
<file path=[Content_Types].xml><?xml version="1.0" encoding="utf-8"?>
<Types xmlns="http://schemas.openxmlformats.org/package/2006/content-types">
  <Default Extension="png" ContentType="image/png"/>
  <Default Extension="bin" ContentType="application/vnd.openxmlformats-officedocument.oleObject"/>
  <Default Extension="m4a" ContentType="audio/mp4"/>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9" r:id="rId6"/>
    <p:sldId id="270" r:id="rId7"/>
    <p:sldId id="27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E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8" d="100"/>
          <a:sy n="98" d="100"/>
        </p:scale>
        <p:origin x="110" y="10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5AE2576-508A-4934-84EB-24C3FC599BDC}" type="datetimeFigureOut">
              <a:rPr lang="en-GB" smtClean="0"/>
              <a:t>24/02/2021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0448F7-660D-41F8-BD8E-C5EE306EA07D}" type="slidenum">
              <a:rPr lang="en-GB" smtClean="0"/>
              <a:t>‹#›</a:t>
            </a:fld>
            <a:endParaRPr lang="en-GB"/>
          </a:p>
        </p:txBody>
      </p:sp>
    </p:spTree>
    <p:extLst>
      <p:ext uri="{BB962C8B-B14F-4D97-AF65-F5344CB8AC3E}">
        <p14:creationId xmlns:p14="http://schemas.microsoft.com/office/powerpoint/2010/main" val="3343222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AE2576-508A-4934-84EB-24C3FC599BDC}" type="datetimeFigureOut">
              <a:rPr lang="en-GB" smtClean="0"/>
              <a:t>24/02/2021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0448F7-660D-41F8-BD8E-C5EE306EA07D}" type="slidenum">
              <a:rPr lang="en-GB" smtClean="0"/>
              <a:t>‹#›</a:t>
            </a:fld>
            <a:endParaRPr lang="en-GB"/>
          </a:p>
        </p:txBody>
      </p:sp>
    </p:spTree>
    <p:extLst>
      <p:ext uri="{BB962C8B-B14F-4D97-AF65-F5344CB8AC3E}">
        <p14:creationId xmlns:p14="http://schemas.microsoft.com/office/powerpoint/2010/main" val="3835538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AE2576-508A-4934-84EB-24C3FC599BDC}" type="datetimeFigureOut">
              <a:rPr lang="en-GB" smtClean="0"/>
              <a:t>24/02/2021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0448F7-660D-41F8-BD8E-C5EE306EA07D}" type="slidenum">
              <a:rPr lang="en-GB" smtClean="0"/>
              <a:t>‹#›</a:t>
            </a:fld>
            <a:endParaRPr lang="en-GB"/>
          </a:p>
        </p:txBody>
      </p:sp>
    </p:spTree>
    <p:extLst>
      <p:ext uri="{BB962C8B-B14F-4D97-AF65-F5344CB8AC3E}">
        <p14:creationId xmlns:p14="http://schemas.microsoft.com/office/powerpoint/2010/main" val="543129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AE2576-508A-4934-84EB-24C3FC599BDC}" type="datetimeFigureOut">
              <a:rPr lang="en-GB" smtClean="0"/>
              <a:t>24/02/2021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0448F7-660D-41F8-BD8E-C5EE306EA07D}" type="slidenum">
              <a:rPr lang="en-GB" smtClean="0"/>
              <a:t>‹#›</a:t>
            </a:fld>
            <a:endParaRPr lang="en-GB"/>
          </a:p>
        </p:txBody>
      </p:sp>
    </p:spTree>
    <p:extLst>
      <p:ext uri="{BB962C8B-B14F-4D97-AF65-F5344CB8AC3E}">
        <p14:creationId xmlns:p14="http://schemas.microsoft.com/office/powerpoint/2010/main" val="572634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5AE2576-508A-4934-84EB-24C3FC599BDC}" type="datetimeFigureOut">
              <a:rPr lang="en-GB" smtClean="0"/>
              <a:t>24/02/2021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0448F7-660D-41F8-BD8E-C5EE306EA07D}" type="slidenum">
              <a:rPr lang="en-GB" smtClean="0"/>
              <a:t>‹#›</a:t>
            </a:fld>
            <a:endParaRPr lang="en-GB"/>
          </a:p>
        </p:txBody>
      </p:sp>
    </p:spTree>
    <p:extLst>
      <p:ext uri="{BB962C8B-B14F-4D97-AF65-F5344CB8AC3E}">
        <p14:creationId xmlns:p14="http://schemas.microsoft.com/office/powerpoint/2010/main" val="2033582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5AE2576-508A-4934-84EB-24C3FC599BDC}" type="datetimeFigureOut">
              <a:rPr lang="en-GB" smtClean="0"/>
              <a:t>24/02/2021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0448F7-660D-41F8-BD8E-C5EE306EA07D}" type="slidenum">
              <a:rPr lang="en-GB" smtClean="0"/>
              <a:t>‹#›</a:t>
            </a:fld>
            <a:endParaRPr lang="en-GB"/>
          </a:p>
        </p:txBody>
      </p:sp>
    </p:spTree>
    <p:extLst>
      <p:ext uri="{BB962C8B-B14F-4D97-AF65-F5344CB8AC3E}">
        <p14:creationId xmlns:p14="http://schemas.microsoft.com/office/powerpoint/2010/main" val="348553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5AE2576-508A-4934-84EB-24C3FC599BDC}" type="datetimeFigureOut">
              <a:rPr lang="en-GB" smtClean="0"/>
              <a:t>24/02/2021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70448F7-660D-41F8-BD8E-C5EE306EA07D}" type="slidenum">
              <a:rPr lang="en-GB" smtClean="0"/>
              <a:t>‹#›</a:t>
            </a:fld>
            <a:endParaRPr lang="en-GB"/>
          </a:p>
        </p:txBody>
      </p:sp>
    </p:spTree>
    <p:extLst>
      <p:ext uri="{BB962C8B-B14F-4D97-AF65-F5344CB8AC3E}">
        <p14:creationId xmlns:p14="http://schemas.microsoft.com/office/powerpoint/2010/main" val="1589977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5AE2576-508A-4934-84EB-24C3FC599BDC}" type="datetimeFigureOut">
              <a:rPr lang="en-GB" smtClean="0"/>
              <a:t>24/02/2021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70448F7-660D-41F8-BD8E-C5EE306EA07D}" type="slidenum">
              <a:rPr lang="en-GB" smtClean="0"/>
              <a:t>‹#›</a:t>
            </a:fld>
            <a:endParaRPr lang="en-GB"/>
          </a:p>
        </p:txBody>
      </p:sp>
    </p:spTree>
    <p:extLst>
      <p:ext uri="{BB962C8B-B14F-4D97-AF65-F5344CB8AC3E}">
        <p14:creationId xmlns:p14="http://schemas.microsoft.com/office/powerpoint/2010/main" val="3054730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AE2576-508A-4934-84EB-24C3FC599BDC}" type="datetimeFigureOut">
              <a:rPr lang="en-GB" smtClean="0"/>
              <a:t>24/02/2021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70448F7-660D-41F8-BD8E-C5EE306EA07D}" type="slidenum">
              <a:rPr lang="en-GB" smtClean="0"/>
              <a:t>‹#›</a:t>
            </a:fld>
            <a:endParaRPr lang="en-GB"/>
          </a:p>
        </p:txBody>
      </p:sp>
    </p:spTree>
    <p:extLst>
      <p:ext uri="{BB962C8B-B14F-4D97-AF65-F5344CB8AC3E}">
        <p14:creationId xmlns:p14="http://schemas.microsoft.com/office/powerpoint/2010/main" val="1823224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5AE2576-508A-4934-84EB-24C3FC599BDC}" type="datetimeFigureOut">
              <a:rPr lang="en-GB" smtClean="0"/>
              <a:t>24/02/2021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0448F7-660D-41F8-BD8E-C5EE306EA07D}" type="slidenum">
              <a:rPr lang="en-GB" smtClean="0"/>
              <a:t>‹#›</a:t>
            </a:fld>
            <a:endParaRPr lang="en-GB"/>
          </a:p>
        </p:txBody>
      </p:sp>
    </p:spTree>
    <p:extLst>
      <p:ext uri="{BB962C8B-B14F-4D97-AF65-F5344CB8AC3E}">
        <p14:creationId xmlns:p14="http://schemas.microsoft.com/office/powerpoint/2010/main" val="2892783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5AE2576-508A-4934-84EB-24C3FC599BDC}" type="datetimeFigureOut">
              <a:rPr lang="en-GB" smtClean="0"/>
              <a:t>24/02/2021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0448F7-660D-41F8-BD8E-C5EE306EA07D}" type="slidenum">
              <a:rPr lang="en-GB" smtClean="0"/>
              <a:t>‹#›</a:t>
            </a:fld>
            <a:endParaRPr lang="en-GB"/>
          </a:p>
        </p:txBody>
      </p:sp>
    </p:spTree>
    <p:extLst>
      <p:ext uri="{BB962C8B-B14F-4D97-AF65-F5344CB8AC3E}">
        <p14:creationId xmlns:p14="http://schemas.microsoft.com/office/powerpoint/2010/main" val="638555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AE2576-508A-4934-84EB-24C3FC599BDC}" type="datetimeFigureOut">
              <a:rPr lang="en-GB" smtClean="0"/>
              <a:t>24/02/2021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0448F7-660D-41F8-BD8E-C5EE306EA07D}" type="slidenum">
              <a:rPr lang="en-GB" smtClean="0"/>
              <a:t>‹#›</a:t>
            </a:fld>
            <a:endParaRPr lang="en-GB"/>
          </a:p>
        </p:txBody>
      </p:sp>
    </p:spTree>
    <p:extLst>
      <p:ext uri="{BB962C8B-B14F-4D97-AF65-F5344CB8AC3E}">
        <p14:creationId xmlns:p14="http://schemas.microsoft.com/office/powerpoint/2010/main" val="26188457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hyperlink" Target="https://classroom.thenational.academy/lessons/what-are-medicinal-drugs-68vk0e?activity=video&amp;step=2&amp;view=1"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audio" Target="../media/media3.m4a"/><Relationship Id="rId7" Type="http://schemas.openxmlformats.org/officeDocument/2006/relationships/oleObject" Target="../embeddings/oleObject1.bin"/><Relationship Id="rId2" Type="http://schemas.microsoft.com/office/2007/relationships/media" Target="../media/media3.m4a"/><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hyperlink" Target="https://classroom.thenational.academy/lessons/what-are-medicinal-drugs-68vk0e?step=3&amp;activity=worksheet" TargetMode="External"/><Relationship Id="rId4" Type="http://schemas.openxmlformats.org/officeDocument/2006/relationships/slideLayout" Target="../slideLayouts/slideLayout6.xm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4.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EB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0431" y="887548"/>
            <a:ext cx="9144000" cy="2387600"/>
          </a:xfrm>
        </p:spPr>
        <p:txBody>
          <a:bodyPr/>
          <a:lstStyle/>
          <a:p>
            <a:r>
              <a:rPr lang="en-GB" dirty="0" smtClean="0"/>
              <a:t>    SCIENCE</a:t>
            </a:r>
            <a:endParaRPr lang="en-GB" dirty="0"/>
          </a:p>
        </p:txBody>
      </p:sp>
      <p:sp>
        <p:nvSpPr>
          <p:cNvPr id="3" name="Subtitle 2"/>
          <p:cNvSpPr>
            <a:spLocks noGrp="1"/>
          </p:cNvSpPr>
          <p:nvPr>
            <p:ph type="subTitle" idx="1"/>
          </p:nvPr>
        </p:nvSpPr>
        <p:spPr>
          <a:xfrm>
            <a:off x="537482" y="2603317"/>
            <a:ext cx="9144000" cy="2439399"/>
          </a:xfrm>
        </p:spPr>
        <p:txBody>
          <a:bodyPr>
            <a:normAutofit/>
          </a:bodyPr>
          <a:lstStyle/>
          <a:p>
            <a:endParaRPr lang="en-GB" b="1" dirty="0" smtClean="0"/>
          </a:p>
          <a:p>
            <a:endParaRPr lang="en-GB" b="1" dirty="0" smtClean="0"/>
          </a:p>
          <a:p>
            <a:r>
              <a:rPr lang="en-GB" sz="3000" b="1" dirty="0" smtClean="0"/>
              <a:t>Diet &amp; Lifestyle</a:t>
            </a:r>
          </a:p>
          <a:p>
            <a:r>
              <a:rPr lang="en-GB" sz="3000" dirty="0" smtClean="0"/>
              <a:t>Lesson 5</a:t>
            </a:r>
          </a:p>
          <a:p>
            <a:endParaRPr lang="en-GB" b="1" dirty="0" smtClean="0"/>
          </a:p>
        </p:txBody>
      </p:sp>
      <p:pic>
        <p:nvPicPr>
          <p:cNvPr id="7" name="Picture 6"/>
          <p:cNvPicPr>
            <a:picLocks noChangeAspect="1"/>
          </p:cNvPicPr>
          <p:nvPr/>
        </p:nvPicPr>
        <p:blipFill>
          <a:blip r:embed="rId4"/>
          <a:stretch>
            <a:fillRect/>
          </a:stretch>
        </p:blipFill>
        <p:spPr>
          <a:xfrm>
            <a:off x="180431" y="5016817"/>
            <a:ext cx="1874984" cy="1653949"/>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2420" y="178525"/>
            <a:ext cx="1995246" cy="1902823"/>
          </a:xfrm>
          <a:prstGeom prst="rect">
            <a:avLst/>
          </a:prstGeom>
        </p:spPr>
      </p:pic>
      <p:pic>
        <p:nvPicPr>
          <p:cNvPr id="4" name="Picture 3"/>
          <p:cNvPicPr>
            <a:picLocks noChangeAspect="1"/>
          </p:cNvPicPr>
          <p:nvPr/>
        </p:nvPicPr>
        <p:blipFill>
          <a:blip r:embed="rId6"/>
          <a:stretch>
            <a:fillRect/>
          </a:stretch>
        </p:blipFill>
        <p:spPr>
          <a:xfrm>
            <a:off x="8810625" y="3298916"/>
            <a:ext cx="3219450" cy="3371850"/>
          </a:xfrm>
          <a:prstGeom prst="rect">
            <a:avLst/>
          </a:prstGeom>
        </p:spPr>
      </p:pic>
      <p:pic>
        <p:nvPicPr>
          <p:cNvPr id="8"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32265" y="800823"/>
            <a:ext cx="1349217" cy="1349217"/>
          </a:xfrm>
          <a:prstGeom prst="rect">
            <a:avLst/>
          </a:prstGeom>
        </p:spPr>
      </p:pic>
    </p:spTree>
    <p:extLst>
      <p:ext uri="{BB962C8B-B14F-4D97-AF65-F5344CB8AC3E}">
        <p14:creationId xmlns:p14="http://schemas.microsoft.com/office/powerpoint/2010/main" val="2497169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027"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EEB9"/>
        </a:solidFill>
        <a:effectLst/>
      </p:bgPr>
    </p:bg>
    <p:spTree>
      <p:nvGrpSpPr>
        <p:cNvPr id="1" name=""/>
        <p:cNvGrpSpPr/>
        <p:nvPr/>
      </p:nvGrpSpPr>
      <p:grpSpPr>
        <a:xfrm>
          <a:off x="0" y="0"/>
          <a:ext cx="0" cy="0"/>
          <a:chOff x="0" y="0"/>
          <a:chExt cx="0" cy="0"/>
        </a:xfrm>
      </p:grpSpPr>
      <p:sp>
        <p:nvSpPr>
          <p:cNvPr id="2" name="TextBox 1"/>
          <p:cNvSpPr txBox="1"/>
          <p:nvPr/>
        </p:nvSpPr>
        <p:spPr>
          <a:xfrm>
            <a:off x="-60961" y="888274"/>
            <a:ext cx="9370423" cy="646331"/>
          </a:xfrm>
          <a:prstGeom prst="rect">
            <a:avLst/>
          </a:prstGeom>
          <a:noFill/>
        </p:spPr>
        <p:txBody>
          <a:bodyPr wrap="square" rtlCol="0">
            <a:spAutoFit/>
          </a:bodyPr>
          <a:lstStyle/>
          <a:p>
            <a:endParaRPr lang="en-GB" u="sng" dirty="0"/>
          </a:p>
          <a:p>
            <a:endParaRPr lang="en-GB" u="sng" dirty="0"/>
          </a:p>
        </p:txBody>
      </p:sp>
      <p:sp>
        <p:nvSpPr>
          <p:cNvPr id="4" name="TextBox 3"/>
          <p:cNvSpPr txBox="1"/>
          <p:nvPr/>
        </p:nvSpPr>
        <p:spPr>
          <a:xfrm>
            <a:off x="165462" y="203742"/>
            <a:ext cx="11477898" cy="5386090"/>
          </a:xfrm>
          <a:prstGeom prst="rect">
            <a:avLst/>
          </a:prstGeom>
          <a:noFill/>
        </p:spPr>
        <p:txBody>
          <a:bodyPr wrap="square" rtlCol="0">
            <a:spAutoFit/>
          </a:bodyPr>
          <a:lstStyle/>
          <a:p>
            <a:pPr fontAlgn="base"/>
            <a:r>
              <a:rPr lang="en-GB" sz="3000" b="1" dirty="0" smtClean="0"/>
              <a:t>What are medicinal drugs?</a:t>
            </a:r>
          </a:p>
          <a:p>
            <a:endParaRPr lang="en-GB" sz="2400" dirty="0"/>
          </a:p>
          <a:p>
            <a:endParaRPr lang="en-GB" sz="2200" dirty="0" smtClean="0"/>
          </a:p>
          <a:p>
            <a:endParaRPr lang="en-GB" sz="2200" dirty="0"/>
          </a:p>
          <a:p>
            <a:r>
              <a:rPr lang="en-GB" sz="2200" dirty="0" smtClean="0"/>
              <a:t>In </a:t>
            </a:r>
            <a:r>
              <a:rPr lang="en-GB" sz="2200" dirty="0"/>
              <a:t>this lesson, we will learn what drugs are and therefore what medicinal drugs are. We will learn about different examples of medicinal drugs, including painkillers, antibiotics and anaesthetics. Finally, we will apply our knowledge of medicinal drugs to different scenarios. </a:t>
            </a:r>
            <a:endParaRPr lang="en-GB" sz="2200" dirty="0" smtClean="0"/>
          </a:p>
          <a:p>
            <a:endParaRPr lang="en-GB" sz="2200" dirty="0"/>
          </a:p>
          <a:p>
            <a:r>
              <a:rPr lang="en-GB" sz="2200" dirty="0" smtClean="0"/>
              <a:t>Click on the following link to watch and take part in the following video lesson. Start with the quiz and the recap of last lesson’s learning.</a:t>
            </a:r>
            <a:endParaRPr lang="en-GB" sz="2200" dirty="0"/>
          </a:p>
          <a:p>
            <a:r>
              <a:rPr lang="en-GB" sz="2400" dirty="0">
                <a:hlinkClick r:id="rId4"/>
              </a:rPr>
              <a:t>https://</a:t>
            </a:r>
            <a:r>
              <a:rPr lang="en-GB" sz="2400" dirty="0" smtClean="0">
                <a:hlinkClick r:id="rId4"/>
              </a:rPr>
              <a:t>classroom.thenational.academy/lessons/what-are-medicinal-drugs-68vk0e?activity=video&amp;step=2&amp;view=1</a:t>
            </a:r>
            <a:endParaRPr lang="en-GB" sz="2400" dirty="0" smtClean="0"/>
          </a:p>
          <a:p>
            <a:endParaRPr lang="en-GB" sz="2400" dirty="0"/>
          </a:p>
          <a:p>
            <a:endParaRPr lang="en-GB" sz="2400" dirty="0" smtClean="0"/>
          </a:p>
          <a:p>
            <a:endParaRPr lang="en-GB" dirty="0"/>
          </a:p>
        </p:txBody>
      </p:sp>
      <p:sp>
        <p:nvSpPr>
          <p:cNvPr id="6" name="TextBox 5"/>
          <p:cNvSpPr txBox="1"/>
          <p:nvPr/>
        </p:nvSpPr>
        <p:spPr>
          <a:xfrm>
            <a:off x="8223304" y="705393"/>
            <a:ext cx="3683726" cy="646331"/>
          </a:xfrm>
          <a:prstGeom prst="rect">
            <a:avLst/>
          </a:prstGeom>
          <a:noFill/>
        </p:spPr>
        <p:txBody>
          <a:bodyPr wrap="square" rtlCol="0">
            <a:spAutoFit/>
          </a:bodyPr>
          <a:lstStyle/>
          <a:p>
            <a:r>
              <a:rPr lang="en-GB" b="1" dirty="0" smtClean="0">
                <a:solidFill>
                  <a:srgbClr val="FF0000"/>
                </a:solidFill>
              </a:rPr>
              <a:t>Play the audio first before clicking on the link to the lesson.</a:t>
            </a:r>
            <a:endParaRPr lang="en-GB" b="1" dirty="0">
              <a:solidFill>
                <a:srgbClr val="FF0000"/>
              </a:solidFill>
            </a:endParaRPr>
          </a:p>
        </p:txBody>
      </p:sp>
      <p:pic>
        <p:nvPicPr>
          <p:cNvPr id="3" name="Picture 2"/>
          <p:cNvPicPr>
            <a:picLocks noChangeAspect="1"/>
          </p:cNvPicPr>
          <p:nvPr/>
        </p:nvPicPr>
        <p:blipFill>
          <a:blip r:embed="rId5"/>
          <a:stretch>
            <a:fillRect/>
          </a:stretch>
        </p:blipFill>
        <p:spPr>
          <a:xfrm>
            <a:off x="8062159" y="4729299"/>
            <a:ext cx="4006016" cy="2054679"/>
          </a:xfrm>
          <a:prstGeom prst="rect">
            <a:avLst/>
          </a:prstGeom>
        </p:spPr>
      </p:pic>
      <p:pic>
        <p:nvPicPr>
          <p:cNvPr id="9"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990863" y="4595314"/>
            <a:ext cx="1341755" cy="1341755"/>
          </a:xfrm>
          <a:prstGeom prst="rect">
            <a:avLst/>
          </a:prstGeom>
        </p:spPr>
      </p:pic>
    </p:spTree>
    <p:extLst>
      <p:ext uri="{BB962C8B-B14F-4D97-AF65-F5344CB8AC3E}">
        <p14:creationId xmlns:p14="http://schemas.microsoft.com/office/powerpoint/2010/main" val="13699158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5884"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EEB9"/>
        </a:solidFill>
        <a:effectLst/>
      </p:bgPr>
    </p:bg>
    <p:spTree>
      <p:nvGrpSpPr>
        <p:cNvPr id="1" name=""/>
        <p:cNvGrpSpPr/>
        <p:nvPr/>
      </p:nvGrpSpPr>
      <p:grpSpPr>
        <a:xfrm>
          <a:off x="0" y="0"/>
          <a:ext cx="0" cy="0"/>
          <a:chOff x="0" y="0"/>
          <a:chExt cx="0" cy="0"/>
        </a:xfrm>
      </p:grpSpPr>
      <p:sp>
        <p:nvSpPr>
          <p:cNvPr id="2" name="TextBox 1"/>
          <p:cNvSpPr txBox="1"/>
          <p:nvPr/>
        </p:nvSpPr>
        <p:spPr>
          <a:xfrm>
            <a:off x="-60961" y="888274"/>
            <a:ext cx="9370423" cy="646331"/>
          </a:xfrm>
          <a:prstGeom prst="rect">
            <a:avLst/>
          </a:prstGeom>
          <a:noFill/>
        </p:spPr>
        <p:txBody>
          <a:bodyPr wrap="square" rtlCol="0">
            <a:spAutoFit/>
          </a:bodyPr>
          <a:lstStyle/>
          <a:p>
            <a:endParaRPr lang="en-GB" u="sng" dirty="0"/>
          </a:p>
          <a:p>
            <a:endParaRPr lang="en-GB" u="sng" dirty="0"/>
          </a:p>
        </p:txBody>
      </p:sp>
      <p:sp>
        <p:nvSpPr>
          <p:cNvPr id="4" name="TextBox 3"/>
          <p:cNvSpPr txBox="1"/>
          <p:nvPr/>
        </p:nvSpPr>
        <p:spPr>
          <a:xfrm>
            <a:off x="330925" y="325567"/>
            <a:ext cx="11477898" cy="2677656"/>
          </a:xfrm>
          <a:prstGeom prst="rect">
            <a:avLst/>
          </a:prstGeom>
          <a:noFill/>
        </p:spPr>
        <p:txBody>
          <a:bodyPr wrap="square" rtlCol="0">
            <a:spAutoFit/>
          </a:bodyPr>
          <a:lstStyle/>
          <a:p>
            <a:pPr fontAlgn="base"/>
            <a:r>
              <a:rPr lang="en-GB" sz="3000" b="1" dirty="0"/>
              <a:t>What are medicinal drugs?</a:t>
            </a:r>
          </a:p>
          <a:p>
            <a:endParaRPr lang="en-GB" sz="2400" dirty="0"/>
          </a:p>
          <a:p>
            <a:r>
              <a:rPr lang="en-GB" sz="2400" dirty="0" smtClean="0"/>
              <a:t>Click on the following link to complete the activities for today’s lesson:</a:t>
            </a:r>
          </a:p>
          <a:p>
            <a:r>
              <a:rPr lang="en-GB" sz="2400" dirty="0">
                <a:hlinkClick r:id="rId5"/>
              </a:rPr>
              <a:t>https://</a:t>
            </a:r>
            <a:r>
              <a:rPr lang="en-GB" sz="2400" dirty="0" smtClean="0">
                <a:hlinkClick r:id="rId5"/>
              </a:rPr>
              <a:t>classroom.thenational.academy/lessons/what-are-medicinal-drugs-68vk0e?step=3&amp;activity=worksheet</a:t>
            </a:r>
            <a:endParaRPr lang="en-GB" sz="2400" dirty="0" smtClean="0"/>
          </a:p>
          <a:p>
            <a:endParaRPr lang="en-GB" sz="2400" dirty="0" smtClean="0"/>
          </a:p>
          <a:p>
            <a:endParaRPr lang="en-GB" dirty="0" smtClean="0"/>
          </a:p>
        </p:txBody>
      </p:sp>
      <p:pic>
        <p:nvPicPr>
          <p:cNvPr id="3" name="Picture 2"/>
          <p:cNvPicPr>
            <a:picLocks noChangeAspect="1"/>
          </p:cNvPicPr>
          <p:nvPr/>
        </p:nvPicPr>
        <p:blipFill>
          <a:blip r:embed="rId6"/>
          <a:stretch>
            <a:fillRect/>
          </a:stretch>
        </p:blipFill>
        <p:spPr>
          <a:xfrm>
            <a:off x="452845" y="2838694"/>
            <a:ext cx="6792686" cy="3483728"/>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157513216"/>
              </p:ext>
            </p:extLst>
          </p:nvPr>
        </p:nvGraphicFramePr>
        <p:xfrm>
          <a:off x="8436428" y="2413816"/>
          <a:ext cx="2181497" cy="1889874"/>
        </p:xfrm>
        <a:graphic>
          <a:graphicData uri="http://schemas.openxmlformats.org/presentationml/2006/ole">
            <mc:AlternateContent xmlns:mc="http://schemas.openxmlformats.org/markup-compatibility/2006">
              <mc:Choice xmlns:v="urn:schemas-microsoft-com:vml" Requires="v">
                <p:oleObj spid="_x0000_s1075" name="Acrobat Document" showAsIcon="1" r:id="rId7" imgW="914400" imgH="792360" progId="AcroExch.Document.DC">
                  <p:embed/>
                </p:oleObj>
              </mc:Choice>
              <mc:Fallback>
                <p:oleObj name="Acrobat Document" showAsIcon="1" r:id="rId7" imgW="914400" imgH="792360" progId="AcroExch.Document.DC">
                  <p:embed/>
                  <p:pic>
                    <p:nvPicPr>
                      <p:cNvPr id="0" name=""/>
                      <p:cNvPicPr/>
                      <p:nvPr/>
                    </p:nvPicPr>
                    <p:blipFill>
                      <a:blip r:embed="rId8"/>
                      <a:stretch>
                        <a:fillRect/>
                      </a:stretch>
                    </p:blipFill>
                    <p:spPr>
                      <a:xfrm>
                        <a:off x="8436428" y="2413816"/>
                        <a:ext cx="2181497" cy="1889874"/>
                      </a:xfrm>
                      <a:prstGeom prst="rect">
                        <a:avLst/>
                      </a:prstGeom>
                    </p:spPr>
                  </p:pic>
                </p:oleObj>
              </mc:Fallback>
            </mc:AlternateContent>
          </a:graphicData>
        </a:graphic>
      </p:graphicFrame>
      <p:pic>
        <p:nvPicPr>
          <p:cNvPr id="11" name="Recorded Sound">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8929550" y="4585275"/>
            <a:ext cx="1195252" cy="1195252"/>
          </a:xfrm>
          <a:prstGeom prst="rect">
            <a:avLst/>
          </a:prstGeom>
        </p:spPr>
      </p:pic>
    </p:spTree>
    <p:extLst>
      <p:ext uri="{BB962C8B-B14F-4D97-AF65-F5344CB8AC3E}">
        <p14:creationId xmlns:p14="http://schemas.microsoft.com/office/powerpoint/2010/main" val="3313237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8391" fill="hold"/>
                                        <p:tgtEl>
                                          <p:spTgt spid="11"/>
                                        </p:tgtEl>
                                      </p:cBhvr>
                                    </p:cmd>
                                  </p:childTnLst>
                                </p:cTn>
                              </p:par>
                            </p:childTnLst>
                          </p:cTn>
                        </p:par>
                      </p:childTnLst>
                    </p:cTn>
                  </p:par>
                </p:childTnLst>
              </p:cTn>
              <p:nextCondLst>
                <p:cond evt="onClick" delay="0">
                  <p:tgtEl>
                    <p:spTgt spid="11"/>
                  </p:tgtEl>
                </p:cond>
              </p:nextCondLst>
            </p:seq>
            <p:audio>
              <p:cMediaNode vol="80000">
                <p:cTn id="7" fill="hold" display="0">
                  <p:stCondLst>
                    <p:cond delay="indefinite"/>
                  </p:stCondLst>
                  <p:endCondLst>
                    <p:cond evt="onStopAudio" delay="0">
                      <p:tgtEl>
                        <p:sldTgt/>
                      </p:tgtEl>
                    </p:cond>
                  </p:endCondLst>
                </p:cTn>
                <p:tgtEl>
                  <p:spTgt spid="11"/>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EEB9"/>
        </a:solidFill>
        <a:effectLst/>
      </p:bgPr>
    </p:bg>
    <p:spTree>
      <p:nvGrpSpPr>
        <p:cNvPr id="1" name=""/>
        <p:cNvGrpSpPr/>
        <p:nvPr/>
      </p:nvGrpSpPr>
      <p:grpSpPr>
        <a:xfrm>
          <a:off x="0" y="0"/>
          <a:ext cx="0" cy="0"/>
          <a:chOff x="0" y="0"/>
          <a:chExt cx="0" cy="0"/>
        </a:xfrm>
      </p:grpSpPr>
      <p:sp>
        <p:nvSpPr>
          <p:cNvPr id="2" name="TextBox 1"/>
          <p:cNvSpPr txBox="1"/>
          <p:nvPr/>
        </p:nvSpPr>
        <p:spPr>
          <a:xfrm>
            <a:off x="-60961" y="888274"/>
            <a:ext cx="9370423" cy="646331"/>
          </a:xfrm>
          <a:prstGeom prst="rect">
            <a:avLst/>
          </a:prstGeom>
          <a:noFill/>
        </p:spPr>
        <p:txBody>
          <a:bodyPr wrap="square" rtlCol="0">
            <a:spAutoFit/>
          </a:bodyPr>
          <a:lstStyle/>
          <a:p>
            <a:endParaRPr lang="en-GB" u="sng" dirty="0"/>
          </a:p>
          <a:p>
            <a:endParaRPr lang="en-GB" u="sng" dirty="0"/>
          </a:p>
        </p:txBody>
      </p:sp>
      <p:sp>
        <p:nvSpPr>
          <p:cNvPr id="4" name="TextBox 3"/>
          <p:cNvSpPr txBox="1"/>
          <p:nvPr/>
        </p:nvSpPr>
        <p:spPr>
          <a:xfrm>
            <a:off x="247241" y="149610"/>
            <a:ext cx="4664393" cy="7017306"/>
          </a:xfrm>
          <a:prstGeom prst="rect">
            <a:avLst/>
          </a:prstGeom>
          <a:noFill/>
        </p:spPr>
        <p:txBody>
          <a:bodyPr wrap="square" rtlCol="0">
            <a:spAutoFit/>
          </a:bodyPr>
          <a:lstStyle/>
          <a:p>
            <a:r>
              <a:rPr lang="en-GB" sz="3000" b="1" dirty="0" smtClean="0"/>
              <a:t>WRITING TASK</a:t>
            </a:r>
            <a:endParaRPr lang="en-GB" sz="3000" b="1" dirty="0"/>
          </a:p>
          <a:p>
            <a:r>
              <a:rPr lang="en-GB" sz="3000" dirty="0" smtClean="0"/>
              <a:t>Have a go at this final task and finish the lesson with the quiz at the end! </a:t>
            </a:r>
            <a:endParaRPr lang="en-GB" sz="3000" dirty="0"/>
          </a:p>
          <a:p>
            <a:endParaRPr lang="en-GB" sz="2400" b="1" dirty="0" smtClean="0"/>
          </a:p>
          <a:p>
            <a:endParaRPr lang="en-GB" sz="2400" b="1" dirty="0"/>
          </a:p>
          <a:p>
            <a:endParaRPr lang="en-GB" sz="2400" b="1" dirty="0" smtClean="0"/>
          </a:p>
          <a:p>
            <a:endParaRPr lang="en-GB" sz="2400" dirty="0"/>
          </a:p>
          <a:p>
            <a:endParaRPr lang="en-GB" sz="2400" dirty="0" smtClean="0"/>
          </a:p>
          <a:p>
            <a:endParaRPr lang="en-GB" sz="2400" dirty="0" smtClean="0"/>
          </a:p>
          <a:p>
            <a:endParaRPr lang="en-GB" sz="2400" dirty="0"/>
          </a:p>
          <a:p>
            <a:endParaRPr lang="en-GB" sz="2400" dirty="0" smtClean="0"/>
          </a:p>
          <a:p>
            <a:endParaRPr lang="en-GB" sz="2400" dirty="0"/>
          </a:p>
          <a:p>
            <a:endParaRPr lang="en-GB" sz="2400" dirty="0" smtClean="0"/>
          </a:p>
          <a:p>
            <a:endParaRPr lang="en-GB" sz="2400" dirty="0"/>
          </a:p>
          <a:p>
            <a:endParaRPr lang="en-GB" sz="2400" dirty="0"/>
          </a:p>
          <a:p>
            <a:endParaRPr lang="en-GB" sz="2400" dirty="0" smtClean="0"/>
          </a:p>
          <a:p>
            <a:endParaRPr lang="en-GB" dirty="0"/>
          </a:p>
        </p:txBody>
      </p:sp>
      <p:pic>
        <p:nvPicPr>
          <p:cNvPr id="9" name="Picture 8"/>
          <p:cNvPicPr>
            <a:picLocks noChangeAspect="1"/>
          </p:cNvPicPr>
          <p:nvPr/>
        </p:nvPicPr>
        <p:blipFill>
          <a:blip r:embed="rId4"/>
          <a:stretch>
            <a:fillRect/>
          </a:stretch>
        </p:blipFill>
        <p:spPr>
          <a:xfrm>
            <a:off x="326110" y="2208618"/>
            <a:ext cx="11297743" cy="4284285"/>
          </a:xfrm>
          <a:prstGeom prst="rect">
            <a:avLst/>
          </a:prstGeom>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998341" y="545828"/>
            <a:ext cx="1178469" cy="1178469"/>
          </a:xfrm>
          <a:prstGeom prst="rect">
            <a:avLst/>
          </a:prstGeom>
        </p:spPr>
      </p:pic>
    </p:spTree>
    <p:extLst>
      <p:ext uri="{BB962C8B-B14F-4D97-AF65-F5344CB8AC3E}">
        <p14:creationId xmlns:p14="http://schemas.microsoft.com/office/powerpoint/2010/main" val="23269637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1216"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71759FC00585A40B6D6B58A09B6D21A" ma:contentTypeVersion="10" ma:contentTypeDescription="Create a new document." ma:contentTypeScope="" ma:versionID="c296e928fad32b0479214ec797bb29e9">
  <xsd:schema xmlns:xsd="http://www.w3.org/2001/XMLSchema" xmlns:xs="http://www.w3.org/2001/XMLSchema" xmlns:p="http://schemas.microsoft.com/office/2006/metadata/properties" xmlns:ns2="bff8f7dd-2eb0-4133-92ab-79d36edba735" targetNamespace="http://schemas.microsoft.com/office/2006/metadata/properties" ma:root="true" ma:fieldsID="6cb16b2b5b83dc40f2d3efd62d284a2d" ns2:_="">
    <xsd:import namespace="bff8f7dd-2eb0-4133-92ab-79d36edba73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f8f7dd-2eb0-4133-92ab-79d36edba7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A047FF7-C413-48B6-BC36-B6A05EF2F1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f8f7dd-2eb0-4133-92ab-79d36edba7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E3AE1D1-BB02-4C9C-8579-B94D538EFA05}">
  <ds:schemaRefs>
    <ds:schemaRef ds:uri="http://schemas.openxmlformats.org/package/2006/metadata/core-properties"/>
    <ds:schemaRef ds:uri="http://schemas.microsoft.com/office/2006/documentManagement/types"/>
    <ds:schemaRef ds:uri="bff8f7dd-2eb0-4133-92ab-79d36edba735"/>
    <ds:schemaRef ds:uri="http://purl.org/dc/elements/1.1/"/>
    <ds:schemaRef ds:uri="http://schemas.microsoft.com/office/2006/metadata/properties"/>
    <ds:schemaRef ds:uri="http://purl.org/dc/term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D00C005C-1D94-4A50-AE8C-EEB2717B690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1988</TotalTime>
  <Words>145</Words>
  <Application>Microsoft Office PowerPoint</Application>
  <PresentationFormat>Widescreen</PresentationFormat>
  <Paragraphs>33</Paragraphs>
  <Slides>4</Slides>
  <Notes>0</Notes>
  <HiddenSlides>0</HiddenSlides>
  <MMClips>4</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4</vt:i4>
      </vt:variant>
    </vt:vector>
  </HeadingPairs>
  <TitlesOfParts>
    <vt:vector size="9" baseType="lpstr">
      <vt:lpstr>Arial</vt:lpstr>
      <vt:lpstr>Calibri</vt:lpstr>
      <vt:lpstr>Calibri Light</vt:lpstr>
      <vt:lpstr>Office Theme</vt:lpstr>
      <vt:lpstr>Acrobat Document</vt:lpstr>
      <vt:lpstr>    SCIENCE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Downing</dc:creator>
  <cp:lastModifiedBy>home</cp:lastModifiedBy>
  <cp:revision>126</cp:revision>
  <dcterms:created xsi:type="dcterms:W3CDTF">2020-07-13T10:58:18Z</dcterms:created>
  <dcterms:modified xsi:type="dcterms:W3CDTF">2021-02-24T09:27:43Z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0x010100B71759FC00585A40B6D6B58A09B6D21A</vt:lpwstr>
  </property>
</Properties>
</file>