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60" r:id="rId6"/>
    <p:sldId id="257" r:id="rId7"/>
    <p:sldId id="276" r:id="rId8"/>
    <p:sldId id="275" r:id="rId9"/>
    <p:sldId id="278" r:id="rId10"/>
    <p:sldId id="277"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94660"/>
  </p:normalViewPr>
  <p:slideViewPr>
    <p:cSldViewPr snapToGrid="0">
      <p:cViewPr varScale="1">
        <p:scale>
          <a:sx n="68" d="100"/>
          <a:sy n="68" d="100"/>
        </p:scale>
        <p:origin x="7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D1A3B-FC81-4987-8759-C54FF22F1A77}" type="datetimeFigureOut">
              <a:rPr lang="en-GB" smtClean="0"/>
              <a:t>25/02/2021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DC559-4923-4ACE-9C98-840B8A93B0E7}" type="slidenum">
              <a:rPr lang="en-GB" smtClean="0"/>
              <a:t>‹#›</a:t>
            </a:fld>
            <a:endParaRPr lang="en-GB"/>
          </a:p>
        </p:txBody>
      </p:sp>
    </p:spTree>
    <p:extLst>
      <p:ext uri="{BB962C8B-B14F-4D97-AF65-F5344CB8AC3E}">
        <p14:creationId xmlns:p14="http://schemas.microsoft.com/office/powerpoint/2010/main" val="256898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Starlings we have been learning about our five senses.  We have had a restful week at home so shall we see if we can remember what our five sense are?</a:t>
            </a:r>
          </a:p>
        </p:txBody>
      </p:sp>
      <p:sp>
        <p:nvSpPr>
          <p:cNvPr id="4" name="Slide Number Placeholder 3"/>
          <p:cNvSpPr>
            <a:spLocks noGrp="1"/>
          </p:cNvSpPr>
          <p:nvPr>
            <p:ph type="sldNum" sz="quarter" idx="5"/>
          </p:nvPr>
        </p:nvSpPr>
        <p:spPr/>
        <p:txBody>
          <a:bodyPr/>
          <a:lstStyle/>
          <a:p>
            <a:fld id="{B48DC559-4923-4ACE-9C98-840B8A93B0E7}" type="slidenum">
              <a:rPr lang="en-GB" smtClean="0"/>
              <a:t>2</a:t>
            </a:fld>
            <a:endParaRPr lang="en-GB"/>
          </a:p>
        </p:txBody>
      </p:sp>
    </p:spTree>
    <p:extLst>
      <p:ext uri="{BB962C8B-B14F-4D97-AF65-F5344CB8AC3E}">
        <p14:creationId xmlns:p14="http://schemas.microsoft.com/office/powerpoint/2010/main" val="95276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you ever wondered why your favourite food or drinks tastes so nice?  Well, you can thank your taste buds as they allow you to experience different tastes.</a:t>
            </a:r>
          </a:p>
          <a:p>
            <a:r>
              <a:rPr lang="en-GB" dirty="0"/>
              <a:t>Go and find a mirror and stick your tongue out like on the picture.  Can you see all those little red bumps?  They are called papillae (</a:t>
            </a:r>
            <a:r>
              <a:rPr lang="en-GB" dirty="0" err="1"/>
              <a:t>puh</a:t>
            </a:r>
            <a:r>
              <a:rPr lang="en-GB" dirty="0"/>
              <a:t>-pill-</a:t>
            </a:r>
            <a:r>
              <a:rPr lang="en-GB" dirty="0" err="1"/>
              <a:t>ee</a:t>
            </a:r>
            <a:r>
              <a:rPr lang="en-GB" dirty="0"/>
              <a:t>) and most of them contain taste buds but they are so very tiny you can’t see them with just your eyes. They contain microscopic hairs which send messages to your brain about how something tastes –Have a think about what the four different tastes might be as we are going to be looking at that shortly. On the next slide there is a short video for you to watch.</a:t>
            </a:r>
          </a:p>
        </p:txBody>
      </p:sp>
      <p:sp>
        <p:nvSpPr>
          <p:cNvPr id="4" name="Slide Number Placeholder 3"/>
          <p:cNvSpPr>
            <a:spLocks noGrp="1"/>
          </p:cNvSpPr>
          <p:nvPr>
            <p:ph type="sldNum" sz="quarter" idx="5"/>
          </p:nvPr>
        </p:nvSpPr>
        <p:spPr/>
        <p:txBody>
          <a:bodyPr/>
          <a:lstStyle/>
          <a:p>
            <a:fld id="{B48DC559-4923-4ACE-9C98-840B8A93B0E7}" type="slidenum">
              <a:rPr lang="en-GB" smtClean="0"/>
              <a:t>3</a:t>
            </a:fld>
            <a:endParaRPr lang="en-GB"/>
          </a:p>
        </p:txBody>
      </p:sp>
    </p:spTree>
    <p:extLst>
      <p:ext uri="{BB962C8B-B14F-4D97-AF65-F5344CB8AC3E}">
        <p14:creationId xmlns:p14="http://schemas.microsoft.com/office/powerpoint/2010/main" val="347066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know that our taste buds are found in our mouth and on our tongue and detect four main tastes.  Can you think about what these might be?  Think about different foods – lemons, cake, crisps,   That’s right – we have salty, sweet, sour and bitter.  Can you now think of any food or drink that go with each taste?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salty I thought about salty crisps    For sweet I thought about cake   Sour made me think about lemons and grapefruits and bitter </a:t>
            </a:r>
            <a:r>
              <a:rPr lang="en-GB" dirty="0" err="1"/>
              <a:t>mdde</a:t>
            </a:r>
            <a:r>
              <a:rPr lang="en-GB" dirty="0"/>
              <a:t> me think about broccoli.  What foods did you think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48DC559-4923-4ACE-9C98-840B8A93B0E7}" type="slidenum">
              <a:rPr lang="en-GB" smtClean="0"/>
              <a:t>5</a:t>
            </a:fld>
            <a:endParaRPr lang="en-GB"/>
          </a:p>
        </p:txBody>
      </p:sp>
    </p:spTree>
    <p:extLst>
      <p:ext uri="{BB962C8B-B14F-4D97-AF65-F5344CB8AC3E}">
        <p14:creationId xmlns:p14="http://schemas.microsoft.com/office/powerpoint/2010/main" val="70320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look at the table.  Can you copy my table on a piece of paper?  Put the names of food and drink that you think go in each box.  It would be lovely if you could upload it as we would love to see what items you put in each box.</a:t>
            </a:r>
          </a:p>
        </p:txBody>
      </p:sp>
      <p:sp>
        <p:nvSpPr>
          <p:cNvPr id="4" name="Slide Number Placeholder 3"/>
          <p:cNvSpPr>
            <a:spLocks noGrp="1"/>
          </p:cNvSpPr>
          <p:nvPr>
            <p:ph type="sldNum" sz="quarter" idx="5"/>
          </p:nvPr>
        </p:nvSpPr>
        <p:spPr/>
        <p:txBody>
          <a:bodyPr/>
          <a:lstStyle/>
          <a:p>
            <a:fld id="{B48DC559-4923-4ACE-9C98-840B8A93B0E7}" type="slidenum">
              <a:rPr lang="en-GB" smtClean="0"/>
              <a:t>6</a:t>
            </a:fld>
            <a:endParaRPr lang="en-GB"/>
          </a:p>
        </p:txBody>
      </p:sp>
    </p:spTree>
    <p:extLst>
      <p:ext uri="{BB962C8B-B14F-4D97-AF65-F5344CB8AC3E}">
        <p14:creationId xmlns:p14="http://schemas.microsoft.com/office/powerpoint/2010/main" val="3902146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Well </a:t>
            </a:r>
            <a:r>
              <a:rPr lang="en-GB" dirty="0"/>
              <a:t>done super starlings</a:t>
            </a:r>
          </a:p>
        </p:txBody>
      </p:sp>
      <p:sp>
        <p:nvSpPr>
          <p:cNvPr id="4" name="Slide Number Placeholder 3"/>
          <p:cNvSpPr>
            <a:spLocks noGrp="1"/>
          </p:cNvSpPr>
          <p:nvPr>
            <p:ph type="sldNum" sz="quarter" idx="5"/>
          </p:nvPr>
        </p:nvSpPr>
        <p:spPr/>
        <p:txBody>
          <a:bodyPr/>
          <a:lstStyle/>
          <a:p>
            <a:fld id="{B48DC559-4923-4ACE-9C98-840B8A93B0E7}" type="slidenum">
              <a:rPr lang="en-GB" smtClean="0"/>
              <a:t>8</a:t>
            </a:fld>
            <a:endParaRPr lang="en-GB"/>
          </a:p>
        </p:txBody>
      </p:sp>
    </p:spTree>
    <p:extLst>
      <p:ext uri="{BB962C8B-B14F-4D97-AF65-F5344CB8AC3E}">
        <p14:creationId xmlns:p14="http://schemas.microsoft.com/office/powerpoint/2010/main" val="416773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F610-C146-4889-8FD7-E9C132C28E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3C692D-EC32-4E07-AD32-7BE40ECA8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48E98A-8005-4C34-BA36-AAA53EADFB30}"/>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BA8404A4-8EC2-47C2-A134-4F78D4D1B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1B360-3672-4D54-9500-B4B58CAD1BAE}"/>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1342074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329E-C67C-4A4A-8F97-C641651DE1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2B20DB-CFFF-4EB7-859D-F4B19EB74F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94409-BBFD-4E80-8469-790B912232FD}"/>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5562D6D3-E6DE-4AD8-9618-736F1F2234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4A9489-0FCB-4657-B653-DC45F75F521A}"/>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169991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F02B0-34CB-46D3-AB3A-6CB9A3DDAA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40DE25-64AF-4BCD-B75B-33344F98A83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F4B733-4EFB-4091-9D05-C86B1E933967}"/>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3B256A26-378C-4BE6-905F-4CD32157A6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7958F-874A-4102-BBE5-FCD7DB90FA9E}"/>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272702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0C13-BFE9-4FE0-9335-9C5BA501C8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890433-91CE-415D-BF44-E6CC99B3CD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3D58F-B16E-4C11-A531-4E4F9AF1FE88}"/>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B6E3D8C4-C448-4E5B-AF2A-9661B8081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69726-DE7E-4D01-B8CE-3D679E9060D4}"/>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95516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788-FDAD-47CF-81EC-33B8E4C455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A434C1-14E3-49ED-956D-3A169B8A9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C3E251-7B12-4D32-87AE-0A8052AF0CB0}"/>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9C6EBEED-9998-4C22-914A-C40C62FFA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8542CF-84D7-49E6-A4B1-53CB1BA3D2E1}"/>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210240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D839-6436-4395-BBED-A8898CF806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CA2958-08AE-4250-B477-394D91B9DD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A5A842D-9E9D-42B4-B57D-D2F531C382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E245E9-11C7-4D55-8FC8-D8E7C8CFC5E0}"/>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6" name="Footer Placeholder 5">
            <a:extLst>
              <a:ext uri="{FF2B5EF4-FFF2-40B4-BE49-F238E27FC236}">
                <a16:creationId xmlns:a16="http://schemas.microsoft.com/office/drawing/2014/main" id="{71808730-E15A-4100-B55E-CF48E97B1C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419EC6-A630-4859-92DE-D57DB823CA2E}"/>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227048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59A9-83F6-4DB1-A7CB-982E86195C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19E1A8-F5E7-4878-A7B0-D45834EBD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227C6-2CBC-468B-AD4B-2A77190463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5E44D8-BE2F-4067-B171-D0E56BD1DD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2BBDF3-3E2F-44F7-8AD6-52A753B2DC4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68A943-19FC-43EC-B2E1-D0541A61099E}"/>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8" name="Footer Placeholder 7">
            <a:extLst>
              <a:ext uri="{FF2B5EF4-FFF2-40B4-BE49-F238E27FC236}">
                <a16:creationId xmlns:a16="http://schemas.microsoft.com/office/drawing/2014/main" id="{6AA3F23D-3F3D-4296-9212-B12FF3B255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88B6D8-EB0E-4C31-845A-206D2EBBCE27}"/>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317654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E1A2-CF2A-45ED-888A-22232ADB59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7A7F72-5CDC-4FED-8F9E-CFB4C9C71B66}"/>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4" name="Footer Placeholder 3">
            <a:extLst>
              <a:ext uri="{FF2B5EF4-FFF2-40B4-BE49-F238E27FC236}">
                <a16:creationId xmlns:a16="http://schemas.microsoft.com/office/drawing/2014/main" id="{BD0185DF-2DB8-43DA-BE70-B254B17F03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A23DE5-FD2A-427D-92AC-FCAF65D817B0}"/>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326171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B3FBC-8B5C-4EF5-962A-7A64F643E009}"/>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3" name="Footer Placeholder 2">
            <a:extLst>
              <a:ext uri="{FF2B5EF4-FFF2-40B4-BE49-F238E27FC236}">
                <a16:creationId xmlns:a16="http://schemas.microsoft.com/office/drawing/2014/main" id="{DE85E7B4-3F72-4CEA-94F4-1FD692C034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7B9630-89D5-4A36-B9E7-F5A592F2BFF1}"/>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232235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F1C7-7746-4ACC-9102-307008D46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C260DF-201F-4CD0-BA46-FF8F3F2B7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C46191-D3E3-49AC-B9CD-2EF97A6AA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C5539-12A9-4C6D-971E-D6BC76E616C3}"/>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6" name="Footer Placeholder 5">
            <a:extLst>
              <a:ext uri="{FF2B5EF4-FFF2-40B4-BE49-F238E27FC236}">
                <a16:creationId xmlns:a16="http://schemas.microsoft.com/office/drawing/2014/main" id="{6C03B873-AF9F-4898-9817-57946823D9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54CEC8-D97F-4956-9389-1810F323CAFC}"/>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400760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DFF0-5684-40D1-AD8C-6AC52ED9E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012686D-EB56-4E62-8514-800B0FD54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D8289A-785F-4D68-8A78-BBF89E6AE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8E85E4-5945-4922-B62D-6AF59F32B088}"/>
              </a:ext>
            </a:extLst>
          </p:cNvPr>
          <p:cNvSpPr>
            <a:spLocks noGrp="1"/>
          </p:cNvSpPr>
          <p:nvPr>
            <p:ph type="dt" sz="half" idx="10"/>
          </p:nvPr>
        </p:nvSpPr>
        <p:spPr/>
        <p:txBody>
          <a:bodyPr/>
          <a:lstStyle/>
          <a:p>
            <a:fld id="{B2318927-EC1A-4BD5-9F57-B308D5033DE8}" type="datetimeFigureOut">
              <a:rPr lang="en-GB" smtClean="0"/>
              <a:t>25/02/2021</a:t>
            </a:fld>
            <a:endParaRPr lang="en-GB"/>
          </a:p>
        </p:txBody>
      </p:sp>
      <p:sp>
        <p:nvSpPr>
          <p:cNvPr id="6" name="Footer Placeholder 5">
            <a:extLst>
              <a:ext uri="{FF2B5EF4-FFF2-40B4-BE49-F238E27FC236}">
                <a16:creationId xmlns:a16="http://schemas.microsoft.com/office/drawing/2014/main" id="{D7C88134-1942-4D43-8044-ACCC6D31A3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551816-E09F-498A-9244-32523446804E}"/>
              </a:ext>
            </a:extLst>
          </p:cNvPr>
          <p:cNvSpPr>
            <a:spLocks noGrp="1"/>
          </p:cNvSpPr>
          <p:nvPr>
            <p:ph type="sldNum" sz="quarter" idx="12"/>
          </p:nvPr>
        </p:nvSpPr>
        <p:spPr/>
        <p:txBody>
          <a:bodyPr/>
          <a:lstStyle/>
          <a:p>
            <a:fld id="{C4630DC6-4744-4F58-B68C-93AA88696140}" type="slidenum">
              <a:rPr lang="en-GB" smtClean="0"/>
              <a:t>‹#›</a:t>
            </a:fld>
            <a:endParaRPr lang="en-GB"/>
          </a:p>
        </p:txBody>
      </p:sp>
    </p:spTree>
    <p:extLst>
      <p:ext uri="{BB962C8B-B14F-4D97-AF65-F5344CB8AC3E}">
        <p14:creationId xmlns:p14="http://schemas.microsoft.com/office/powerpoint/2010/main" val="379875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CB667B-A6F8-4C48-80B7-A33161CFD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31D90B-BC00-4634-A01D-A66AE0467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7D0DFC-29A4-4ADD-A496-3E8B68D06E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18927-EC1A-4BD5-9F57-B308D5033DE8}" type="datetimeFigureOut">
              <a:rPr lang="en-GB" smtClean="0"/>
              <a:t>25/02/2021</a:t>
            </a:fld>
            <a:endParaRPr lang="en-GB"/>
          </a:p>
        </p:txBody>
      </p:sp>
      <p:sp>
        <p:nvSpPr>
          <p:cNvPr id="5" name="Footer Placeholder 4">
            <a:extLst>
              <a:ext uri="{FF2B5EF4-FFF2-40B4-BE49-F238E27FC236}">
                <a16:creationId xmlns:a16="http://schemas.microsoft.com/office/drawing/2014/main" id="{FFE75C3B-1754-453F-B315-307D69FA4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526ABB-B1B7-4765-96AA-CFCB979B54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30DC6-4744-4F58-B68C-93AA88696140}" type="slidenum">
              <a:rPr lang="en-GB" smtClean="0"/>
              <a:t>‹#›</a:t>
            </a:fld>
            <a:endParaRPr lang="en-GB"/>
          </a:p>
        </p:txBody>
      </p:sp>
    </p:spTree>
    <p:extLst>
      <p:ext uri="{BB962C8B-B14F-4D97-AF65-F5344CB8AC3E}">
        <p14:creationId xmlns:p14="http://schemas.microsoft.com/office/powerpoint/2010/main" val="2563146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3.png"/><Relationship Id="rId12"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4.mp4"/><Relationship Id="rId7" Type="http://schemas.openxmlformats.org/officeDocument/2006/relationships/image" Target="../media/image1.jpeg"/><Relationship Id="rId2" Type="http://schemas.microsoft.com/office/2007/relationships/media" Target="../media/media4.mp4"/><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jpeg"/><Relationship Id="rId11"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8F7360-D06B-4DD0-9C79-9C4E21AF396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1911" y="227513"/>
            <a:ext cx="2117188" cy="1711702"/>
          </a:xfrm>
          <a:prstGeom prst="rect">
            <a:avLst/>
          </a:prstGeom>
        </p:spPr>
      </p:pic>
      <p:sp>
        <p:nvSpPr>
          <p:cNvPr id="14" name="TextBox 13">
            <a:extLst>
              <a:ext uri="{FF2B5EF4-FFF2-40B4-BE49-F238E27FC236}">
                <a16:creationId xmlns:a16="http://schemas.microsoft.com/office/drawing/2014/main" id="{A3EFDFAA-3470-4FD0-9206-7B4C93F48FF1}"/>
              </a:ext>
            </a:extLst>
          </p:cNvPr>
          <p:cNvSpPr txBox="1"/>
          <p:nvPr/>
        </p:nvSpPr>
        <p:spPr>
          <a:xfrm>
            <a:off x="628650" y="2351782"/>
            <a:ext cx="10744200" cy="1754326"/>
          </a:xfrm>
          <a:prstGeom prst="rect">
            <a:avLst/>
          </a:prstGeom>
          <a:noFill/>
        </p:spPr>
        <p:txBody>
          <a:bodyPr wrap="square" rtlCol="0">
            <a:spAutoFit/>
          </a:bodyPr>
          <a:lstStyle/>
          <a:p>
            <a:pPr algn="ctr"/>
            <a:r>
              <a:rPr lang="en-GB" sz="5400" dirty="0">
                <a:solidFill>
                  <a:schemeClr val="accent1"/>
                </a:solidFill>
              </a:rPr>
              <a:t>Starlings Science Home Learning</a:t>
            </a:r>
          </a:p>
          <a:p>
            <a:pPr algn="ctr"/>
            <a:r>
              <a:rPr lang="en-GB" sz="5400" dirty="0">
                <a:solidFill>
                  <a:srgbClr val="00B050"/>
                </a:solidFill>
              </a:rPr>
              <a:t>Friday 26</a:t>
            </a:r>
            <a:r>
              <a:rPr lang="en-GB" sz="5400" baseline="30000" dirty="0">
                <a:solidFill>
                  <a:srgbClr val="00B050"/>
                </a:solidFill>
              </a:rPr>
              <a:t>th</a:t>
            </a:r>
            <a:r>
              <a:rPr lang="en-GB" sz="5400" dirty="0">
                <a:solidFill>
                  <a:srgbClr val="00B050"/>
                </a:solidFill>
              </a:rPr>
              <a:t> February2021</a:t>
            </a:r>
          </a:p>
        </p:txBody>
      </p:sp>
      <p:pic>
        <p:nvPicPr>
          <p:cNvPr id="2" name="Audio 1">
            <a:hlinkClick r:id="" action="ppaction://media"/>
            <a:extLst>
              <a:ext uri="{FF2B5EF4-FFF2-40B4-BE49-F238E27FC236}">
                <a16:creationId xmlns:a16="http://schemas.microsoft.com/office/drawing/2014/main" id="{9334B91E-E16B-4E3E-B695-22997D1BC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7044658"/>
      </p:ext>
    </p:extLst>
  </p:cSld>
  <p:clrMapOvr>
    <a:masterClrMapping/>
  </p:clrMapOvr>
  <mc:AlternateContent xmlns:mc="http://schemas.openxmlformats.org/markup-compatibility/2006">
    <mc:Choice xmlns:p14="http://schemas.microsoft.com/office/powerpoint/2010/main" Requires="p14">
      <p:transition spd="slow" p14:dur="2000" advTm="15582"/>
    </mc:Choice>
    <mc:Fallback>
      <p:transition spd="slow" advTm="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8F7360-D06B-4DD0-9C79-9C4E21AF396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91912" y="58179"/>
            <a:ext cx="1131562" cy="1096853"/>
          </a:xfrm>
          <a:prstGeom prst="rect">
            <a:avLst/>
          </a:prstGeom>
        </p:spPr>
      </p:pic>
      <p:sp>
        <p:nvSpPr>
          <p:cNvPr id="4" name="TextBox 3">
            <a:extLst>
              <a:ext uri="{FF2B5EF4-FFF2-40B4-BE49-F238E27FC236}">
                <a16:creationId xmlns:a16="http://schemas.microsoft.com/office/drawing/2014/main" id="{D81758EE-10A6-45B3-BAD4-70DD1D246472}"/>
              </a:ext>
            </a:extLst>
          </p:cNvPr>
          <p:cNvSpPr txBox="1"/>
          <p:nvPr/>
        </p:nvSpPr>
        <p:spPr>
          <a:xfrm>
            <a:off x="1542048" y="345576"/>
            <a:ext cx="9107904" cy="1231106"/>
          </a:xfrm>
          <a:prstGeom prst="rect">
            <a:avLst/>
          </a:prstGeom>
          <a:noFill/>
        </p:spPr>
        <p:txBody>
          <a:bodyPr wrap="square" rtlCol="0">
            <a:spAutoFit/>
          </a:bodyPr>
          <a:lstStyle/>
          <a:p>
            <a:r>
              <a:rPr lang="en-GB" sz="2800" dirty="0">
                <a:solidFill>
                  <a:srgbClr val="002060"/>
                </a:solidFill>
              </a:rPr>
              <a:t>Lets get our brains working and see what we can remember?</a:t>
            </a:r>
          </a:p>
          <a:p>
            <a:endParaRPr lang="en-GB" sz="2800" dirty="0">
              <a:solidFill>
                <a:schemeClr val="accent6">
                  <a:lumMod val="50000"/>
                </a:schemeClr>
              </a:solidFill>
            </a:endParaRPr>
          </a:p>
          <a:p>
            <a:endParaRPr lang="en-GB" dirty="0"/>
          </a:p>
        </p:txBody>
      </p:sp>
      <p:sp>
        <p:nvSpPr>
          <p:cNvPr id="5" name="TextBox 4">
            <a:extLst>
              <a:ext uri="{FF2B5EF4-FFF2-40B4-BE49-F238E27FC236}">
                <a16:creationId xmlns:a16="http://schemas.microsoft.com/office/drawing/2014/main" id="{3750ABAF-F7B9-4354-B989-F5896303ED40}"/>
              </a:ext>
            </a:extLst>
          </p:cNvPr>
          <p:cNvSpPr txBox="1"/>
          <p:nvPr/>
        </p:nvSpPr>
        <p:spPr>
          <a:xfrm>
            <a:off x="2883569" y="1205958"/>
            <a:ext cx="5678904" cy="461665"/>
          </a:xfrm>
          <a:prstGeom prst="rect">
            <a:avLst/>
          </a:prstGeom>
          <a:noFill/>
        </p:spPr>
        <p:txBody>
          <a:bodyPr wrap="square" rtlCol="0">
            <a:spAutoFit/>
          </a:bodyPr>
          <a:lstStyle/>
          <a:p>
            <a:r>
              <a:rPr lang="en-GB" sz="2400" dirty="0">
                <a:solidFill>
                  <a:srgbClr val="002060"/>
                </a:solidFill>
              </a:rPr>
              <a:t>Can you tell me what the five senses are?</a:t>
            </a:r>
            <a:endParaRPr lang="en-GB" dirty="0">
              <a:solidFill>
                <a:srgbClr val="002060"/>
              </a:solidFill>
            </a:endParaRPr>
          </a:p>
        </p:txBody>
      </p:sp>
      <p:sp>
        <p:nvSpPr>
          <p:cNvPr id="8" name="TextBox 7">
            <a:extLst>
              <a:ext uri="{FF2B5EF4-FFF2-40B4-BE49-F238E27FC236}">
                <a16:creationId xmlns:a16="http://schemas.microsoft.com/office/drawing/2014/main" id="{F417725C-AB05-45AA-9F2E-D640DE1B6C35}"/>
              </a:ext>
            </a:extLst>
          </p:cNvPr>
          <p:cNvSpPr txBox="1"/>
          <p:nvPr/>
        </p:nvSpPr>
        <p:spPr>
          <a:xfrm>
            <a:off x="689378" y="3171190"/>
            <a:ext cx="1131562" cy="461665"/>
          </a:xfrm>
          <a:prstGeom prst="rect">
            <a:avLst/>
          </a:prstGeom>
          <a:noFill/>
        </p:spPr>
        <p:txBody>
          <a:bodyPr wrap="square" rtlCol="0">
            <a:spAutoFit/>
          </a:bodyPr>
          <a:lstStyle/>
          <a:p>
            <a:r>
              <a:rPr lang="en-GB" sz="2400" dirty="0">
                <a:solidFill>
                  <a:srgbClr val="002060"/>
                </a:solidFill>
              </a:rPr>
              <a:t>sight</a:t>
            </a:r>
          </a:p>
        </p:txBody>
      </p:sp>
      <p:sp>
        <p:nvSpPr>
          <p:cNvPr id="11" name="TextBox 10">
            <a:extLst>
              <a:ext uri="{FF2B5EF4-FFF2-40B4-BE49-F238E27FC236}">
                <a16:creationId xmlns:a16="http://schemas.microsoft.com/office/drawing/2014/main" id="{74BC3E87-7386-427D-A9C8-847E4E76395D}"/>
              </a:ext>
            </a:extLst>
          </p:cNvPr>
          <p:cNvSpPr txBox="1"/>
          <p:nvPr/>
        </p:nvSpPr>
        <p:spPr>
          <a:xfrm>
            <a:off x="6200618" y="2709525"/>
            <a:ext cx="1131562" cy="461665"/>
          </a:xfrm>
          <a:prstGeom prst="rect">
            <a:avLst/>
          </a:prstGeom>
          <a:noFill/>
        </p:spPr>
        <p:txBody>
          <a:bodyPr wrap="square" rtlCol="0">
            <a:spAutoFit/>
          </a:bodyPr>
          <a:lstStyle/>
          <a:p>
            <a:r>
              <a:rPr lang="en-GB" sz="2400" dirty="0">
                <a:solidFill>
                  <a:srgbClr val="002060"/>
                </a:solidFill>
              </a:rPr>
              <a:t>hearing</a:t>
            </a:r>
          </a:p>
        </p:txBody>
      </p:sp>
      <p:sp>
        <p:nvSpPr>
          <p:cNvPr id="14" name="TextBox 13">
            <a:extLst>
              <a:ext uri="{FF2B5EF4-FFF2-40B4-BE49-F238E27FC236}">
                <a16:creationId xmlns:a16="http://schemas.microsoft.com/office/drawing/2014/main" id="{8CE5D96C-A399-4D09-8917-AF67920BAC4E}"/>
              </a:ext>
            </a:extLst>
          </p:cNvPr>
          <p:cNvSpPr txBox="1"/>
          <p:nvPr/>
        </p:nvSpPr>
        <p:spPr>
          <a:xfrm>
            <a:off x="4802854" y="4879077"/>
            <a:ext cx="1131562" cy="461665"/>
          </a:xfrm>
          <a:prstGeom prst="rect">
            <a:avLst/>
          </a:prstGeom>
          <a:noFill/>
        </p:spPr>
        <p:txBody>
          <a:bodyPr wrap="square" rtlCol="0">
            <a:spAutoFit/>
          </a:bodyPr>
          <a:lstStyle/>
          <a:p>
            <a:r>
              <a:rPr lang="en-GB" sz="2400" dirty="0">
                <a:solidFill>
                  <a:srgbClr val="002060"/>
                </a:solidFill>
              </a:rPr>
              <a:t>touch</a:t>
            </a:r>
          </a:p>
        </p:txBody>
      </p:sp>
      <p:sp>
        <p:nvSpPr>
          <p:cNvPr id="15" name="TextBox 14">
            <a:extLst>
              <a:ext uri="{FF2B5EF4-FFF2-40B4-BE49-F238E27FC236}">
                <a16:creationId xmlns:a16="http://schemas.microsoft.com/office/drawing/2014/main" id="{89BC2B72-B245-4C96-8ADB-84CB997894C6}"/>
              </a:ext>
            </a:extLst>
          </p:cNvPr>
          <p:cNvSpPr txBox="1"/>
          <p:nvPr/>
        </p:nvSpPr>
        <p:spPr>
          <a:xfrm>
            <a:off x="8277726" y="4619907"/>
            <a:ext cx="1131562" cy="461665"/>
          </a:xfrm>
          <a:prstGeom prst="rect">
            <a:avLst/>
          </a:prstGeom>
          <a:noFill/>
        </p:spPr>
        <p:txBody>
          <a:bodyPr wrap="square" rtlCol="0">
            <a:spAutoFit/>
          </a:bodyPr>
          <a:lstStyle/>
          <a:p>
            <a:r>
              <a:rPr lang="en-GB" sz="2400" dirty="0">
                <a:solidFill>
                  <a:srgbClr val="002060"/>
                </a:solidFill>
              </a:rPr>
              <a:t>smell</a:t>
            </a:r>
          </a:p>
        </p:txBody>
      </p:sp>
      <p:sp>
        <p:nvSpPr>
          <p:cNvPr id="16" name="TextBox 15">
            <a:extLst>
              <a:ext uri="{FF2B5EF4-FFF2-40B4-BE49-F238E27FC236}">
                <a16:creationId xmlns:a16="http://schemas.microsoft.com/office/drawing/2014/main" id="{9BB2BE5B-E9AE-41AF-BCC0-87FB5606350A}"/>
              </a:ext>
            </a:extLst>
          </p:cNvPr>
          <p:cNvSpPr txBox="1"/>
          <p:nvPr/>
        </p:nvSpPr>
        <p:spPr>
          <a:xfrm>
            <a:off x="1677581" y="4960140"/>
            <a:ext cx="1131562" cy="461665"/>
          </a:xfrm>
          <a:prstGeom prst="rect">
            <a:avLst/>
          </a:prstGeom>
          <a:noFill/>
        </p:spPr>
        <p:txBody>
          <a:bodyPr wrap="square" rtlCol="0">
            <a:spAutoFit/>
          </a:bodyPr>
          <a:lstStyle/>
          <a:p>
            <a:r>
              <a:rPr lang="en-GB" sz="2400" dirty="0">
                <a:solidFill>
                  <a:srgbClr val="002060"/>
                </a:solidFill>
              </a:rPr>
              <a:t>taste</a:t>
            </a:r>
          </a:p>
        </p:txBody>
      </p:sp>
      <p:sp>
        <p:nvSpPr>
          <p:cNvPr id="9" name="TextBox 8">
            <a:extLst>
              <a:ext uri="{FF2B5EF4-FFF2-40B4-BE49-F238E27FC236}">
                <a16:creationId xmlns:a16="http://schemas.microsoft.com/office/drawing/2014/main" id="{77DBC380-54CC-4159-A870-CD791E2C9148}"/>
              </a:ext>
            </a:extLst>
          </p:cNvPr>
          <p:cNvSpPr txBox="1"/>
          <p:nvPr/>
        </p:nvSpPr>
        <p:spPr>
          <a:xfrm>
            <a:off x="2117559" y="3225741"/>
            <a:ext cx="822158" cy="461665"/>
          </a:xfrm>
          <a:prstGeom prst="rect">
            <a:avLst/>
          </a:prstGeom>
          <a:noFill/>
        </p:spPr>
        <p:txBody>
          <a:bodyPr wrap="square" rtlCol="0">
            <a:spAutoFit/>
          </a:bodyPr>
          <a:lstStyle/>
          <a:p>
            <a:r>
              <a:rPr lang="en-GB" sz="2400" dirty="0">
                <a:solidFill>
                  <a:srgbClr val="FF0000"/>
                </a:solidFill>
              </a:rPr>
              <a:t>Eyes</a:t>
            </a:r>
            <a:r>
              <a:rPr lang="en-GB" dirty="0"/>
              <a:t>  </a:t>
            </a:r>
          </a:p>
        </p:txBody>
      </p:sp>
      <p:pic>
        <p:nvPicPr>
          <p:cNvPr id="17" name="Picture 16">
            <a:extLst>
              <a:ext uri="{FF2B5EF4-FFF2-40B4-BE49-F238E27FC236}">
                <a16:creationId xmlns:a16="http://schemas.microsoft.com/office/drawing/2014/main" id="{13932080-E31A-4BD8-A511-7E1415AC0376}"/>
              </a:ext>
            </a:extLst>
          </p:cNvPr>
          <p:cNvPicPr>
            <a:picLocks noChangeAspect="1"/>
          </p:cNvPicPr>
          <p:nvPr/>
        </p:nvPicPr>
        <p:blipFill>
          <a:blip r:embed="rId7"/>
          <a:stretch>
            <a:fillRect/>
          </a:stretch>
        </p:blipFill>
        <p:spPr>
          <a:xfrm>
            <a:off x="2939716" y="2862262"/>
            <a:ext cx="1343025" cy="1133475"/>
          </a:xfrm>
          <a:prstGeom prst="rect">
            <a:avLst/>
          </a:prstGeom>
        </p:spPr>
      </p:pic>
      <p:pic>
        <p:nvPicPr>
          <p:cNvPr id="18" name="Picture 17">
            <a:extLst>
              <a:ext uri="{FF2B5EF4-FFF2-40B4-BE49-F238E27FC236}">
                <a16:creationId xmlns:a16="http://schemas.microsoft.com/office/drawing/2014/main" id="{104A37A7-A029-48CA-9634-A9331D7608C1}"/>
              </a:ext>
            </a:extLst>
          </p:cNvPr>
          <p:cNvPicPr>
            <a:picLocks noChangeAspect="1"/>
          </p:cNvPicPr>
          <p:nvPr/>
        </p:nvPicPr>
        <p:blipFill>
          <a:blip r:embed="rId8"/>
          <a:stretch>
            <a:fillRect/>
          </a:stretch>
        </p:blipFill>
        <p:spPr>
          <a:xfrm>
            <a:off x="5954470" y="5211768"/>
            <a:ext cx="1348230" cy="859570"/>
          </a:xfrm>
          <a:prstGeom prst="rect">
            <a:avLst/>
          </a:prstGeom>
        </p:spPr>
      </p:pic>
      <p:pic>
        <p:nvPicPr>
          <p:cNvPr id="19" name="Picture 18">
            <a:extLst>
              <a:ext uri="{FF2B5EF4-FFF2-40B4-BE49-F238E27FC236}">
                <a16:creationId xmlns:a16="http://schemas.microsoft.com/office/drawing/2014/main" id="{B5EE8620-2EB8-402C-9FC4-3648F8B3041F}"/>
              </a:ext>
            </a:extLst>
          </p:cNvPr>
          <p:cNvPicPr>
            <a:picLocks noChangeAspect="1"/>
          </p:cNvPicPr>
          <p:nvPr/>
        </p:nvPicPr>
        <p:blipFill>
          <a:blip r:embed="rId9"/>
          <a:stretch>
            <a:fillRect/>
          </a:stretch>
        </p:blipFill>
        <p:spPr>
          <a:xfrm>
            <a:off x="8450956" y="2064838"/>
            <a:ext cx="2181225" cy="1485900"/>
          </a:xfrm>
          <a:prstGeom prst="rect">
            <a:avLst/>
          </a:prstGeom>
        </p:spPr>
      </p:pic>
      <p:pic>
        <p:nvPicPr>
          <p:cNvPr id="20" name="Picture 19">
            <a:extLst>
              <a:ext uri="{FF2B5EF4-FFF2-40B4-BE49-F238E27FC236}">
                <a16:creationId xmlns:a16="http://schemas.microsoft.com/office/drawing/2014/main" id="{DCF9E388-2DD7-441B-8ACC-78C9890952FB}"/>
              </a:ext>
            </a:extLst>
          </p:cNvPr>
          <p:cNvPicPr>
            <a:picLocks noChangeAspect="1"/>
          </p:cNvPicPr>
          <p:nvPr/>
        </p:nvPicPr>
        <p:blipFill>
          <a:blip r:embed="rId10"/>
          <a:stretch>
            <a:fillRect/>
          </a:stretch>
        </p:blipFill>
        <p:spPr>
          <a:xfrm>
            <a:off x="9570872" y="4611385"/>
            <a:ext cx="1704975" cy="1447800"/>
          </a:xfrm>
          <a:prstGeom prst="rect">
            <a:avLst/>
          </a:prstGeom>
        </p:spPr>
      </p:pic>
      <p:pic>
        <p:nvPicPr>
          <p:cNvPr id="21" name="Picture 20">
            <a:extLst>
              <a:ext uri="{FF2B5EF4-FFF2-40B4-BE49-F238E27FC236}">
                <a16:creationId xmlns:a16="http://schemas.microsoft.com/office/drawing/2014/main" id="{EF408F93-107B-4416-9F83-F82A6A525E53}"/>
              </a:ext>
            </a:extLst>
          </p:cNvPr>
          <p:cNvPicPr>
            <a:picLocks noChangeAspect="1"/>
          </p:cNvPicPr>
          <p:nvPr/>
        </p:nvPicPr>
        <p:blipFill>
          <a:blip r:embed="rId11"/>
          <a:stretch>
            <a:fillRect/>
          </a:stretch>
        </p:blipFill>
        <p:spPr>
          <a:xfrm>
            <a:off x="330365" y="5070493"/>
            <a:ext cx="1171575" cy="1581150"/>
          </a:xfrm>
          <a:prstGeom prst="rect">
            <a:avLst/>
          </a:prstGeom>
        </p:spPr>
      </p:pic>
      <p:sp>
        <p:nvSpPr>
          <p:cNvPr id="22" name="TextBox 21">
            <a:extLst>
              <a:ext uri="{FF2B5EF4-FFF2-40B4-BE49-F238E27FC236}">
                <a16:creationId xmlns:a16="http://schemas.microsoft.com/office/drawing/2014/main" id="{87E4A7F7-A194-45A5-9169-8BF7044F570F}"/>
              </a:ext>
            </a:extLst>
          </p:cNvPr>
          <p:cNvSpPr txBox="1"/>
          <p:nvPr/>
        </p:nvSpPr>
        <p:spPr>
          <a:xfrm>
            <a:off x="1677581" y="5540677"/>
            <a:ext cx="1171575" cy="461665"/>
          </a:xfrm>
          <a:prstGeom prst="rect">
            <a:avLst/>
          </a:prstGeom>
          <a:noFill/>
        </p:spPr>
        <p:txBody>
          <a:bodyPr wrap="square" rtlCol="0">
            <a:spAutoFit/>
          </a:bodyPr>
          <a:lstStyle/>
          <a:p>
            <a:r>
              <a:rPr lang="en-GB" sz="2400" dirty="0">
                <a:solidFill>
                  <a:srgbClr val="FF0000"/>
                </a:solidFill>
              </a:rPr>
              <a:t>tongue</a:t>
            </a:r>
          </a:p>
        </p:txBody>
      </p:sp>
      <p:sp>
        <p:nvSpPr>
          <p:cNvPr id="23" name="TextBox 22">
            <a:extLst>
              <a:ext uri="{FF2B5EF4-FFF2-40B4-BE49-F238E27FC236}">
                <a16:creationId xmlns:a16="http://schemas.microsoft.com/office/drawing/2014/main" id="{47864429-1311-4C77-9FF7-A0F56C6E655A}"/>
              </a:ext>
            </a:extLst>
          </p:cNvPr>
          <p:cNvSpPr txBox="1"/>
          <p:nvPr/>
        </p:nvSpPr>
        <p:spPr>
          <a:xfrm>
            <a:off x="7509959" y="2994908"/>
            <a:ext cx="767767" cy="461665"/>
          </a:xfrm>
          <a:prstGeom prst="rect">
            <a:avLst/>
          </a:prstGeom>
          <a:noFill/>
        </p:spPr>
        <p:txBody>
          <a:bodyPr wrap="square" rtlCol="0">
            <a:spAutoFit/>
          </a:bodyPr>
          <a:lstStyle/>
          <a:p>
            <a:r>
              <a:rPr lang="en-GB" sz="2400" dirty="0">
                <a:solidFill>
                  <a:srgbClr val="FF0000"/>
                </a:solidFill>
              </a:rPr>
              <a:t>ears</a:t>
            </a:r>
          </a:p>
        </p:txBody>
      </p:sp>
      <p:sp>
        <p:nvSpPr>
          <p:cNvPr id="24" name="TextBox 23">
            <a:extLst>
              <a:ext uri="{FF2B5EF4-FFF2-40B4-BE49-F238E27FC236}">
                <a16:creationId xmlns:a16="http://schemas.microsoft.com/office/drawing/2014/main" id="{E0CC3D66-1110-4B30-91F5-AC2497CEE607}"/>
              </a:ext>
            </a:extLst>
          </p:cNvPr>
          <p:cNvSpPr txBox="1"/>
          <p:nvPr/>
        </p:nvSpPr>
        <p:spPr>
          <a:xfrm>
            <a:off x="8599753" y="5340742"/>
            <a:ext cx="890328" cy="461665"/>
          </a:xfrm>
          <a:prstGeom prst="rect">
            <a:avLst/>
          </a:prstGeom>
          <a:noFill/>
        </p:spPr>
        <p:txBody>
          <a:bodyPr wrap="square" rtlCol="0">
            <a:spAutoFit/>
          </a:bodyPr>
          <a:lstStyle/>
          <a:p>
            <a:r>
              <a:rPr lang="en-GB" sz="2400" dirty="0">
                <a:solidFill>
                  <a:srgbClr val="FF0000"/>
                </a:solidFill>
              </a:rPr>
              <a:t>nose</a:t>
            </a:r>
          </a:p>
        </p:txBody>
      </p:sp>
      <p:sp>
        <p:nvSpPr>
          <p:cNvPr id="25" name="TextBox 24">
            <a:extLst>
              <a:ext uri="{FF2B5EF4-FFF2-40B4-BE49-F238E27FC236}">
                <a16:creationId xmlns:a16="http://schemas.microsoft.com/office/drawing/2014/main" id="{6AB23E5B-F499-4FE9-AAC8-200E5FABD841}"/>
              </a:ext>
            </a:extLst>
          </p:cNvPr>
          <p:cNvSpPr txBox="1"/>
          <p:nvPr/>
        </p:nvSpPr>
        <p:spPr>
          <a:xfrm>
            <a:off x="4955254" y="5819274"/>
            <a:ext cx="767767" cy="461665"/>
          </a:xfrm>
          <a:prstGeom prst="rect">
            <a:avLst/>
          </a:prstGeom>
          <a:noFill/>
        </p:spPr>
        <p:txBody>
          <a:bodyPr wrap="square" rtlCol="0">
            <a:spAutoFit/>
          </a:bodyPr>
          <a:lstStyle/>
          <a:p>
            <a:r>
              <a:rPr lang="en-GB" sz="2400" dirty="0">
                <a:solidFill>
                  <a:srgbClr val="FF0000"/>
                </a:solidFill>
              </a:rPr>
              <a:t>skin</a:t>
            </a:r>
          </a:p>
        </p:txBody>
      </p:sp>
      <p:pic>
        <p:nvPicPr>
          <p:cNvPr id="2" name="Audio 1">
            <a:hlinkClick r:id="" action="ppaction://media"/>
            <a:extLst>
              <a:ext uri="{FF2B5EF4-FFF2-40B4-BE49-F238E27FC236}">
                <a16:creationId xmlns:a16="http://schemas.microsoft.com/office/drawing/2014/main" id="{7DA25245-0777-4FB8-8E45-FFCD960E034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541410668"/>
      </p:ext>
    </p:extLst>
  </p:cSld>
  <p:clrMapOvr>
    <a:masterClrMapping/>
  </p:clrMapOvr>
  <mc:AlternateContent xmlns:mc="http://schemas.openxmlformats.org/markup-compatibility/2006">
    <mc:Choice xmlns:p14="http://schemas.microsoft.com/office/powerpoint/2010/main" Requires="p14">
      <p:transition spd="slow" p14:dur="2000" advTm="97081"/>
    </mc:Choice>
    <mc:Fallback>
      <p:transition spd="slow" advTm="9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2"/>
                </p:tgtEl>
              </p:cMediaNode>
            </p:audio>
          </p:childTnLst>
        </p:cTn>
      </p:par>
    </p:tnLst>
    <p:bldLst>
      <p:bldP spid="8" grpId="0"/>
      <p:bldP spid="11" grpId="0"/>
      <p:bldP spid="15" grpId="0"/>
      <p:bldP spid="16" grpId="0"/>
      <p:bldP spid="9" grpId="0"/>
      <p:bldP spid="22" grpId="0"/>
      <p:bldP spid="23" grpId="0"/>
      <p:bldP spid="24" grpId="0"/>
      <p:bldP spid="25" grpId="0"/>
    </p:bldLst>
  </p:timing>
  <p:extLst mod="1"/>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CA671C-987B-4316-8BD3-4C51A9C195D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1911" y="227513"/>
            <a:ext cx="2117188" cy="1711702"/>
          </a:xfrm>
          <a:prstGeom prst="rect">
            <a:avLst/>
          </a:prstGeom>
        </p:spPr>
      </p:pic>
      <p:sp>
        <p:nvSpPr>
          <p:cNvPr id="2" name="TextBox 1">
            <a:extLst>
              <a:ext uri="{FF2B5EF4-FFF2-40B4-BE49-F238E27FC236}">
                <a16:creationId xmlns:a16="http://schemas.microsoft.com/office/drawing/2014/main" id="{2085B567-5784-48C9-B066-A205E423E373}"/>
              </a:ext>
            </a:extLst>
          </p:cNvPr>
          <p:cNvSpPr txBox="1"/>
          <p:nvPr/>
        </p:nvSpPr>
        <p:spPr>
          <a:xfrm>
            <a:off x="3207656" y="606310"/>
            <a:ext cx="6618515" cy="954107"/>
          </a:xfrm>
          <a:prstGeom prst="rect">
            <a:avLst/>
          </a:prstGeom>
          <a:noFill/>
          <a:ln w="571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ysDot"/>
          </a:ln>
        </p:spPr>
        <p:txBody>
          <a:bodyPr wrap="square" rtlCol="0">
            <a:spAutoFit/>
          </a:bodyPr>
          <a:lstStyle/>
          <a:p>
            <a:pPr algn="ctr"/>
            <a:r>
              <a:rPr lang="en-GB" sz="2800" dirty="0">
                <a:solidFill>
                  <a:srgbClr val="002060"/>
                </a:solidFill>
              </a:rPr>
              <a:t>Today we are going to be learning about our sense of taste</a:t>
            </a:r>
          </a:p>
        </p:txBody>
      </p:sp>
      <p:sp>
        <p:nvSpPr>
          <p:cNvPr id="4" name="TextBox 3">
            <a:extLst>
              <a:ext uri="{FF2B5EF4-FFF2-40B4-BE49-F238E27FC236}">
                <a16:creationId xmlns:a16="http://schemas.microsoft.com/office/drawing/2014/main" id="{60DF16EB-4006-4A7C-8E89-A051F965D113}"/>
              </a:ext>
            </a:extLst>
          </p:cNvPr>
          <p:cNvSpPr txBox="1"/>
          <p:nvPr/>
        </p:nvSpPr>
        <p:spPr>
          <a:xfrm>
            <a:off x="1683657" y="2467429"/>
            <a:ext cx="8505372" cy="830997"/>
          </a:xfrm>
          <a:prstGeom prst="rect">
            <a:avLst/>
          </a:prstGeom>
          <a:noFill/>
        </p:spPr>
        <p:txBody>
          <a:bodyPr wrap="square" rtlCol="0">
            <a:spAutoFit/>
          </a:bodyPr>
          <a:lstStyle/>
          <a:p>
            <a:r>
              <a:rPr lang="en-GB" sz="2400" dirty="0">
                <a:solidFill>
                  <a:srgbClr val="002060"/>
                </a:solidFill>
              </a:rPr>
              <a:t>Have you ever wondered why your favourite food or drink tastes so nice?</a:t>
            </a:r>
          </a:p>
        </p:txBody>
      </p:sp>
      <p:pic>
        <p:nvPicPr>
          <p:cNvPr id="5" name="Picture 4">
            <a:extLst>
              <a:ext uri="{FF2B5EF4-FFF2-40B4-BE49-F238E27FC236}">
                <a16:creationId xmlns:a16="http://schemas.microsoft.com/office/drawing/2014/main" id="{D8459AE1-31A8-4FCF-A096-EF3B18ACB816}"/>
              </a:ext>
            </a:extLst>
          </p:cNvPr>
          <p:cNvPicPr>
            <a:picLocks noChangeAspect="1"/>
          </p:cNvPicPr>
          <p:nvPr/>
        </p:nvPicPr>
        <p:blipFill>
          <a:blip r:embed="rId6"/>
          <a:stretch>
            <a:fillRect/>
          </a:stretch>
        </p:blipFill>
        <p:spPr>
          <a:xfrm>
            <a:off x="3592285" y="3429000"/>
            <a:ext cx="4688115" cy="2604860"/>
          </a:xfrm>
          <a:prstGeom prst="rect">
            <a:avLst/>
          </a:prstGeom>
        </p:spPr>
      </p:pic>
      <p:pic>
        <p:nvPicPr>
          <p:cNvPr id="3" name="Audio 2">
            <a:hlinkClick r:id="" action="ppaction://media"/>
            <a:extLst>
              <a:ext uri="{FF2B5EF4-FFF2-40B4-BE49-F238E27FC236}">
                <a16:creationId xmlns:a16="http://schemas.microsoft.com/office/drawing/2014/main" id="{A11EA6B9-E68F-41D3-A75A-C89279402E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0979594"/>
      </p:ext>
    </p:extLst>
  </p:cSld>
  <p:clrMapOvr>
    <a:masterClrMapping/>
  </p:clrMapOvr>
  <mc:AlternateContent xmlns:mc="http://schemas.openxmlformats.org/markup-compatibility/2006">
    <mc:Choice xmlns:p14="http://schemas.microsoft.com/office/powerpoint/2010/main" Requires="p14">
      <p:transition spd="slow" p14:dur="2000" advTm="73771"/>
    </mc:Choice>
    <mc:Fallback>
      <p:transition spd="slow" advTm="7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CA671C-987B-4316-8BD3-4C51A9C195D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2513" y="0"/>
            <a:ext cx="1226257" cy="650792"/>
          </a:xfrm>
          <a:prstGeom prst="rect">
            <a:avLst/>
          </a:prstGeom>
        </p:spPr>
      </p:pic>
      <p:pic>
        <p:nvPicPr>
          <p:cNvPr id="2" name="Screen Recording 1">
            <a:hlinkClick r:id="" action="ppaction://media"/>
            <a:extLst>
              <a:ext uri="{FF2B5EF4-FFF2-40B4-BE49-F238E27FC236}">
                <a16:creationId xmlns:a16="http://schemas.microsoft.com/office/drawing/2014/main" id="{E0A5E4E6-F332-4FD3-BBC3-D598D309A22E}"/>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625642" y="613612"/>
            <a:ext cx="10948737" cy="6044364"/>
          </a:xfrm>
          <a:prstGeom prst="rect">
            <a:avLst/>
          </a:prstGeom>
        </p:spPr>
      </p:pic>
      <p:pic>
        <p:nvPicPr>
          <p:cNvPr id="3" name="Audio 2">
            <a:hlinkClick r:id="" action="ppaction://media"/>
            <a:extLst>
              <a:ext uri="{FF2B5EF4-FFF2-40B4-BE49-F238E27FC236}">
                <a16:creationId xmlns:a16="http://schemas.microsoft.com/office/drawing/2014/main" id="{028C5E9A-2D3E-4FFC-8D4A-53921736D57F}"/>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32872666"/>
      </p:ext>
    </p:extLst>
  </p:cSld>
  <p:clrMapOvr>
    <a:masterClrMapping/>
  </p:clrMapOvr>
  <mc:AlternateContent xmlns:mc="http://schemas.openxmlformats.org/markup-compatibility/2006">
    <mc:Choice xmlns:p14="http://schemas.microsoft.com/office/powerpoint/2010/main" Requires="p14">
      <p:transition spd="slow" p14:dur="2000" advTm="45038"/>
    </mc:Choice>
    <mc:Fallback>
      <p:transition spd="slow" advTm="4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960" objId="2"/>
        <p14:triggerEvt type="onClick" time="3961" objId="2"/>
        <p14:stopEvt time="43161" objId="2"/>
        <p14:playEvt time="43164" objId="2"/>
        <p14:stopEvt time="45038"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CA671C-987B-4316-8BD3-4C51A9C195D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91911" y="227513"/>
            <a:ext cx="2117188" cy="1711702"/>
          </a:xfrm>
          <a:prstGeom prst="rect">
            <a:avLst/>
          </a:prstGeom>
        </p:spPr>
      </p:pic>
      <p:sp>
        <p:nvSpPr>
          <p:cNvPr id="4" name="TextBox 3">
            <a:extLst>
              <a:ext uri="{FF2B5EF4-FFF2-40B4-BE49-F238E27FC236}">
                <a16:creationId xmlns:a16="http://schemas.microsoft.com/office/drawing/2014/main" id="{4AA99C38-F527-4D48-BB50-45C3397FFA4A}"/>
              </a:ext>
            </a:extLst>
          </p:cNvPr>
          <p:cNvSpPr txBox="1"/>
          <p:nvPr/>
        </p:nvSpPr>
        <p:spPr>
          <a:xfrm>
            <a:off x="2309099" y="646883"/>
            <a:ext cx="9629199" cy="1077218"/>
          </a:xfrm>
          <a:prstGeom prst="rect">
            <a:avLst/>
          </a:prstGeom>
          <a:noFill/>
        </p:spPr>
        <p:txBody>
          <a:bodyPr wrap="square" rtlCol="0">
            <a:spAutoFit/>
          </a:bodyPr>
          <a:lstStyle/>
          <a:p>
            <a:pPr algn="ctr"/>
            <a:r>
              <a:rPr lang="en-GB" sz="3200" dirty="0">
                <a:solidFill>
                  <a:srgbClr val="002060"/>
                </a:solidFill>
              </a:rPr>
              <a:t>So we know that there are four main tastes that our taste buds detect.</a:t>
            </a:r>
          </a:p>
        </p:txBody>
      </p:sp>
      <p:sp>
        <p:nvSpPr>
          <p:cNvPr id="6" name="TextBox 5">
            <a:extLst>
              <a:ext uri="{FF2B5EF4-FFF2-40B4-BE49-F238E27FC236}">
                <a16:creationId xmlns:a16="http://schemas.microsoft.com/office/drawing/2014/main" id="{7C8AA114-3FDA-4FE5-943D-EE8B816579D8}"/>
              </a:ext>
            </a:extLst>
          </p:cNvPr>
          <p:cNvSpPr txBox="1"/>
          <p:nvPr/>
        </p:nvSpPr>
        <p:spPr>
          <a:xfrm>
            <a:off x="1228725" y="3314700"/>
            <a:ext cx="1257300" cy="584775"/>
          </a:xfrm>
          <a:prstGeom prst="rect">
            <a:avLst/>
          </a:prstGeom>
          <a:noFill/>
        </p:spPr>
        <p:txBody>
          <a:bodyPr wrap="square" rtlCol="0">
            <a:spAutoFit/>
          </a:bodyPr>
          <a:lstStyle/>
          <a:p>
            <a:r>
              <a:rPr lang="en-GB" sz="3200" dirty="0">
                <a:solidFill>
                  <a:srgbClr val="FF0000"/>
                </a:solidFill>
              </a:rPr>
              <a:t>salty</a:t>
            </a:r>
          </a:p>
        </p:txBody>
      </p:sp>
      <p:sp>
        <p:nvSpPr>
          <p:cNvPr id="8" name="TextBox 7">
            <a:extLst>
              <a:ext uri="{FF2B5EF4-FFF2-40B4-BE49-F238E27FC236}">
                <a16:creationId xmlns:a16="http://schemas.microsoft.com/office/drawing/2014/main" id="{9C4EC7F8-633A-4942-95F4-4B329B7935E8}"/>
              </a:ext>
            </a:extLst>
          </p:cNvPr>
          <p:cNvSpPr txBox="1"/>
          <p:nvPr/>
        </p:nvSpPr>
        <p:spPr>
          <a:xfrm>
            <a:off x="4733925" y="2143471"/>
            <a:ext cx="1362075" cy="584775"/>
          </a:xfrm>
          <a:prstGeom prst="rect">
            <a:avLst/>
          </a:prstGeom>
          <a:noFill/>
        </p:spPr>
        <p:txBody>
          <a:bodyPr wrap="square" rtlCol="0">
            <a:spAutoFit/>
          </a:bodyPr>
          <a:lstStyle/>
          <a:p>
            <a:r>
              <a:rPr lang="en-GB" sz="3200" dirty="0">
                <a:solidFill>
                  <a:srgbClr val="FF0000"/>
                </a:solidFill>
              </a:rPr>
              <a:t>sweet</a:t>
            </a:r>
          </a:p>
        </p:txBody>
      </p:sp>
      <p:sp>
        <p:nvSpPr>
          <p:cNvPr id="9" name="TextBox 8">
            <a:extLst>
              <a:ext uri="{FF2B5EF4-FFF2-40B4-BE49-F238E27FC236}">
                <a16:creationId xmlns:a16="http://schemas.microsoft.com/office/drawing/2014/main" id="{2890A356-1034-4DBA-BECF-B892BC1EB01C}"/>
              </a:ext>
            </a:extLst>
          </p:cNvPr>
          <p:cNvSpPr txBox="1"/>
          <p:nvPr/>
        </p:nvSpPr>
        <p:spPr>
          <a:xfrm>
            <a:off x="4867275" y="4296355"/>
            <a:ext cx="1228725" cy="584775"/>
          </a:xfrm>
          <a:prstGeom prst="rect">
            <a:avLst/>
          </a:prstGeom>
          <a:noFill/>
        </p:spPr>
        <p:txBody>
          <a:bodyPr wrap="square" rtlCol="0">
            <a:spAutoFit/>
          </a:bodyPr>
          <a:lstStyle/>
          <a:p>
            <a:r>
              <a:rPr lang="en-GB" sz="3200" dirty="0">
                <a:solidFill>
                  <a:srgbClr val="FF0000"/>
                </a:solidFill>
              </a:rPr>
              <a:t>sour</a:t>
            </a:r>
          </a:p>
        </p:txBody>
      </p:sp>
      <p:sp>
        <p:nvSpPr>
          <p:cNvPr id="10" name="TextBox 9">
            <a:extLst>
              <a:ext uri="{FF2B5EF4-FFF2-40B4-BE49-F238E27FC236}">
                <a16:creationId xmlns:a16="http://schemas.microsoft.com/office/drawing/2014/main" id="{01F181AC-A4A0-4392-B49E-2EDB855EBD6A}"/>
              </a:ext>
            </a:extLst>
          </p:cNvPr>
          <p:cNvSpPr txBox="1"/>
          <p:nvPr/>
        </p:nvSpPr>
        <p:spPr>
          <a:xfrm>
            <a:off x="9615487" y="2143471"/>
            <a:ext cx="1519238" cy="584775"/>
          </a:xfrm>
          <a:prstGeom prst="rect">
            <a:avLst/>
          </a:prstGeom>
          <a:noFill/>
        </p:spPr>
        <p:txBody>
          <a:bodyPr wrap="square" rtlCol="0">
            <a:spAutoFit/>
          </a:bodyPr>
          <a:lstStyle/>
          <a:p>
            <a:r>
              <a:rPr lang="en-GB" sz="3200" dirty="0">
                <a:solidFill>
                  <a:srgbClr val="FF0000"/>
                </a:solidFill>
              </a:rPr>
              <a:t>bitter</a:t>
            </a:r>
          </a:p>
        </p:txBody>
      </p:sp>
      <p:pic>
        <p:nvPicPr>
          <p:cNvPr id="7" name="Picture 6">
            <a:extLst>
              <a:ext uri="{FF2B5EF4-FFF2-40B4-BE49-F238E27FC236}">
                <a16:creationId xmlns:a16="http://schemas.microsoft.com/office/drawing/2014/main" id="{61CDC163-6285-4075-AFF0-AEB0D5AD3984}"/>
              </a:ext>
            </a:extLst>
          </p:cNvPr>
          <p:cNvPicPr>
            <a:picLocks noChangeAspect="1"/>
          </p:cNvPicPr>
          <p:nvPr/>
        </p:nvPicPr>
        <p:blipFill>
          <a:blip r:embed="rId7"/>
          <a:stretch>
            <a:fillRect/>
          </a:stretch>
        </p:blipFill>
        <p:spPr>
          <a:xfrm>
            <a:off x="817474" y="3868012"/>
            <a:ext cx="2079802" cy="1232475"/>
          </a:xfrm>
          <a:prstGeom prst="rect">
            <a:avLst/>
          </a:prstGeom>
        </p:spPr>
      </p:pic>
      <p:pic>
        <p:nvPicPr>
          <p:cNvPr id="11" name="Picture 10">
            <a:extLst>
              <a:ext uri="{FF2B5EF4-FFF2-40B4-BE49-F238E27FC236}">
                <a16:creationId xmlns:a16="http://schemas.microsoft.com/office/drawing/2014/main" id="{BCB92F00-C158-4FDA-994A-BE324CFD76CB}"/>
              </a:ext>
            </a:extLst>
          </p:cNvPr>
          <p:cNvPicPr>
            <a:picLocks noChangeAspect="1"/>
          </p:cNvPicPr>
          <p:nvPr/>
        </p:nvPicPr>
        <p:blipFill>
          <a:blip r:embed="rId8"/>
          <a:stretch>
            <a:fillRect/>
          </a:stretch>
        </p:blipFill>
        <p:spPr>
          <a:xfrm>
            <a:off x="6000521" y="2095866"/>
            <a:ext cx="1619708" cy="1263075"/>
          </a:xfrm>
          <a:prstGeom prst="rect">
            <a:avLst/>
          </a:prstGeom>
        </p:spPr>
      </p:pic>
      <p:pic>
        <p:nvPicPr>
          <p:cNvPr id="12" name="Picture 11">
            <a:extLst>
              <a:ext uri="{FF2B5EF4-FFF2-40B4-BE49-F238E27FC236}">
                <a16:creationId xmlns:a16="http://schemas.microsoft.com/office/drawing/2014/main" id="{4CE9FBDE-9F80-4B31-9CA6-4E94F287FC88}"/>
              </a:ext>
            </a:extLst>
          </p:cNvPr>
          <p:cNvPicPr>
            <a:picLocks noChangeAspect="1"/>
          </p:cNvPicPr>
          <p:nvPr/>
        </p:nvPicPr>
        <p:blipFill>
          <a:blip r:embed="rId9"/>
          <a:stretch>
            <a:fillRect/>
          </a:stretch>
        </p:blipFill>
        <p:spPr>
          <a:xfrm>
            <a:off x="4362450" y="4862004"/>
            <a:ext cx="2447925" cy="1752600"/>
          </a:xfrm>
          <a:prstGeom prst="rect">
            <a:avLst/>
          </a:prstGeom>
        </p:spPr>
      </p:pic>
      <p:pic>
        <p:nvPicPr>
          <p:cNvPr id="15" name="Picture 14">
            <a:extLst>
              <a:ext uri="{FF2B5EF4-FFF2-40B4-BE49-F238E27FC236}">
                <a16:creationId xmlns:a16="http://schemas.microsoft.com/office/drawing/2014/main" id="{038F3493-513A-4E0C-A977-DBA0DC9F0F13}"/>
              </a:ext>
            </a:extLst>
          </p:cNvPr>
          <p:cNvPicPr>
            <a:picLocks noChangeAspect="1"/>
          </p:cNvPicPr>
          <p:nvPr/>
        </p:nvPicPr>
        <p:blipFill>
          <a:blip r:embed="rId10"/>
          <a:stretch>
            <a:fillRect/>
          </a:stretch>
        </p:blipFill>
        <p:spPr>
          <a:xfrm>
            <a:off x="9458325" y="2839030"/>
            <a:ext cx="2190750" cy="1457325"/>
          </a:xfrm>
          <a:prstGeom prst="rect">
            <a:avLst/>
          </a:prstGeom>
        </p:spPr>
      </p:pic>
      <p:pic>
        <p:nvPicPr>
          <p:cNvPr id="2" name="Audio 1">
            <a:hlinkClick r:id="" action="ppaction://media"/>
            <a:extLst>
              <a:ext uri="{FF2B5EF4-FFF2-40B4-BE49-F238E27FC236}">
                <a16:creationId xmlns:a16="http://schemas.microsoft.com/office/drawing/2014/main" id="{A5040091-4C0F-40E7-A6C4-215CD882E23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37271580"/>
      </p:ext>
    </p:extLst>
  </p:cSld>
  <p:clrMapOvr>
    <a:masterClrMapping/>
  </p:clrMapOvr>
  <mc:AlternateContent xmlns:mc="http://schemas.openxmlformats.org/markup-compatibility/2006">
    <mc:Choice xmlns:p14="http://schemas.microsoft.com/office/powerpoint/2010/main" Requires="p14">
      <p:transition spd="slow" p14:dur="2000" advTm="81993"/>
    </mc:Choice>
    <mc:Fallback>
      <p:transition spd="slow" advTm="8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6"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CA671C-987B-4316-8BD3-4C51A9C195D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1911" y="227513"/>
            <a:ext cx="2117188" cy="1711702"/>
          </a:xfrm>
          <a:prstGeom prst="rect">
            <a:avLst/>
          </a:prstGeom>
        </p:spPr>
      </p:pic>
      <p:graphicFrame>
        <p:nvGraphicFramePr>
          <p:cNvPr id="2" name="Table 1">
            <a:extLst>
              <a:ext uri="{FF2B5EF4-FFF2-40B4-BE49-F238E27FC236}">
                <a16:creationId xmlns:a16="http://schemas.microsoft.com/office/drawing/2014/main" id="{A2934CAD-31E3-43EB-8E13-8652CCC01FBE}"/>
              </a:ext>
            </a:extLst>
          </p:cNvPr>
          <p:cNvGraphicFramePr>
            <a:graphicFrameLocks noGrp="1"/>
          </p:cNvGraphicFramePr>
          <p:nvPr>
            <p:extLst>
              <p:ext uri="{D42A27DB-BD31-4B8C-83A1-F6EECF244321}">
                <p14:modId xmlns:p14="http://schemas.microsoft.com/office/powerpoint/2010/main" val="1787155128"/>
              </p:ext>
            </p:extLst>
          </p:nvPr>
        </p:nvGraphicFramePr>
        <p:xfrm>
          <a:off x="2555842" y="676087"/>
          <a:ext cx="9229758" cy="5954400"/>
        </p:xfrm>
        <a:graphic>
          <a:graphicData uri="http://schemas.openxmlformats.org/drawingml/2006/table">
            <a:tbl>
              <a:tblPr firstRow="1" bandRow="1">
                <a:tableStyleId>{5C22544A-7EE6-4342-B048-85BDC9FD1C3A}</a:tableStyleId>
              </a:tblPr>
              <a:tblGrid>
                <a:gridCol w="4614879">
                  <a:extLst>
                    <a:ext uri="{9D8B030D-6E8A-4147-A177-3AD203B41FA5}">
                      <a16:colId xmlns:a16="http://schemas.microsoft.com/office/drawing/2014/main" val="3967261399"/>
                    </a:ext>
                  </a:extLst>
                </a:gridCol>
                <a:gridCol w="4614879">
                  <a:extLst>
                    <a:ext uri="{9D8B030D-6E8A-4147-A177-3AD203B41FA5}">
                      <a16:colId xmlns:a16="http://schemas.microsoft.com/office/drawing/2014/main" val="2432275386"/>
                    </a:ext>
                  </a:extLst>
                </a:gridCol>
              </a:tblGrid>
              <a:tr h="370840">
                <a:tc>
                  <a:txBody>
                    <a:bodyPr/>
                    <a:lstStyle/>
                    <a:p>
                      <a:pPr algn="ctr"/>
                      <a:r>
                        <a:rPr lang="en-GB" sz="2400" dirty="0">
                          <a:solidFill>
                            <a:srgbClr val="002060"/>
                          </a:solidFill>
                        </a:rPr>
                        <a:t>Salty</a:t>
                      </a:r>
                    </a:p>
                  </a:txBody>
                  <a:tcPr>
                    <a:solidFill>
                      <a:schemeClr val="accent1">
                        <a:lumMod val="20000"/>
                        <a:lumOff val="80000"/>
                      </a:schemeClr>
                    </a:solidFill>
                  </a:tcPr>
                </a:tc>
                <a:tc>
                  <a:txBody>
                    <a:bodyPr/>
                    <a:lstStyle/>
                    <a:p>
                      <a:pPr algn="ctr"/>
                      <a:r>
                        <a:rPr lang="en-GB" sz="2400" dirty="0">
                          <a:solidFill>
                            <a:srgbClr val="002060"/>
                          </a:solidFill>
                        </a:rPr>
                        <a:t>Sour</a:t>
                      </a:r>
                    </a:p>
                  </a:txBody>
                  <a:tcPr>
                    <a:solidFill>
                      <a:schemeClr val="accent1">
                        <a:lumMod val="20000"/>
                        <a:lumOff val="80000"/>
                      </a:schemeClr>
                    </a:solidFill>
                  </a:tcPr>
                </a:tc>
                <a:extLst>
                  <a:ext uri="{0D108BD9-81ED-4DB2-BD59-A6C34878D82A}">
                    <a16:rowId xmlns:a16="http://schemas.microsoft.com/office/drawing/2014/main" val="3342851590"/>
                  </a:ext>
                </a:extLst>
              </a:tr>
              <a:tr h="2520000">
                <a:tc>
                  <a:txBody>
                    <a:bodyPr/>
                    <a:lstStyle/>
                    <a:p>
                      <a:pPr marL="285750" indent="-285750">
                        <a:buFont typeface="Arial" panose="020B0604020202020204" pitchFamily="34" charset="0"/>
                        <a:buChar char="•"/>
                      </a:pPr>
                      <a:r>
                        <a:rPr lang="en-GB" sz="2400" dirty="0">
                          <a:solidFill>
                            <a:srgbClr val="002060"/>
                          </a:solidFill>
                        </a:rPr>
                        <a:t>Crisps</a:t>
                      </a:r>
                    </a:p>
                    <a:p>
                      <a:pPr marL="285750" indent="-285750">
                        <a:buFont typeface="Arial" panose="020B0604020202020204" pitchFamily="34" charset="0"/>
                        <a:buChar char="•"/>
                      </a:pPr>
                      <a:r>
                        <a:rPr lang="en-GB" sz="2400" dirty="0">
                          <a:solidFill>
                            <a:srgbClr val="002060"/>
                          </a:solidFill>
                        </a:rPr>
                        <a:t>chips</a:t>
                      </a:r>
                    </a:p>
                  </a:txBody>
                  <a:tcPr/>
                </a:tc>
                <a:tc>
                  <a:txBody>
                    <a:bodyPr/>
                    <a:lstStyle/>
                    <a:p>
                      <a:pPr marL="285750" indent="-285750">
                        <a:buFont typeface="Arial" panose="020B0604020202020204" pitchFamily="34" charset="0"/>
                        <a:buChar char="•"/>
                      </a:pPr>
                      <a:r>
                        <a:rPr lang="en-GB" sz="2400" dirty="0">
                          <a:solidFill>
                            <a:srgbClr val="002060"/>
                          </a:solidFill>
                        </a:rPr>
                        <a:t>Lemons</a:t>
                      </a:r>
                    </a:p>
                    <a:p>
                      <a:pPr marL="285750" indent="-285750">
                        <a:buFont typeface="Arial" panose="020B0604020202020204" pitchFamily="34" charset="0"/>
                        <a:buChar char="•"/>
                      </a:pPr>
                      <a:r>
                        <a:rPr lang="en-GB" sz="2400" dirty="0">
                          <a:solidFill>
                            <a:srgbClr val="002060"/>
                          </a:solidFill>
                        </a:rPr>
                        <a:t>Sour snakes sweets</a:t>
                      </a:r>
                    </a:p>
                  </a:txBody>
                  <a:tcPr/>
                </a:tc>
                <a:extLst>
                  <a:ext uri="{0D108BD9-81ED-4DB2-BD59-A6C34878D82A}">
                    <a16:rowId xmlns:a16="http://schemas.microsoft.com/office/drawing/2014/main" val="2911864409"/>
                  </a:ext>
                </a:extLst>
              </a:tr>
              <a:tr h="370840">
                <a:tc>
                  <a:txBody>
                    <a:bodyPr/>
                    <a:lstStyle/>
                    <a:p>
                      <a:pPr algn="ctr"/>
                      <a:r>
                        <a:rPr lang="en-GB" sz="2400" b="1" dirty="0">
                          <a:solidFill>
                            <a:srgbClr val="002060"/>
                          </a:solidFill>
                        </a:rPr>
                        <a:t>Bitter</a:t>
                      </a:r>
                    </a:p>
                  </a:txBody>
                  <a:tcPr/>
                </a:tc>
                <a:tc>
                  <a:txBody>
                    <a:bodyPr/>
                    <a:lstStyle/>
                    <a:p>
                      <a:pPr algn="ctr"/>
                      <a:r>
                        <a:rPr lang="en-GB" sz="2400" b="1" dirty="0">
                          <a:solidFill>
                            <a:srgbClr val="002060"/>
                          </a:solidFill>
                        </a:rPr>
                        <a:t>Sweet</a:t>
                      </a:r>
                    </a:p>
                  </a:txBody>
                  <a:tcPr/>
                </a:tc>
                <a:extLst>
                  <a:ext uri="{0D108BD9-81ED-4DB2-BD59-A6C34878D82A}">
                    <a16:rowId xmlns:a16="http://schemas.microsoft.com/office/drawing/2014/main" val="2444874296"/>
                  </a:ext>
                </a:extLst>
              </a:tr>
              <a:tr h="2520000">
                <a:tc>
                  <a:txBody>
                    <a:bodyPr/>
                    <a:lstStyle/>
                    <a:p>
                      <a:pPr marL="285750" indent="-285750">
                        <a:buFont typeface="Arial" panose="020B0604020202020204" pitchFamily="34" charset="0"/>
                        <a:buChar char="•"/>
                      </a:pPr>
                      <a:r>
                        <a:rPr lang="en-GB" sz="2400" dirty="0">
                          <a:solidFill>
                            <a:srgbClr val="002060"/>
                          </a:solidFill>
                        </a:rPr>
                        <a:t>Broccoli</a:t>
                      </a:r>
                    </a:p>
                    <a:p>
                      <a:pPr marL="285750" indent="-285750">
                        <a:buFont typeface="Arial" panose="020B0604020202020204" pitchFamily="34" charset="0"/>
                        <a:buChar char="•"/>
                      </a:pPr>
                      <a:r>
                        <a:rPr lang="en-GB" sz="2400" dirty="0">
                          <a:solidFill>
                            <a:srgbClr val="002060"/>
                          </a:solidFill>
                        </a:rPr>
                        <a:t>coffee</a:t>
                      </a:r>
                    </a:p>
                  </a:txBody>
                  <a:tcPr/>
                </a:tc>
                <a:tc>
                  <a:txBody>
                    <a:bodyPr/>
                    <a:lstStyle/>
                    <a:p>
                      <a:pPr marL="285750" indent="-285750">
                        <a:buFont typeface="Arial" panose="020B0604020202020204" pitchFamily="34" charset="0"/>
                        <a:buChar char="•"/>
                      </a:pPr>
                      <a:r>
                        <a:rPr lang="en-GB" sz="2400" dirty="0">
                          <a:solidFill>
                            <a:srgbClr val="002060"/>
                          </a:solidFill>
                        </a:rPr>
                        <a:t>cakes</a:t>
                      </a:r>
                    </a:p>
                    <a:p>
                      <a:pPr marL="285750" indent="-285750">
                        <a:buFont typeface="Arial" panose="020B0604020202020204" pitchFamily="34" charset="0"/>
                        <a:buChar char="•"/>
                      </a:pPr>
                      <a:r>
                        <a:rPr lang="en-GB" sz="2400" dirty="0">
                          <a:solidFill>
                            <a:srgbClr val="002060"/>
                          </a:solidFill>
                        </a:rPr>
                        <a:t>biscuits</a:t>
                      </a:r>
                    </a:p>
                  </a:txBody>
                  <a:tcPr/>
                </a:tc>
                <a:extLst>
                  <a:ext uri="{0D108BD9-81ED-4DB2-BD59-A6C34878D82A}">
                    <a16:rowId xmlns:a16="http://schemas.microsoft.com/office/drawing/2014/main" val="192629643"/>
                  </a:ext>
                </a:extLst>
              </a:tr>
            </a:tbl>
          </a:graphicData>
        </a:graphic>
      </p:graphicFrame>
      <p:pic>
        <p:nvPicPr>
          <p:cNvPr id="3" name="Audio 2">
            <a:hlinkClick r:id="" action="ppaction://media"/>
            <a:extLst>
              <a:ext uri="{FF2B5EF4-FFF2-40B4-BE49-F238E27FC236}">
                <a16:creationId xmlns:a16="http://schemas.microsoft.com/office/drawing/2014/main" id="{9F2D050E-6E00-4422-9AA6-DF0FE9CFC0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7727709"/>
      </p:ext>
    </p:extLst>
  </p:cSld>
  <p:clrMapOvr>
    <a:masterClrMapping/>
  </p:clrMapOvr>
  <mc:AlternateContent xmlns:mc="http://schemas.openxmlformats.org/markup-compatibility/2006">
    <mc:Choice xmlns:p14="http://schemas.microsoft.com/office/powerpoint/2010/main" Requires="p14">
      <p:transition spd="slow" p14:dur="2000" advTm="87748"/>
    </mc:Choice>
    <mc:Fallback>
      <p:transition spd="slow" advTm="8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11FC7-6363-46AA-A296-C2B138744E0E}"/>
              </a:ext>
            </a:extLst>
          </p:cNvPr>
          <p:cNvSpPr txBox="1"/>
          <p:nvPr/>
        </p:nvSpPr>
        <p:spPr>
          <a:xfrm>
            <a:off x="0" y="2128390"/>
            <a:ext cx="12001500" cy="4401205"/>
          </a:xfrm>
          <a:prstGeom prst="rect">
            <a:avLst/>
          </a:prstGeom>
          <a:noFill/>
        </p:spPr>
        <p:txBody>
          <a:bodyPr wrap="square" rtlCol="0">
            <a:spAutoFit/>
          </a:bodyPr>
          <a:lstStyle/>
          <a:p>
            <a:pPr lvl="1"/>
            <a:r>
              <a:rPr lang="en-GB" sz="2000" b="1" dirty="0">
                <a:solidFill>
                  <a:srgbClr val="002060"/>
                </a:solidFill>
              </a:rPr>
              <a:t>Message for parents</a:t>
            </a:r>
          </a:p>
          <a:p>
            <a:pPr lvl="1"/>
            <a:endParaRPr lang="en-GB" sz="2000" b="1" dirty="0">
              <a:solidFill>
                <a:srgbClr val="002060"/>
              </a:solidFill>
            </a:endParaRPr>
          </a:p>
          <a:p>
            <a:pPr marL="342900" indent="-342900">
              <a:buFont typeface="Arial" panose="020B0604020202020204" pitchFamily="34" charset="0"/>
              <a:buChar char="•"/>
            </a:pPr>
            <a:r>
              <a:rPr lang="en-GB" sz="2000" dirty="0">
                <a:solidFill>
                  <a:srgbClr val="002060"/>
                </a:solidFill>
              </a:rPr>
              <a:t>The next activity is an extra activity that you may enjoy doing with your child but there is no pressure to do this at all</a:t>
            </a:r>
          </a:p>
          <a:p>
            <a:pPr marL="342900" indent="-342900">
              <a:buFont typeface="Arial" panose="020B0604020202020204" pitchFamily="34" charset="0"/>
              <a:buChar char="•"/>
            </a:pPr>
            <a:r>
              <a:rPr lang="en-GB" sz="2000" dirty="0">
                <a:solidFill>
                  <a:srgbClr val="002060"/>
                </a:solidFill>
              </a:rPr>
              <a:t>You will need a number of items from each category of sweet, sour, bitter and salty. Some ideas might be:</a:t>
            </a:r>
          </a:p>
          <a:p>
            <a:r>
              <a:rPr lang="en-GB" sz="2000" dirty="0">
                <a:solidFill>
                  <a:srgbClr val="002060"/>
                </a:solidFill>
              </a:rPr>
              <a:t>		slice of lemon</a:t>
            </a:r>
          </a:p>
          <a:p>
            <a:r>
              <a:rPr lang="en-GB" sz="2000" dirty="0">
                <a:solidFill>
                  <a:srgbClr val="002060"/>
                </a:solidFill>
              </a:rPr>
              <a:t>		coffee</a:t>
            </a:r>
          </a:p>
          <a:p>
            <a:r>
              <a:rPr lang="en-GB" sz="2000" dirty="0">
                <a:solidFill>
                  <a:srgbClr val="002060"/>
                </a:solidFill>
              </a:rPr>
              <a:t>		toothpaste</a:t>
            </a:r>
          </a:p>
          <a:p>
            <a:r>
              <a:rPr lang="en-GB" sz="2000" dirty="0">
                <a:solidFill>
                  <a:srgbClr val="002060"/>
                </a:solidFill>
              </a:rPr>
              <a:t>		crisps</a:t>
            </a:r>
          </a:p>
          <a:p>
            <a:r>
              <a:rPr lang="en-GB" sz="2000" dirty="0">
                <a:solidFill>
                  <a:srgbClr val="002060"/>
                </a:solidFill>
              </a:rPr>
              <a:t>		Tomato ketchup</a:t>
            </a:r>
          </a:p>
          <a:p>
            <a:r>
              <a:rPr lang="en-GB" sz="2000" dirty="0">
                <a:solidFill>
                  <a:srgbClr val="002060"/>
                </a:solidFill>
              </a:rPr>
              <a:t>		jam</a:t>
            </a:r>
          </a:p>
          <a:p>
            <a:r>
              <a:rPr lang="en-GB" sz="2000" dirty="0">
                <a:solidFill>
                  <a:srgbClr val="002060"/>
                </a:solidFill>
              </a:rPr>
              <a:t>		</a:t>
            </a:r>
          </a:p>
          <a:p>
            <a:pPr marL="342900" indent="-342900">
              <a:buFont typeface="Arial" panose="020B0604020202020204" pitchFamily="34" charset="0"/>
              <a:buChar char="•"/>
            </a:pPr>
            <a:r>
              <a:rPr lang="en-GB" sz="2000" dirty="0">
                <a:solidFill>
                  <a:srgbClr val="002060"/>
                </a:solidFill>
              </a:rPr>
              <a:t>You would need to blindfold your child and then offer them a sample of each item.  Can they identify the sample and say whether they think it is salty, sweet, sour or bitter?				</a:t>
            </a:r>
          </a:p>
        </p:txBody>
      </p:sp>
      <p:pic>
        <p:nvPicPr>
          <p:cNvPr id="13" name="Picture 12">
            <a:extLst>
              <a:ext uri="{FF2B5EF4-FFF2-40B4-BE49-F238E27FC236}">
                <a16:creationId xmlns:a16="http://schemas.microsoft.com/office/drawing/2014/main" id="{4FCA671C-987B-4316-8BD3-4C51A9C195D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91911" y="227513"/>
            <a:ext cx="2117188" cy="1711702"/>
          </a:xfrm>
          <a:prstGeom prst="rect">
            <a:avLst/>
          </a:prstGeom>
        </p:spPr>
      </p:pic>
      <p:pic>
        <p:nvPicPr>
          <p:cNvPr id="5" name="Audio 4">
            <a:hlinkClick r:id="" action="ppaction://media"/>
            <a:extLst>
              <a:ext uri="{FF2B5EF4-FFF2-40B4-BE49-F238E27FC236}">
                <a16:creationId xmlns:a16="http://schemas.microsoft.com/office/drawing/2014/main" id="{BB3A06D2-5472-4245-84E4-140200D1F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6157461"/>
      </p:ext>
    </p:extLst>
  </p:cSld>
  <p:clrMapOvr>
    <a:masterClrMapping/>
  </p:clrMapOvr>
  <mc:AlternateContent xmlns:mc="http://schemas.openxmlformats.org/markup-compatibility/2006">
    <mc:Choice xmlns:p14="http://schemas.microsoft.com/office/powerpoint/2010/main" Requires="p14">
      <p:transition spd="slow" p14:dur="2000" advTm="111867"/>
    </mc:Choice>
    <mc:Fallback>
      <p:transition spd="slow" advTm="11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8F7360-D06B-4DD0-9C79-9C4E21AF396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4761" y="314325"/>
            <a:ext cx="2117188" cy="1711702"/>
          </a:xfrm>
          <a:prstGeom prst="rect">
            <a:avLst/>
          </a:prstGeom>
        </p:spPr>
      </p:pic>
      <p:sp>
        <p:nvSpPr>
          <p:cNvPr id="14" name="TextBox 13">
            <a:extLst>
              <a:ext uri="{FF2B5EF4-FFF2-40B4-BE49-F238E27FC236}">
                <a16:creationId xmlns:a16="http://schemas.microsoft.com/office/drawing/2014/main" id="{A3EFDFAA-3470-4FD0-9206-7B4C93F48FF1}"/>
              </a:ext>
            </a:extLst>
          </p:cNvPr>
          <p:cNvSpPr txBox="1"/>
          <p:nvPr/>
        </p:nvSpPr>
        <p:spPr>
          <a:xfrm>
            <a:off x="3604153" y="1867094"/>
            <a:ext cx="5926667" cy="1323439"/>
          </a:xfrm>
          <a:prstGeom prst="rect">
            <a:avLst/>
          </a:prstGeom>
          <a:noFill/>
        </p:spPr>
        <p:txBody>
          <a:bodyPr wrap="square" rtlCol="0">
            <a:spAutoFit/>
          </a:bodyPr>
          <a:lstStyle/>
          <a:p>
            <a:pPr algn="ctr"/>
            <a:r>
              <a:rPr lang="en-GB" sz="4000" dirty="0">
                <a:solidFill>
                  <a:schemeClr val="accent1"/>
                </a:solidFill>
              </a:rPr>
              <a:t>Well Done</a:t>
            </a:r>
          </a:p>
          <a:p>
            <a:pPr algn="ctr"/>
            <a:r>
              <a:rPr lang="en-GB" sz="4000" dirty="0">
                <a:solidFill>
                  <a:schemeClr val="accent1"/>
                </a:solidFill>
              </a:rPr>
              <a:t>Starling Superstars</a:t>
            </a:r>
          </a:p>
        </p:txBody>
      </p:sp>
      <p:sp>
        <p:nvSpPr>
          <p:cNvPr id="2" name="Star: 5 Points 1">
            <a:extLst>
              <a:ext uri="{FF2B5EF4-FFF2-40B4-BE49-F238E27FC236}">
                <a16:creationId xmlns:a16="http://schemas.microsoft.com/office/drawing/2014/main" id="{64AAAC1E-F6E5-4A03-8B59-541D7508564B}"/>
              </a:ext>
            </a:extLst>
          </p:cNvPr>
          <p:cNvSpPr/>
          <p:nvPr/>
        </p:nvSpPr>
        <p:spPr>
          <a:xfrm>
            <a:off x="4772025" y="3630112"/>
            <a:ext cx="3114675" cy="242887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7E33CE3E-2B7C-4743-9591-6D1669A49D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13881401"/>
      </p:ext>
    </p:extLst>
  </p:cSld>
  <p:clrMapOvr>
    <a:masterClrMapping/>
  </p:clrMapOvr>
  <mc:AlternateContent xmlns:mc="http://schemas.openxmlformats.org/markup-compatibility/2006">
    <mc:Choice xmlns:p14="http://schemas.microsoft.com/office/powerpoint/2010/main" Requires="p14">
      <p:transition spd="slow" p14:dur="2000" advTm="7603"/>
    </mc:Choice>
    <mc:Fallback>
      <p:transition spd="slow"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2.5|1.8|1.6|5.8|31.9|4.4|1.9|2.8|1.8|3.4|1.4|3|3.4|1.1"/>
</p:tagLst>
</file>

<file path=ppt/tags/tag2.xml><?xml version="1.0" encoding="utf-8"?>
<p:tagLst xmlns:a="http://schemas.openxmlformats.org/drawingml/2006/main" xmlns:r="http://schemas.openxmlformats.org/officeDocument/2006/relationships" xmlns:p="http://schemas.openxmlformats.org/presentationml/2006/main">
  <p:tag name="TIMING" val="|43.1"/>
</p:tagLst>
</file>

<file path=ppt/tags/tag3.xml><?xml version="1.0" encoding="utf-8"?>
<p:tagLst xmlns:a="http://schemas.openxmlformats.org/drawingml/2006/main" xmlns:r="http://schemas.openxmlformats.org/officeDocument/2006/relationships" xmlns:p="http://schemas.openxmlformats.org/presentationml/2006/main">
  <p:tag name="TIMING" val="|15.5|4.1|1.6|1.5|11.8|3.7|2.6|5.5"/>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DAD4CFA140EB4A80C5A2F767E61656" ma:contentTypeVersion="9" ma:contentTypeDescription="Create a new document." ma:contentTypeScope="" ma:versionID="77fa52eb842390f60d7a949c0542ceb2">
  <xsd:schema xmlns:xsd="http://www.w3.org/2001/XMLSchema" xmlns:xs="http://www.w3.org/2001/XMLSchema" xmlns:p="http://schemas.microsoft.com/office/2006/metadata/properties" xmlns:ns2="5ad0ee9d-2391-47bc-bd54-552549e2ac31" targetNamespace="http://schemas.microsoft.com/office/2006/metadata/properties" ma:root="true" ma:fieldsID="3aed9d836dad8c4fa9aec7e59f2f9e32" ns2:_="">
    <xsd:import namespace="5ad0ee9d-2391-47bc-bd54-552549e2a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0ee9d-2391-47bc-bd54-552549e2ac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CFFAE7-5B25-4CBE-8EA7-E15369833F0F}">
  <ds:schemaRefs>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5ad0ee9d-2391-47bc-bd54-552549e2ac31"/>
  </ds:schemaRefs>
</ds:datastoreItem>
</file>

<file path=customXml/itemProps2.xml><?xml version="1.0" encoding="utf-8"?>
<ds:datastoreItem xmlns:ds="http://schemas.openxmlformats.org/officeDocument/2006/customXml" ds:itemID="{748C1031-696F-4C67-94BB-016B701D5ADD}">
  <ds:schemaRefs>
    <ds:schemaRef ds:uri="http://schemas.microsoft.com/sharepoint/v3/contenttype/forms"/>
  </ds:schemaRefs>
</ds:datastoreItem>
</file>

<file path=customXml/itemProps3.xml><?xml version="1.0" encoding="utf-8"?>
<ds:datastoreItem xmlns:ds="http://schemas.openxmlformats.org/officeDocument/2006/customXml" ds:itemID="{F8D77C38-3488-4592-BAD7-12ECE5C98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d0ee9d-2391-47bc-bd54-552549e2a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2326</TotalTime>
  <Words>557</Words>
  <Application>Microsoft Office PowerPoint</Application>
  <PresentationFormat>Widescreen</PresentationFormat>
  <Paragraphs>60</Paragraphs>
  <Slides>8</Slides>
  <Notes>5</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Lyndsey Esling</dc:creator>
  <cp:lastModifiedBy>Geraldine O'Marah</cp:lastModifiedBy>
  <cp:revision>45</cp:revision>
  <dcterms:created xsi:type="dcterms:W3CDTF">2021-01-24T16:44:03Z</dcterms:created>
  <dcterms:modified xsi:type="dcterms:W3CDTF">2021-02-25T20:23:34Z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0x010100DDDAD4CFA140EB4A80C5A2F767E61656</vt:lpwstr>
  </property>
</Properties>
</file>