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8" r:id="rId6"/>
    <p:sldId id="274" r:id="rId7"/>
    <p:sldId id="269" r:id="rId8"/>
    <p:sldId id="279" r:id="rId9"/>
    <p:sldId id="272" r:id="rId10"/>
    <p:sldId id="27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26.02.21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7 – Lesson 5</a:t>
            </a:r>
          </a:p>
          <a:p>
            <a:r>
              <a:rPr lang="en-GB" b="1" dirty="0"/>
              <a:t>Great Gods of Norse Mythology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B51BD-B0C7-4DEE-BCE1-034E32C3CA56}"/>
              </a:ext>
            </a:extLst>
          </p:cNvPr>
          <p:cNvSpPr txBox="1"/>
          <p:nvPr/>
        </p:nvSpPr>
        <p:spPr>
          <a:xfrm>
            <a:off x="5148776" y="353044"/>
            <a:ext cx="5507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ED93F-FB38-45B5-8050-4C441F1186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35" t="47807" r="26848" b="11198"/>
          <a:stretch/>
        </p:blipFill>
        <p:spPr>
          <a:xfrm>
            <a:off x="6695485" y="2678108"/>
            <a:ext cx="4717338" cy="215987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7B882E1-979C-4EBF-8C89-B33C6EEA33EB}"/>
              </a:ext>
            </a:extLst>
          </p:cNvPr>
          <p:cNvGrpSpPr/>
          <p:nvPr/>
        </p:nvGrpSpPr>
        <p:grpSpPr>
          <a:xfrm>
            <a:off x="689300" y="363949"/>
            <a:ext cx="10932856" cy="1720526"/>
            <a:chOff x="689300" y="434289"/>
            <a:chExt cx="10932856" cy="17205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A9DF3-1C2A-4C61-9B82-6179DB8E3C4B}"/>
                </a:ext>
              </a:extLst>
            </p:cNvPr>
            <p:cNvSpPr/>
            <p:nvPr/>
          </p:nvSpPr>
          <p:spPr>
            <a:xfrm>
              <a:off x="689300" y="434289"/>
              <a:ext cx="395657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u="sng" dirty="0">
                  <a:solidFill>
                    <a:srgbClr val="FF0000"/>
                  </a:solidFill>
                </a:rPr>
                <a:t>Let’s Recap:</a:t>
              </a:r>
              <a:endParaRPr lang="en-GB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D62A660-79ED-4AF2-84D8-21F18C0D23EB}"/>
                </a:ext>
              </a:extLst>
            </p:cNvPr>
            <p:cNvGrpSpPr/>
            <p:nvPr/>
          </p:nvGrpSpPr>
          <p:grpSpPr>
            <a:xfrm>
              <a:off x="711047" y="1279947"/>
              <a:ext cx="10911109" cy="874868"/>
              <a:chOff x="711047" y="1403919"/>
              <a:chExt cx="10911109" cy="87486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9DDB8-3D56-4420-8F83-FDECB59EA771}"/>
                  </a:ext>
                </a:extLst>
              </p:cNvPr>
              <p:cNvSpPr txBox="1"/>
              <p:nvPr/>
            </p:nvSpPr>
            <p:spPr>
              <a:xfrm>
                <a:off x="711047" y="1403919"/>
                <a:ext cx="109111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/>
                  <a:t>This week we have learnt about relative clauses and also focussed on developing our vocabulary.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42468E-38FB-4A98-A9A5-68365ACACE9C}"/>
                  </a:ext>
                </a:extLst>
              </p:cNvPr>
              <p:cNvSpPr txBox="1"/>
              <p:nvPr/>
            </p:nvSpPr>
            <p:spPr>
              <a:xfrm>
                <a:off x="711047" y="1878677"/>
                <a:ext cx="109111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/>
                  <a:t>Today, we are going to use our knowledge of relative clauses and our new vocabulary in our writing. </a:t>
                </a:r>
              </a:p>
            </p:txBody>
          </p: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F4BD8115-03DD-4F7F-9D69-88DD4790BC29}"/>
              </a:ext>
            </a:extLst>
          </p:cNvPr>
          <p:cNvSpPr/>
          <p:nvPr/>
        </p:nvSpPr>
        <p:spPr>
          <a:xfrm>
            <a:off x="6930783" y="5174866"/>
            <a:ext cx="4717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E.g. The </a:t>
            </a:r>
            <a:r>
              <a:rPr lang="en-GB" b="1" i="1" u="sng" dirty="0">
                <a:solidFill>
                  <a:srgbClr val="FF0000"/>
                </a:solidFill>
              </a:rPr>
              <a:t>mighty</a:t>
            </a:r>
            <a:r>
              <a:rPr lang="en-GB" i="1" dirty="0">
                <a:solidFill>
                  <a:srgbClr val="FF0000"/>
                </a:solidFill>
              </a:rPr>
              <a:t> beast showed great strength and </a:t>
            </a:r>
            <a:r>
              <a:rPr lang="en-GB" b="1" i="1" u="sng" dirty="0">
                <a:solidFill>
                  <a:srgbClr val="FF0000"/>
                </a:solidFill>
              </a:rPr>
              <a:t>endurance</a:t>
            </a:r>
            <a:r>
              <a:rPr lang="en-GB" i="1" dirty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88A630-5D13-44CB-88EC-C137A1A423D9}"/>
              </a:ext>
            </a:extLst>
          </p:cNvPr>
          <p:cNvGrpSpPr/>
          <p:nvPr/>
        </p:nvGrpSpPr>
        <p:grpSpPr>
          <a:xfrm>
            <a:off x="994297" y="2470473"/>
            <a:ext cx="5101703" cy="3721225"/>
            <a:chOff x="1050567" y="2850526"/>
            <a:chExt cx="5101703" cy="37212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9B7DFB2-0BD4-4A5A-B83C-2EB4D5627B25}"/>
                </a:ext>
              </a:extLst>
            </p:cNvPr>
            <p:cNvGrpSpPr/>
            <p:nvPr/>
          </p:nvGrpSpPr>
          <p:grpSpPr>
            <a:xfrm>
              <a:off x="1393212" y="2850526"/>
              <a:ext cx="3614592" cy="1488935"/>
              <a:chOff x="99358" y="4144593"/>
              <a:chExt cx="3336592" cy="129969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6B8E641-1C7C-46EB-BCFE-EE4B7AD0D2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8457" t="47855" r="25656" b="41492"/>
              <a:stretch/>
            </p:blipFill>
            <p:spPr>
              <a:xfrm>
                <a:off x="755479" y="4144593"/>
                <a:ext cx="717677" cy="692175"/>
              </a:xfrm>
              <a:prstGeom prst="ellipse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AF420C8-563E-4B6C-995C-2F867DED1B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2544" t="53599" r="31755" b="36080"/>
              <a:stretch/>
            </p:blipFill>
            <p:spPr>
              <a:xfrm>
                <a:off x="99358" y="4773667"/>
                <a:ext cx="695001" cy="670618"/>
              </a:xfrm>
              <a:prstGeom prst="ellipse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DBF2B9E-C507-467B-8E47-16F30FD84C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0461" t="53314" r="43650" b="36365"/>
              <a:stretch/>
            </p:blipFill>
            <p:spPr>
              <a:xfrm>
                <a:off x="2113073" y="4166150"/>
                <a:ext cx="718057" cy="670618"/>
              </a:xfrm>
              <a:prstGeom prst="ellipse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7830ED7-FF61-4F6E-8DC2-C13CB388EF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4536" t="47291" r="49775" b="42388"/>
              <a:stretch/>
            </p:blipFill>
            <p:spPr>
              <a:xfrm>
                <a:off x="1434276" y="4773669"/>
                <a:ext cx="693572" cy="670617"/>
              </a:xfrm>
              <a:prstGeom prst="ellipse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0878F08-EDD1-4634-A058-ED5B04B7D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6740" t="47820" r="37780" b="41446"/>
              <a:stretch/>
            </p:blipFill>
            <p:spPr>
              <a:xfrm>
                <a:off x="2767765" y="4773668"/>
                <a:ext cx="668185" cy="670617"/>
              </a:xfrm>
              <a:prstGeom prst="ellipse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03C3D8F-6AF5-469B-BD4C-98197252E5F6}"/>
                </a:ext>
              </a:extLst>
            </p:cNvPr>
            <p:cNvGrpSpPr/>
            <p:nvPr/>
          </p:nvGrpSpPr>
          <p:grpSpPr>
            <a:xfrm>
              <a:off x="1050567" y="4599841"/>
              <a:ext cx="5101703" cy="1971910"/>
              <a:chOff x="938362" y="2844079"/>
              <a:chExt cx="4902037" cy="197191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DAAC24-2F09-4E09-8924-869F68A2F593}"/>
                  </a:ext>
                </a:extLst>
              </p:cNvPr>
              <p:cNvSpPr txBox="1"/>
              <p:nvPr/>
            </p:nvSpPr>
            <p:spPr>
              <a:xfrm>
                <a:off x="938362" y="2844079"/>
                <a:ext cx="47173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b="1" dirty="0"/>
                  <a:t>Relative clauses </a:t>
                </a:r>
                <a:r>
                  <a:rPr lang="en-GB" dirty="0"/>
                  <a:t>add extra information to sentences using a </a:t>
                </a:r>
                <a:r>
                  <a:rPr lang="en-GB" b="1" dirty="0"/>
                  <a:t>relative pronoun.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4C2A80-D6F3-4A13-8CD6-B3C4B85A6150}"/>
                  </a:ext>
                </a:extLst>
              </p:cNvPr>
              <p:cNvSpPr txBox="1"/>
              <p:nvPr/>
            </p:nvSpPr>
            <p:spPr>
              <a:xfrm>
                <a:off x="952443" y="3599994"/>
                <a:ext cx="23445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b="1" dirty="0">
                    <a:solidFill>
                      <a:srgbClr val="FF0000"/>
                    </a:solidFill>
                  </a:rPr>
                  <a:t>Examples: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F723A7E-F6ED-42C7-B9D0-91E04E887DFA}"/>
                  </a:ext>
                </a:extLst>
              </p:cNvPr>
              <p:cNvSpPr/>
              <p:nvPr/>
            </p:nvSpPr>
            <p:spPr>
              <a:xfrm>
                <a:off x="952444" y="4000381"/>
                <a:ext cx="4887955" cy="8156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GB" i="1" dirty="0">
                    <a:solidFill>
                      <a:prstClr val="black"/>
                    </a:solidFill>
                  </a:rPr>
                  <a:t>I liked the new chair, which was very comfortable.</a:t>
                </a:r>
              </a:p>
              <a:p>
                <a:pPr lvl="0"/>
                <a:endParaRPr lang="en-GB" sz="900" i="1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en-GB" i="1" dirty="0">
                    <a:solidFill>
                      <a:prstClr val="black"/>
                    </a:solidFill>
                  </a:rPr>
                  <a:t>My Gran, who is 82, still goes swimming every day</a:t>
                </a:r>
                <a:r>
                  <a:rPr lang="en-GB" sz="1600" dirty="0">
                    <a:solidFill>
                      <a:prstClr val="black"/>
                    </a:solidFill>
                  </a:rPr>
                  <a:t>.</a:t>
                </a: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3F24E7-A5F0-4FB0-AE49-98132C7EBDEB}"/>
                </a:ext>
              </a:extLst>
            </p:cNvPr>
            <p:cNvSpPr/>
            <p:nvPr/>
          </p:nvSpPr>
          <p:spPr>
            <a:xfrm>
              <a:off x="3021317" y="5761292"/>
              <a:ext cx="676040" cy="36933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23BCA8C-7BDA-494F-802E-97F8AC113DA2}"/>
                </a:ext>
              </a:extLst>
            </p:cNvPr>
            <p:cNvCxnSpPr>
              <a:cxnSpLocks/>
            </p:cNvCxnSpPr>
            <p:nvPr/>
          </p:nvCxnSpPr>
          <p:spPr>
            <a:xfrm>
              <a:off x="3056145" y="6115214"/>
              <a:ext cx="260491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FCF8947-B1C4-4E81-85C9-1D2ED226A4A5}"/>
                </a:ext>
              </a:extLst>
            </p:cNvPr>
            <p:cNvSpPr/>
            <p:nvPr/>
          </p:nvSpPr>
          <p:spPr>
            <a:xfrm>
              <a:off x="2035463" y="6202357"/>
              <a:ext cx="464862" cy="32590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63AA9FF-673D-4528-BDA1-2F4D9A9EE4F3}"/>
                </a:ext>
              </a:extLst>
            </p:cNvPr>
            <p:cNvCxnSpPr>
              <a:cxnSpLocks/>
            </p:cNvCxnSpPr>
            <p:nvPr/>
          </p:nvCxnSpPr>
          <p:spPr>
            <a:xfrm>
              <a:off x="2012823" y="6497178"/>
              <a:ext cx="98035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Friday English slide 2">
            <a:hlinkClick r:id="" action="ppaction://media"/>
            <a:extLst>
              <a:ext uri="{FF2B5EF4-FFF2-40B4-BE49-F238E27FC236}">
                <a16:creationId xmlns:a16="http://schemas.microsoft.com/office/drawing/2014/main" id="{A9E2AB17-AB88-46AD-A632-BF9B480BD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3100" y="257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2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3A9DF3-1C2A-4C61-9B82-6179DB8E3C4B}"/>
              </a:ext>
            </a:extLst>
          </p:cNvPr>
          <p:cNvSpPr/>
          <p:nvPr/>
        </p:nvSpPr>
        <p:spPr>
          <a:xfrm>
            <a:off x="845446" y="766777"/>
            <a:ext cx="2560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1: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E7C06-993D-4EA8-97F2-8D3D17FA83BF}"/>
              </a:ext>
            </a:extLst>
          </p:cNvPr>
          <p:cNvSpPr txBox="1"/>
          <p:nvPr/>
        </p:nvSpPr>
        <p:spPr>
          <a:xfrm>
            <a:off x="4652282" y="643547"/>
            <a:ext cx="565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B6044B-DBCA-4E99-87BD-9C96AF3CA73A}"/>
              </a:ext>
            </a:extLst>
          </p:cNvPr>
          <p:cNvSpPr/>
          <p:nvPr/>
        </p:nvSpPr>
        <p:spPr>
          <a:xfrm>
            <a:off x="786138" y="1683612"/>
            <a:ext cx="1061972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dirty="0"/>
              <a:t>Write a description about Odin using relative clauses and the new vocabulary. Don’t forget to use your work from the past couple of lessons to help you.</a:t>
            </a:r>
          </a:p>
          <a:p>
            <a:endParaRPr lang="en-GB" sz="2600" dirty="0"/>
          </a:p>
          <a:p>
            <a:r>
              <a:rPr lang="en-GB" sz="2600" dirty="0"/>
              <a:t>Your writing does not need to be very long – approximately one paragraph </a:t>
            </a:r>
          </a:p>
          <a:p>
            <a:r>
              <a:rPr lang="en-GB" sz="2600" i="1" dirty="0"/>
              <a:t>(5-6 sentences).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156BCB-8E44-4DF1-90C4-9F490D0E3F98}"/>
              </a:ext>
            </a:extLst>
          </p:cNvPr>
          <p:cNvSpPr/>
          <p:nvPr/>
        </p:nvSpPr>
        <p:spPr>
          <a:xfrm>
            <a:off x="8263967" y="6214453"/>
            <a:ext cx="4093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FF0000"/>
                </a:solidFill>
              </a:rPr>
              <a:t>WAGOLL on the next slide…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F4F775-811B-488E-B670-99E3A97A9B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35" t="47807" r="26848" b="11198"/>
          <a:stretch/>
        </p:blipFill>
        <p:spPr>
          <a:xfrm>
            <a:off x="990375" y="4271388"/>
            <a:ext cx="4625058" cy="21176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9E1290D-775E-4A4D-9889-62404F320072}"/>
              </a:ext>
            </a:extLst>
          </p:cNvPr>
          <p:cNvGrpSpPr/>
          <p:nvPr/>
        </p:nvGrpSpPr>
        <p:grpSpPr>
          <a:xfrm>
            <a:off x="6260029" y="4050127"/>
            <a:ext cx="4625058" cy="1380004"/>
            <a:chOff x="83835" y="5163105"/>
            <a:chExt cx="3307643" cy="9621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B6BB5AD-9ABE-4AE2-8D40-87C5F73C8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457" t="47855" r="25656" b="41492"/>
            <a:stretch/>
          </p:blipFill>
          <p:spPr>
            <a:xfrm>
              <a:off x="765929" y="5163105"/>
              <a:ext cx="658687" cy="635281"/>
            </a:xfrm>
            <a:prstGeom prst="ellipse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998C844-3A1E-4442-8D31-9E3301977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544" t="53599" r="31755" b="36080"/>
            <a:stretch/>
          </p:blipFill>
          <p:spPr>
            <a:xfrm>
              <a:off x="83835" y="5509737"/>
              <a:ext cx="637874" cy="615496"/>
            </a:xfrm>
            <a:prstGeom prst="ellipse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3CB64F8-A4C8-4E63-A146-7390F75A0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461" t="53314" r="43650" b="36365"/>
            <a:stretch/>
          </p:blipFill>
          <p:spPr>
            <a:xfrm>
              <a:off x="2097550" y="5184662"/>
              <a:ext cx="659035" cy="615496"/>
            </a:xfrm>
            <a:prstGeom prst="ellipse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8915383-2DE1-40EC-B82F-43C2C0DCF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536" t="47291" r="49775" b="42388"/>
            <a:stretch/>
          </p:blipFill>
          <p:spPr>
            <a:xfrm>
              <a:off x="1431740" y="5509741"/>
              <a:ext cx="636563" cy="615495"/>
            </a:xfrm>
            <a:prstGeom prst="ellipse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46A8E3F-8C4B-47DB-87AE-E26C41311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6740" t="47820" r="37780" b="41446"/>
            <a:stretch/>
          </p:blipFill>
          <p:spPr>
            <a:xfrm>
              <a:off x="2778215" y="5509740"/>
              <a:ext cx="613263" cy="615495"/>
            </a:xfrm>
            <a:prstGeom prst="ellipse">
              <a:avLst/>
            </a:prstGeom>
          </p:spPr>
        </p:pic>
      </p:grpSp>
      <p:pic>
        <p:nvPicPr>
          <p:cNvPr id="2" name="Friday English slide 3">
            <a:hlinkClick r:id="" action="ppaction://media"/>
            <a:extLst>
              <a:ext uri="{FF2B5EF4-FFF2-40B4-BE49-F238E27FC236}">
                <a16:creationId xmlns:a16="http://schemas.microsoft.com/office/drawing/2014/main" id="{71E72698-99A3-413F-943B-1EED8FC25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6326" y="520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9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s product is a header for your WAGOLL display in your classroom. WAGOLL  displays are purposed for sh… | Esl writing activities, Visible learning,  School displays">
            <a:extLst>
              <a:ext uri="{FF2B5EF4-FFF2-40B4-BE49-F238E27FC236}">
                <a16:creationId xmlns:a16="http://schemas.microsoft.com/office/drawing/2014/main" id="{B6360AA8-F3BB-4A9E-AEDB-B14F4AEC5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9" b="41331"/>
          <a:stretch/>
        </p:blipFill>
        <p:spPr bwMode="auto">
          <a:xfrm>
            <a:off x="389531" y="252358"/>
            <a:ext cx="4175148" cy="156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C175E9-B607-441A-9973-1C63B5D967BA}"/>
              </a:ext>
            </a:extLst>
          </p:cNvPr>
          <p:cNvSpPr/>
          <p:nvPr/>
        </p:nvSpPr>
        <p:spPr>
          <a:xfrm>
            <a:off x="389531" y="2125865"/>
            <a:ext cx="10619723" cy="246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000" dirty="0"/>
              <a:t>Odin, who is the most popular Norse God, features in most Norse stories. He is known as the ‘All-Father’ because he has great wisdom and an unfathomable amount of knowledge about the universe. </a:t>
            </a:r>
            <a:r>
              <a:rPr lang="en-GB" sz="2000" dirty="0" err="1"/>
              <a:t>Asgard</a:t>
            </a:r>
            <a:r>
              <a:rPr lang="en-GB" sz="2000" dirty="0"/>
              <a:t>, which can be reached by a bridge, is home of the gods. However Odin, who takes his ravens everywhere, enjoys travelling around the world.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9D079532-7E1E-43AB-9A41-E88DD012A298}"/>
              </a:ext>
            </a:extLst>
          </p:cNvPr>
          <p:cNvSpPr txBox="1"/>
          <p:nvPr/>
        </p:nvSpPr>
        <p:spPr>
          <a:xfrm>
            <a:off x="489396" y="5275372"/>
            <a:ext cx="3240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 i="1" dirty="0">
                <a:solidFill>
                  <a:srgbClr val="FF0000"/>
                </a:solidFill>
              </a:rPr>
              <a:t>Can you spot the relative clauses and new vocabulary in the WAGOLL?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082445-C346-4199-BDAD-A870E21911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35" t="47807" r="26848" b="11198"/>
          <a:stretch/>
        </p:blipFill>
        <p:spPr>
          <a:xfrm>
            <a:off x="8145005" y="4919330"/>
            <a:ext cx="3557599" cy="162887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18F0971-51DC-471D-AE32-6A1AD9C28177}"/>
              </a:ext>
            </a:extLst>
          </p:cNvPr>
          <p:cNvGrpSpPr/>
          <p:nvPr/>
        </p:nvGrpSpPr>
        <p:grpSpPr>
          <a:xfrm>
            <a:off x="4564679" y="5475969"/>
            <a:ext cx="2986354" cy="815069"/>
            <a:chOff x="83835" y="5163105"/>
            <a:chExt cx="3307643" cy="9621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DC77415-58AA-4974-9CDB-67A57DDBD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457" t="47855" r="25656" b="41492"/>
            <a:stretch/>
          </p:blipFill>
          <p:spPr>
            <a:xfrm>
              <a:off x="765929" y="5163105"/>
              <a:ext cx="658687" cy="635281"/>
            </a:xfrm>
            <a:prstGeom prst="ellipse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FFDB0-C1FB-4127-8CB1-64C8E77DF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2544" t="53599" r="31755" b="36080"/>
            <a:stretch/>
          </p:blipFill>
          <p:spPr>
            <a:xfrm>
              <a:off x="83835" y="5509737"/>
              <a:ext cx="637874" cy="615496"/>
            </a:xfrm>
            <a:prstGeom prst="ellipse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9FD39BD-D051-48C4-81C1-A895D9DDD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461" t="53314" r="43650" b="36365"/>
            <a:stretch/>
          </p:blipFill>
          <p:spPr>
            <a:xfrm>
              <a:off x="2097550" y="5184662"/>
              <a:ext cx="659035" cy="615496"/>
            </a:xfrm>
            <a:prstGeom prst="ellipse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AC00BC7-DE4C-460A-BF5A-E68AA4799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536" t="47291" r="49775" b="42388"/>
            <a:stretch/>
          </p:blipFill>
          <p:spPr>
            <a:xfrm>
              <a:off x="1431740" y="5509741"/>
              <a:ext cx="636563" cy="615495"/>
            </a:xfrm>
            <a:prstGeom prst="ellipse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A2465A-65B2-4734-A380-706A89621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6740" t="47820" r="37780" b="41446"/>
            <a:stretch/>
          </p:blipFill>
          <p:spPr>
            <a:xfrm>
              <a:off x="2778215" y="5509740"/>
              <a:ext cx="613263" cy="615495"/>
            </a:xfrm>
            <a:prstGeom prst="ellipse">
              <a:avLst/>
            </a:prstGeom>
          </p:spPr>
        </p:pic>
      </p:grpSp>
      <p:sp>
        <p:nvSpPr>
          <p:cNvPr id="25" name="TextBox 3">
            <a:extLst>
              <a:ext uri="{FF2B5EF4-FFF2-40B4-BE49-F238E27FC236}">
                <a16:creationId xmlns:a16="http://schemas.microsoft.com/office/drawing/2014/main" id="{11935A94-CA2C-475D-8F0D-7A87A5FE40FF}"/>
              </a:ext>
            </a:extLst>
          </p:cNvPr>
          <p:cNvSpPr txBox="1"/>
          <p:nvPr/>
        </p:nvSpPr>
        <p:spPr>
          <a:xfrm>
            <a:off x="5175018" y="664212"/>
            <a:ext cx="611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0240E4-0F11-42F3-8AF0-9BC154B2B90D}"/>
              </a:ext>
            </a:extLst>
          </p:cNvPr>
          <p:cNvSpPr/>
          <p:nvPr/>
        </p:nvSpPr>
        <p:spPr>
          <a:xfrm>
            <a:off x="393199" y="5120625"/>
            <a:ext cx="3474146" cy="135040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Friday English slide 4">
            <a:hlinkClick r:id="" action="ppaction://media"/>
            <a:extLst>
              <a:ext uri="{FF2B5EF4-FFF2-40B4-BE49-F238E27FC236}">
                <a16:creationId xmlns:a16="http://schemas.microsoft.com/office/drawing/2014/main" id="{AD0793C2-4550-4778-96F2-E2AE4A1DC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66783" y="544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s product is a header for your WAGOLL display in your classroom. WAGOLL  displays are purposed for sh… | Esl writing activities, Visible learning,  School displays">
            <a:extLst>
              <a:ext uri="{FF2B5EF4-FFF2-40B4-BE49-F238E27FC236}">
                <a16:creationId xmlns:a16="http://schemas.microsoft.com/office/drawing/2014/main" id="{B6360AA8-F3BB-4A9E-AEDB-B14F4AEC5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9" b="41331"/>
          <a:stretch/>
        </p:blipFill>
        <p:spPr bwMode="auto">
          <a:xfrm>
            <a:off x="389531" y="252358"/>
            <a:ext cx="4175148" cy="156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C175E9-B607-441A-9973-1C63B5D967BA}"/>
              </a:ext>
            </a:extLst>
          </p:cNvPr>
          <p:cNvSpPr/>
          <p:nvPr/>
        </p:nvSpPr>
        <p:spPr>
          <a:xfrm>
            <a:off x="389531" y="2086109"/>
            <a:ext cx="10619723" cy="246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000" dirty="0"/>
              <a:t>Odin, </a:t>
            </a:r>
            <a:r>
              <a:rPr lang="en-GB" sz="2000" dirty="0">
                <a:highlight>
                  <a:srgbClr val="FFFF00"/>
                </a:highlight>
              </a:rPr>
              <a:t>who is the most popular Norse God</a:t>
            </a:r>
            <a:r>
              <a:rPr lang="en-GB" sz="2000" dirty="0"/>
              <a:t>, features in most Norse stories. He is known as the ‘All-Father’ because he has great </a:t>
            </a:r>
            <a:r>
              <a:rPr lang="en-GB" sz="2000" dirty="0">
                <a:highlight>
                  <a:srgbClr val="FF0000"/>
                </a:highlight>
              </a:rPr>
              <a:t>wisdom</a:t>
            </a:r>
            <a:r>
              <a:rPr lang="en-GB" sz="2000" dirty="0"/>
              <a:t> and an </a:t>
            </a:r>
            <a:r>
              <a:rPr lang="en-GB" sz="2000" dirty="0">
                <a:highlight>
                  <a:srgbClr val="FF0000"/>
                </a:highlight>
              </a:rPr>
              <a:t>unfathomable</a:t>
            </a:r>
            <a:r>
              <a:rPr lang="en-GB" sz="2000" dirty="0"/>
              <a:t> amount of knowledge about the </a:t>
            </a:r>
            <a:r>
              <a:rPr lang="en-GB" sz="2000" dirty="0">
                <a:highlight>
                  <a:srgbClr val="FF0000"/>
                </a:highlight>
              </a:rPr>
              <a:t>universe</a:t>
            </a:r>
            <a:r>
              <a:rPr lang="en-GB" sz="2000" dirty="0"/>
              <a:t>. </a:t>
            </a:r>
            <a:r>
              <a:rPr lang="en-GB" sz="2000" dirty="0" err="1"/>
              <a:t>Asgard</a:t>
            </a:r>
            <a:r>
              <a:rPr lang="en-GB" sz="2000" dirty="0"/>
              <a:t>, </a:t>
            </a:r>
            <a:r>
              <a:rPr lang="en-GB" sz="2000" dirty="0">
                <a:highlight>
                  <a:srgbClr val="FFFF00"/>
                </a:highlight>
              </a:rPr>
              <a:t>which can be reached by a bridge</a:t>
            </a:r>
            <a:r>
              <a:rPr lang="en-GB" sz="2000" dirty="0"/>
              <a:t>, is home of the gods. However Odin, </a:t>
            </a:r>
            <a:r>
              <a:rPr lang="en-GB" sz="2000" dirty="0">
                <a:highlight>
                  <a:srgbClr val="FFFF00"/>
                </a:highlight>
              </a:rPr>
              <a:t>who takes his ravens everywhere</a:t>
            </a:r>
            <a:r>
              <a:rPr lang="en-GB" sz="2000" dirty="0"/>
              <a:t>, enjoys travelling around the world.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082445-C346-4199-BDAD-A870E21911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35" t="47807" r="26848" b="11198"/>
          <a:stretch/>
        </p:blipFill>
        <p:spPr>
          <a:xfrm>
            <a:off x="7482833" y="4518410"/>
            <a:ext cx="4267636" cy="195397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18F0971-51DC-471D-AE32-6A1AD9C28177}"/>
              </a:ext>
            </a:extLst>
          </p:cNvPr>
          <p:cNvGrpSpPr/>
          <p:nvPr/>
        </p:nvGrpSpPr>
        <p:grpSpPr>
          <a:xfrm>
            <a:off x="3580708" y="5199331"/>
            <a:ext cx="3453490" cy="1091704"/>
            <a:chOff x="83835" y="5163105"/>
            <a:chExt cx="3307643" cy="9621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DC77415-58AA-4974-9CDB-67A57DDBD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457" t="47855" r="25656" b="41492"/>
            <a:stretch/>
          </p:blipFill>
          <p:spPr>
            <a:xfrm>
              <a:off x="765929" y="5163105"/>
              <a:ext cx="658687" cy="635281"/>
            </a:xfrm>
            <a:prstGeom prst="ellipse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FFDB0-C1FB-4127-8CB1-64C8E77DF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2544" t="53599" r="31755" b="36080"/>
            <a:stretch/>
          </p:blipFill>
          <p:spPr>
            <a:xfrm>
              <a:off x="83835" y="5509737"/>
              <a:ext cx="637874" cy="615496"/>
            </a:xfrm>
            <a:prstGeom prst="ellipse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9FD39BD-D051-48C4-81C1-A895D9DDD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461" t="53314" r="43650" b="36365"/>
            <a:stretch/>
          </p:blipFill>
          <p:spPr>
            <a:xfrm>
              <a:off x="2097550" y="5184662"/>
              <a:ext cx="659035" cy="615496"/>
            </a:xfrm>
            <a:prstGeom prst="ellipse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AC00BC7-DE4C-460A-BF5A-E68AA4799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536" t="47291" r="49775" b="42388"/>
            <a:stretch/>
          </p:blipFill>
          <p:spPr>
            <a:xfrm>
              <a:off x="1431740" y="5509741"/>
              <a:ext cx="636563" cy="615495"/>
            </a:xfrm>
            <a:prstGeom prst="ellipse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A2465A-65B2-4734-A380-706A89621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6740" t="47820" r="37780" b="41446"/>
            <a:stretch/>
          </p:blipFill>
          <p:spPr>
            <a:xfrm>
              <a:off x="2778215" y="5509740"/>
              <a:ext cx="613263" cy="615495"/>
            </a:xfrm>
            <a:prstGeom prst="ellipse">
              <a:avLst/>
            </a:prstGeom>
          </p:spPr>
        </p:pic>
      </p:grpSp>
      <p:sp>
        <p:nvSpPr>
          <p:cNvPr id="25" name="TextBox 3">
            <a:extLst>
              <a:ext uri="{FF2B5EF4-FFF2-40B4-BE49-F238E27FC236}">
                <a16:creationId xmlns:a16="http://schemas.microsoft.com/office/drawing/2014/main" id="{11935A94-CA2C-475D-8F0D-7A87A5FE40FF}"/>
              </a:ext>
            </a:extLst>
          </p:cNvPr>
          <p:cNvSpPr txBox="1"/>
          <p:nvPr/>
        </p:nvSpPr>
        <p:spPr>
          <a:xfrm>
            <a:off x="5175018" y="664212"/>
            <a:ext cx="611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you.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C8406BEB-065B-4D2B-99B5-E2D95125C955}"/>
              </a:ext>
            </a:extLst>
          </p:cNvPr>
          <p:cNvSpPr txBox="1"/>
          <p:nvPr/>
        </p:nvSpPr>
        <p:spPr>
          <a:xfrm>
            <a:off x="856666" y="5275372"/>
            <a:ext cx="3240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highlight>
                  <a:srgbClr val="FFFF00"/>
                </a:highlight>
              </a:rPr>
              <a:t>Relative Clauses</a:t>
            </a:r>
          </a:p>
          <a:p>
            <a:endParaRPr lang="en-GB" sz="2000" b="1" dirty="0">
              <a:highlight>
                <a:srgbClr val="FF0000"/>
              </a:highlight>
            </a:endParaRPr>
          </a:p>
          <a:p>
            <a:r>
              <a:rPr lang="en-GB" sz="2000" b="1" dirty="0">
                <a:highlight>
                  <a:srgbClr val="FF0000"/>
                </a:highlight>
              </a:rPr>
              <a:t>New Vocabulary</a:t>
            </a:r>
          </a:p>
        </p:txBody>
      </p:sp>
      <p:pic>
        <p:nvPicPr>
          <p:cNvPr id="2" name="Friday English slide 5">
            <a:hlinkClick r:id="" action="ppaction://media"/>
            <a:extLst>
              <a:ext uri="{FF2B5EF4-FFF2-40B4-BE49-F238E27FC236}">
                <a16:creationId xmlns:a16="http://schemas.microsoft.com/office/drawing/2014/main" id="{16E8F6D0-7613-4287-B26E-E99DD9746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66783" y="5651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2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g, Bad Spelling Quiz! | The Pioneer Woman">
            <a:extLst>
              <a:ext uri="{FF2B5EF4-FFF2-40B4-BE49-F238E27FC236}">
                <a16:creationId xmlns:a16="http://schemas.microsoft.com/office/drawing/2014/main" id="{36A36541-54F8-4D4C-AB39-110B29A5B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47" y="836858"/>
            <a:ext cx="5453905" cy="391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1C17189A-0BCA-41F1-8975-CA734A5689EC}"/>
              </a:ext>
            </a:extLst>
          </p:cNvPr>
          <p:cNvSpPr txBox="1"/>
          <p:nvPr/>
        </p:nvSpPr>
        <p:spPr>
          <a:xfrm>
            <a:off x="1664352" y="5520085"/>
            <a:ext cx="7916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Click on the sound button to hear the spellings for this week’s quiz.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BC88CF-1E25-4A00-B80B-82AB0A6BBE6F}"/>
              </a:ext>
            </a:extLst>
          </p:cNvPr>
          <p:cNvGrpSpPr/>
          <p:nvPr/>
        </p:nvGrpSpPr>
        <p:grpSpPr>
          <a:xfrm>
            <a:off x="547255" y="463826"/>
            <a:ext cx="1622187" cy="1369439"/>
            <a:chOff x="547255" y="463826"/>
            <a:chExt cx="1622187" cy="136943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3DA77B3-81C1-427A-9DB4-801FCDA7663F}"/>
                </a:ext>
              </a:extLst>
            </p:cNvPr>
            <p:cNvSpPr/>
            <p:nvPr/>
          </p:nvSpPr>
          <p:spPr>
            <a:xfrm>
              <a:off x="609601" y="463826"/>
              <a:ext cx="1497496" cy="136943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B92B6010-5C58-4716-93EE-5656754DADF7}"/>
                </a:ext>
              </a:extLst>
            </p:cNvPr>
            <p:cNvSpPr txBox="1"/>
            <p:nvPr/>
          </p:nvSpPr>
          <p:spPr>
            <a:xfrm>
              <a:off x="547255" y="686880"/>
              <a:ext cx="16221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5400" b="1" dirty="0"/>
                <a:t>ei</a:t>
              </a:r>
            </a:p>
          </p:txBody>
        </p:sp>
      </p:grpSp>
      <p:pic>
        <p:nvPicPr>
          <p:cNvPr id="4" name="Friday English slide 6">
            <a:hlinkClick r:id="" action="ppaction://media"/>
            <a:extLst>
              <a:ext uri="{FF2B5EF4-FFF2-40B4-BE49-F238E27FC236}">
                <a16:creationId xmlns:a16="http://schemas.microsoft.com/office/drawing/2014/main" id="{8D0C85AB-95E7-4D45-A156-19357663D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6522" y="5399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3D2E3D-5D89-40E5-99E6-7AAE978CE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1346" y="1782409"/>
            <a:ext cx="609600" cy="609600"/>
          </a:xfrm>
          <a:prstGeom prst="rect">
            <a:avLst/>
          </a:prstGeom>
        </p:spPr>
      </p:pic>
      <p:pic>
        <p:nvPicPr>
          <p:cNvPr id="1026" name="Picture 2" descr="Big, Bad Spelling Quiz! | The Pioneer Woman">
            <a:extLst>
              <a:ext uri="{FF2B5EF4-FFF2-40B4-BE49-F238E27FC236}">
                <a16:creationId xmlns:a16="http://schemas.microsoft.com/office/drawing/2014/main" id="{36A36541-54F8-4D4C-AB39-110B29A5B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700" y="745418"/>
            <a:ext cx="3742891" cy="268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43E9F0-BC4A-4C1B-BE6D-100811DC0132}"/>
              </a:ext>
            </a:extLst>
          </p:cNvPr>
          <p:cNvSpPr txBox="1"/>
          <p:nvPr/>
        </p:nvSpPr>
        <p:spPr>
          <a:xfrm>
            <a:off x="1225406" y="508116"/>
            <a:ext cx="5410795" cy="5388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600" b="1" dirty="0">
                <a:solidFill>
                  <a:srgbClr val="FF0000"/>
                </a:solidFill>
              </a:rPr>
              <a:t>Answers: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/>
              <a:t>receive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/>
              <a:t>deceive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/>
              <a:t>protein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/>
              <a:t>caffeine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/>
              <a:t>neither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851A723-1921-41A1-9FE7-DF64D6A62A02}"/>
              </a:ext>
            </a:extLst>
          </p:cNvPr>
          <p:cNvSpPr txBox="1"/>
          <p:nvPr/>
        </p:nvSpPr>
        <p:spPr>
          <a:xfrm>
            <a:off x="5602203" y="5117406"/>
            <a:ext cx="348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Click on the sound button to hear the spelling quiz answers.</a:t>
            </a:r>
          </a:p>
        </p:txBody>
      </p:sp>
      <p:pic>
        <p:nvPicPr>
          <p:cNvPr id="2" name="Friday English slide 7">
            <a:hlinkClick r:id="" action="ppaction://media"/>
            <a:extLst>
              <a:ext uri="{FF2B5EF4-FFF2-40B4-BE49-F238E27FC236}">
                <a16:creationId xmlns:a16="http://schemas.microsoft.com/office/drawing/2014/main" id="{9B820B23-CA45-4053-9E1B-26D9011DC5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9641" y="5137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E71D70-5079-4F08-9F66-C393FA40D0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392" t="17011" r="36304" b="20580"/>
          <a:stretch/>
        </p:blipFill>
        <p:spPr>
          <a:xfrm>
            <a:off x="6771861" y="463280"/>
            <a:ext cx="3799222" cy="5931440"/>
          </a:xfrm>
          <a:prstGeom prst="rect">
            <a:avLst/>
          </a:prstGeom>
        </p:spPr>
      </p:pic>
      <p:pic>
        <p:nvPicPr>
          <p:cNvPr id="2" name="Chapter 3B (Friday)">
            <a:hlinkClick r:id="" action="ppaction://media"/>
            <a:extLst>
              <a:ext uri="{FF2B5EF4-FFF2-40B4-BE49-F238E27FC236}">
                <a16:creationId xmlns:a16="http://schemas.microsoft.com/office/drawing/2014/main" id="{798EED47-5E77-4ACE-8F6E-E71CD193E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1768" y="3949989"/>
            <a:ext cx="1122281" cy="11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BAF6C6-6E40-4680-A7E1-FBAA692749C8}">
  <ds:schemaRefs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6e6ca74e-b4f7-4601-85ac-67e42a279e9b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a460e403-a353-4628-9222-e96d0f2ecf1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402</Words>
  <Application>Microsoft Office PowerPoint</Application>
  <PresentationFormat>Widescreen</PresentationFormat>
  <Paragraphs>39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195</cp:revision>
  <dcterms:created xsi:type="dcterms:W3CDTF">2020-07-13T10:58:18Z</dcterms:created>
  <dcterms:modified xsi:type="dcterms:W3CDTF">2021-02-23T11:51:58Z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