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8" r:id="rId6"/>
    <p:sldId id="274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25.02.21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7 – Lesson 4</a:t>
            </a:r>
          </a:p>
          <a:p>
            <a:r>
              <a:rPr lang="en-GB" b="1" dirty="0"/>
              <a:t>Vocabulary </a:t>
            </a:r>
          </a:p>
          <a:p>
            <a:r>
              <a:rPr lang="en-GB" b="1" dirty="0"/>
              <a:t>Great Gods of Norse Mythology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B51BD-B0C7-4DEE-BCE1-034E32C3CA56}"/>
              </a:ext>
            </a:extLst>
          </p:cNvPr>
          <p:cNvSpPr txBox="1"/>
          <p:nvPr/>
        </p:nvSpPr>
        <p:spPr>
          <a:xfrm>
            <a:off x="6679096" y="496679"/>
            <a:ext cx="297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A9DF3-1C2A-4C61-9B82-6179DB8E3C4B}"/>
              </a:ext>
            </a:extLst>
          </p:cNvPr>
          <p:cNvSpPr/>
          <p:nvPr/>
        </p:nvSpPr>
        <p:spPr>
          <a:xfrm>
            <a:off x="711048" y="564595"/>
            <a:ext cx="3956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1: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D9DDB8-3D56-4420-8F83-FDECB59EA771}"/>
              </a:ext>
            </a:extLst>
          </p:cNvPr>
          <p:cNvSpPr txBox="1"/>
          <p:nvPr/>
        </p:nvSpPr>
        <p:spPr>
          <a:xfrm>
            <a:off x="711048" y="1460191"/>
            <a:ext cx="49741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Look at, think about and discuss all of the vocabulary below.</a:t>
            </a:r>
          </a:p>
          <a:p>
            <a:endParaRPr lang="en-GB" sz="2000" dirty="0"/>
          </a:p>
          <a:p>
            <a:r>
              <a:rPr lang="en-GB" sz="2000" dirty="0"/>
              <a:t>Draw your own grid like the one shown and sort the words into one of the three columns in the table.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ED93F-FB38-45B5-8050-4C441F1186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35" t="47807" r="26848" b="11198"/>
          <a:stretch/>
        </p:blipFill>
        <p:spPr>
          <a:xfrm>
            <a:off x="470081" y="3710004"/>
            <a:ext cx="5817704" cy="2663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B95B7D-FD4F-472A-B155-C77773DC60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35" t="23537" r="26848" b="4467"/>
          <a:stretch/>
        </p:blipFill>
        <p:spPr>
          <a:xfrm>
            <a:off x="6506818" y="1595078"/>
            <a:ext cx="5215101" cy="48237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8B0431-B170-4962-BA87-62F4662C6AAB}"/>
              </a:ext>
            </a:extLst>
          </p:cNvPr>
          <p:cNvSpPr/>
          <p:nvPr/>
        </p:nvSpPr>
        <p:spPr>
          <a:xfrm>
            <a:off x="6642303" y="2607941"/>
            <a:ext cx="1614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i="1" dirty="0">
                <a:solidFill>
                  <a:srgbClr val="FF0000"/>
                </a:solidFill>
              </a:rPr>
              <a:t>(Words that you know and can explain)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F62448-4794-473A-A070-5D699F3F0420}"/>
              </a:ext>
            </a:extLst>
          </p:cNvPr>
          <p:cNvSpPr/>
          <p:nvPr/>
        </p:nvSpPr>
        <p:spPr>
          <a:xfrm>
            <a:off x="8392125" y="2568186"/>
            <a:ext cx="1444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i="1" dirty="0">
                <a:solidFill>
                  <a:srgbClr val="FF0000"/>
                </a:solidFill>
              </a:rPr>
              <a:t>(Words that you have heard of and might know a little bit about)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706874-FAD9-4EB1-9CAE-7929E0190682}"/>
              </a:ext>
            </a:extLst>
          </p:cNvPr>
          <p:cNvSpPr/>
          <p:nvPr/>
        </p:nvSpPr>
        <p:spPr>
          <a:xfrm>
            <a:off x="10044329" y="2568185"/>
            <a:ext cx="1436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i="1" dirty="0">
                <a:solidFill>
                  <a:srgbClr val="FF0000"/>
                </a:solidFill>
              </a:rPr>
              <a:t>(Words that you have never heard of and don’t know at all)</a:t>
            </a:r>
          </a:p>
        </p:txBody>
      </p:sp>
      <p:pic>
        <p:nvPicPr>
          <p:cNvPr id="9" name="Thursday English slide 2">
            <a:hlinkClick r:id="" action="ppaction://media"/>
            <a:extLst>
              <a:ext uri="{FF2B5EF4-FFF2-40B4-BE49-F238E27FC236}">
                <a16:creationId xmlns:a16="http://schemas.microsoft.com/office/drawing/2014/main" id="{E23479BD-A881-4249-83CF-CF9383F52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4572" y="529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2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FE7C06-993D-4EA8-97F2-8D3D17FA83BF}"/>
              </a:ext>
            </a:extLst>
          </p:cNvPr>
          <p:cNvSpPr txBox="1"/>
          <p:nvPr/>
        </p:nvSpPr>
        <p:spPr>
          <a:xfrm>
            <a:off x="4719314" y="516192"/>
            <a:ext cx="565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read to you.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9DCFBE-616A-4DB0-B7A2-AC2FFE20117E}"/>
              </a:ext>
            </a:extLst>
          </p:cNvPr>
          <p:cNvGrpSpPr/>
          <p:nvPr/>
        </p:nvGrpSpPr>
        <p:grpSpPr>
          <a:xfrm>
            <a:off x="8096627" y="4316990"/>
            <a:ext cx="3335540" cy="1985237"/>
            <a:chOff x="8414679" y="4709367"/>
            <a:chExt cx="3335540" cy="1985237"/>
          </a:xfrm>
        </p:grpSpPr>
        <p:pic>
          <p:nvPicPr>
            <p:cNvPr id="1030" name="Picture 6" descr="Image result for dictionary clipart">
              <a:extLst>
                <a:ext uri="{FF2B5EF4-FFF2-40B4-BE49-F238E27FC236}">
                  <a16:creationId xmlns:a16="http://schemas.microsoft.com/office/drawing/2014/main" id="{2A9D4169-EBCE-49F3-9173-69340A135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4679" y="5227448"/>
              <a:ext cx="2281030" cy="1425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magnifying glass clipart">
              <a:extLst>
                <a:ext uri="{FF2B5EF4-FFF2-40B4-BE49-F238E27FC236}">
                  <a16:creationId xmlns:a16="http://schemas.microsoft.com/office/drawing/2014/main" id="{F5DC1F7A-64B8-4511-AC6E-BC962AECB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7366">
              <a:off x="9963506" y="4709367"/>
              <a:ext cx="1786713" cy="1985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422A600-FB90-4815-ABD4-3AB26AC6B947}"/>
              </a:ext>
            </a:extLst>
          </p:cNvPr>
          <p:cNvGrpSpPr/>
          <p:nvPr/>
        </p:nvGrpSpPr>
        <p:grpSpPr>
          <a:xfrm>
            <a:off x="845447" y="833687"/>
            <a:ext cx="9532210" cy="5052689"/>
            <a:chOff x="845446" y="634325"/>
            <a:chExt cx="9532210" cy="5052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A9DF3-1C2A-4C61-9B82-6179DB8E3C4B}"/>
                </a:ext>
              </a:extLst>
            </p:cNvPr>
            <p:cNvSpPr/>
            <p:nvPr/>
          </p:nvSpPr>
          <p:spPr>
            <a:xfrm>
              <a:off x="845446" y="634325"/>
              <a:ext cx="25603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u="sng" dirty="0"/>
                <a:t>Activity 2: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B6044B-DBCA-4E99-87BD-9C96AF3CA73A}"/>
                </a:ext>
              </a:extLst>
            </p:cNvPr>
            <p:cNvSpPr/>
            <p:nvPr/>
          </p:nvSpPr>
          <p:spPr>
            <a:xfrm>
              <a:off x="845446" y="1703688"/>
              <a:ext cx="9532210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dirty="0"/>
                <a:t>Put the words in your </a:t>
              </a:r>
              <a:r>
                <a:rPr lang="en-GB" sz="2800" b="1" dirty="0"/>
                <a:t>‘words I know’ </a:t>
              </a:r>
              <a:r>
                <a:rPr lang="en-GB" sz="2800" dirty="0"/>
                <a:t>column into sentences.</a:t>
              </a:r>
            </a:p>
            <a:p>
              <a:endParaRPr lang="en-GB" sz="1200" dirty="0"/>
            </a:p>
            <a:p>
              <a:pPr lvl="1"/>
              <a:r>
                <a:rPr lang="en-GB" sz="2400" i="1" dirty="0">
                  <a:solidFill>
                    <a:srgbClr val="FF0000"/>
                  </a:solidFill>
                </a:rPr>
                <a:t>E.g. The </a:t>
              </a:r>
              <a:r>
                <a:rPr lang="en-GB" sz="2400" b="1" i="1" u="sng" dirty="0">
                  <a:solidFill>
                    <a:srgbClr val="FF0000"/>
                  </a:solidFill>
                </a:rPr>
                <a:t>mighty</a:t>
              </a:r>
              <a:r>
                <a:rPr lang="en-GB" sz="2400" i="1" dirty="0">
                  <a:solidFill>
                    <a:srgbClr val="FF0000"/>
                  </a:solidFill>
                </a:rPr>
                <a:t> beast showed great strength and </a:t>
              </a:r>
              <a:r>
                <a:rPr lang="en-GB" sz="2400" b="1" i="1" u="sng" dirty="0">
                  <a:solidFill>
                    <a:srgbClr val="FF0000"/>
                  </a:solidFill>
                </a:rPr>
                <a:t>endurance</a:t>
              </a:r>
              <a:r>
                <a:rPr lang="en-GB" sz="2400" i="1" dirty="0">
                  <a:solidFill>
                    <a:srgbClr val="FF0000"/>
                  </a:solidFill>
                </a:rPr>
                <a:t>.</a:t>
              </a:r>
            </a:p>
            <a:p>
              <a:endParaRPr lang="en-GB" sz="2800" dirty="0"/>
            </a:p>
            <a:p>
              <a:r>
                <a:rPr lang="en-GB" sz="2800" dirty="0"/>
                <a:t>Use the internet or a dictionary to look up the words in your </a:t>
              </a:r>
              <a:r>
                <a:rPr lang="en-GB" sz="2800" b="1" dirty="0"/>
                <a:t>‘words I’ve heard of’</a:t>
              </a:r>
              <a:r>
                <a:rPr lang="en-GB" sz="2800" dirty="0"/>
                <a:t> and </a:t>
              </a:r>
              <a:r>
                <a:rPr lang="en-GB" sz="2800" b="1" dirty="0"/>
                <a:t>‘words I don’t know’ </a:t>
              </a:r>
              <a:r>
                <a:rPr lang="en-GB" sz="2800" dirty="0"/>
                <a:t>columns. </a:t>
              </a:r>
            </a:p>
            <a:p>
              <a:endParaRPr lang="en-GB" sz="28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E672D02-AE01-4546-8951-5C9CDE756303}"/>
                </a:ext>
              </a:extLst>
            </p:cNvPr>
            <p:cNvSpPr/>
            <p:nvPr/>
          </p:nvSpPr>
          <p:spPr>
            <a:xfrm>
              <a:off x="845446" y="4302019"/>
              <a:ext cx="652006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800" dirty="0">
                  <a:solidFill>
                    <a:prstClr val="black"/>
                  </a:solidFill>
                </a:rPr>
                <a:t>Once the meaning of these words are clear, make up sentences using these words (perhaps about Odin and Norse mythology)</a:t>
              </a:r>
              <a:endParaRPr lang="en-GB" sz="1600" i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" name="Thursday English slide 3">
            <a:hlinkClick r:id="" action="ppaction://media"/>
            <a:extLst>
              <a:ext uri="{FF2B5EF4-FFF2-40B4-BE49-F238E27FC236}">
                <a16:creationId xmlns:a16="http://schemas.microsoft.com/office/drawing/2014/main" id="{34C50439-D927-405E-9AC6-437E60B06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7657" y="415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9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71D70-5079-4F08-9F66-C393FA40D0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92" t="17011" r="36304" b="20580"/>
          <a:stretch/>
        </p:blipFill>
        <p:spPr>
          <a:xfrm>
            <a:off x="6771861" y="463280"/>
            <a:ext cx="3799222" cy="5931440"/>
          </a:xfrm>
          <a:prstGeom prst="rect">
            <a:avLst/>
          </a:prstGeom>
        </p:spPr>
      </p:pic>
      <p:pic>
        <p:nvPicPr>
          <p:cNvPr id="2" name="Chapter 3A (Thursday)">
            <a:hlinkClick r:id="" action="ppaction://media"/>
            <a:extLst>
              <a:ext uri="{FF2B5EF4-FFF2-40B4-BE49-F238E27FC236}">
                <a16:creationId xmlns:a16="http://schemas.microsoft.com/office/drawing/2014/main" id="{22F349A3-603D-4750-82A0-2E3DCFD95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7364" y="3776111"/>
            <a:ext cx="1241155" cy="124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BAF6C6-6E40-4680-A7E1-FBAA692749C8}">
  <ds:schemaRefs>
    <ds:schemaRef ds:uri="a460e403-a353-4628-9222-e96d0f2ecf11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6e6ca74e-b4f7-4601-85ac-67e42a279e9b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198</Words>
  <Application>Microsoft Office PowerPoint</Application>
  <PresentationFormat>Widescreen</PresentationFormat>
  <Paragraphs>22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189</cp:revision>
  <dcterms:created xsi:type="dcterms:W3CDTF">2020-07-13T10:58:18Z</dcterms:created>
  <dcterms:modified xsi:type="dcterms:W3CDTF">2021-02-23T10:08:11Z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