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5" r:id="rId6"/>
    <p:sldId id="276" r:id="rId7"/>
    <p:sldId id="266" r:id="rId8"/>
    <p:sldId id="278" r:id="rId9"/>
    <p:sldId id="27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DCDC"/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7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4a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43765"/>
            <a:ext cx="9144000" cy="2387600"/>
          </a:xfrm>
        </p:spPr>
        <p:txBody>
          <a:bodyPr/>
          <a:lstStyle/>
          <a:p>
            <a:r>
              <a:rPr lang="en-GB" b="1" dirty="0"/>
              <a:t>English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81036"/>
            <a:ext cx="9144000" cy="2439399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/>
              <a:t>24.02.21</a:t>
            </a:r>
          </a:p>
          <a:p>
            <a:endParaRPr lang="en-GB" dirty="0">
              <a:highlight>
                <a:srgbClr val="FFFF00"/>
              </a:highlight>
            </a:endParaRPr>
          </a:p>
          <a:p>
            <a:r>
              <a:rPr lang="en-GB" b="1" dirty="0"/>
              <a:t>Week 7 – Lesson 3</a:t>
            </a:r>
          </a:p>
          <a:p>
            <a:r>
              <a:rPr lang="en-GB" b="1" dirty="0"/>
              <a:t>Relative Clauses </a:t>
            </a:r>
          </a:p>
          <a:p>
            <a:r>
              <a:rPr lang="en-GB" b="1" dirty="0"/>
              <a:t>Great Gods of Norse Mythology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69" y="205066"/>
            <a:ext cx="1968107" cy="19940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DD0DF7-444D-4494-95C6-EB6FA6B4B4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361" t="37860" r="14913" b="8546"/>
          <a:stretch/>
        </p:blipFill>
        <p:spPr>
          <a:xfrm>
            <a:off x="253999" y="822445"/>
            <a:ext cx="6715622" cy="36176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5567E9-C83B-49A7-8FB8-458670B9DC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619" t="25372" r="18280" b="5685"/>
          <a:stretch/>
        </p:blipFill>
        <p:spPr>
          <a:xfrm>
            <a:off x="7247466" y="2119151"/>
            <a:ext cx="4690535" cy="391640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5C7E1DAD-F4B1-474C-8762-9E374E8A0005}"/>
              </a:ext>
            </a:extLst>
          </p:cNvPr>
          <p:cNvSpPr txBox="1"/>
          <p:nvPr/>
        </p:nvSpPr>
        <p:spPr>
          <a:xfrm>
            <a:off x="399261" y="5264619"/>
            <a:ext cx="5842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Re-read pages 1 and 2 of ‘Great Gods of Norse Mythology’ or click on the sound button to hear it being read to you.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A3FD0A-6942-457A-96CF-09DC37BBAE7D}"/>
              </a:ext>
            </a:extLst>
          </p:cNvPr>
          <p:cNvSpPr txBox="1"/>
          <p:nvPr/>
        </p:nvSpPr>
        <p:spPr>
          <a:xfrm>
            <a:off x="7247466" y="859985"/>
            <a:ext cx="3991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text is also attached to our blog if you want to open or print it this way. </a:t>
            </a:r>
          </a:p>
        </p:txBody>
      </p:sp>
      <p:pic>
        <p:nvPicPr>
          <p:cNvPr id="4" name="Wed English slide 2A">
            <a:hlinkClick r:id="" action="ppaction://media"/>
            <a:extLst>
              <a:ext uri="{FF2B5EF4-FFF2-40B4-BE49-F238E27FC236}">
                <a16:creationId xmlns:a16="http://schemas.microsoft.com/office/drawing/2014/main" id="{1FE569DC-19D1-4D63-8AA4-2BCD718A66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11811" y="878350"/>
            <a:ext cx="609600" cy="609600"/>
          </a:xfrm>
          <a:prstGeom prst="rect">
            <a:avLst/>
          </a:prstGeom>
        </p:spPr>
      </p:pic>
      <p:pic>
        <p:nvPicPr>
          <p:cNvPr id="5" name="NORSE GODS PAGE 1">
            <a:hlinkClick r:id="" action="ppaction://media"/>
            <a:extLst>
              <a:ext uri="{FF2B5EF4-FFF2-40B4-BE49-F238E27FC236}">
                <a16:creationId xmlns:a16="http://schemas.microsoft.com/office/drawing/2014/main" id="{4EB0EE2F-EF79-4B62-98EC-E43620A9CA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81019" y="53112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5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2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A44D41-2BC4-42DB-8862-524A124FD4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95" t="26654" r="19379"/>
          <a:stretch/>
        </p:blipFill>
        <p:spPr>
          <a:xfrm>
            <a:off x="208824" y="387575"/>
            <a:ext cx="5751710" cy="57065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4A27F4-EF09-4075-8CFC-A5C120713C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944" t="41415" r="19728" b="21579"/>
          <a:stretch/>
        </p:blipFill>
        <p:spPr>
          <a:xfrm>
            <a:off x="6231466" y="3668272"/>
            <a:ext cx="5751710" cy="287917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9C903038-C630-4CB1-8A3E-1BA7C6F7F49F}"/>
              </a:ext>
            </a:extLst>
          </p:cNvPr>
          <p:cNvSpPr txBox="1"/>
          <p:nvPr/>
        </p:nvSpPr>
        <p:spPr>
          <a:xfrm>
            <a:off x="6318431" y="1023543"/>
            <a:ext cx="4078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Re-read pages 1 and 2 of ‘Great Gods of Norse Mythology’ or click on the sound button to hear it being read to you.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016286-9D4F-40B0-8E6A-EEB7898CF6A9}"/>
              </a:ext>
            </a:extLst>
          </p:cNvPr>
          <p:cNvSpPr txBox="1"/>
          <p:nvPr/>
        </p:nvSpPr>
        <p:spPr>
          <a:xfrm>
            <a:off x="6318431" y="2239298"/>
            <a:ext cx="5313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text is also attached to our blog if you want to open or print it this way. </a:t>
            </a:r>
          </a:p>
        </p:txBody>
      </p:sp>
      <p:pic>
        <p:nvPicPr>
          <p:cNvPr id="2" name="NORSE GODS PAGE 2">
            <a:hlinkClick r:id="" action="ppaction://media"/>
            <a:extLst>
              <a:ext uri="{FF2B5EF4-FFF2-40B4-BE49-F238E27FC236}">
                <a16:creationId xmlns:a16="http://schemas.microsoft.com/office/drawing/2014/main" id="{168F86D3-BF89-46F9-BB39-BE737E02B6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75235" y="11786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3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EB51BD-B0C7-4DEE-BCE1-034E32C3CA56}"/>
              </a:ext>
            </a:extLst>
          </p:cNvPr>
          <p:cNvSpPr txBox="1"/>
          <p:nvPr/>
        </p:nvSpPr>
        <p:spPr>
          <a:xfrm>
            <a:off x="952443" y="1559817"/>
            <a:ext cx="644734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/>
              <a:t>Relative clauses </a:t>
            </a:r>
            <a:r>
              <a:rPr lang="en-GB" sz="2400" dirty="0"/>
              <a:t>add extra information to sentences using a </a:t>
            </a:r>
            <a:r>
              <a:rPr lang="en-GB" sz="2400" b="1" dirty="0"/>
              <a:t>relative pronoun.</a:t>
            </a:r>
          </a:p>
          <a:p>
            <a:endParaRPr lang="en-GB" sz="1400" b="1" dirty="0"/>
          </a:p>
          <a:p>
            <a:r>
              <a:rPr lang="en-GB" sz="2400" dirty="0"/>
              <a:t>Here are 5 relative pronouns:</a:t>
            </a:r>
          </a:p>
          <a:p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B6888C-4D5F-4C40-B59E-DA71683BFDA8}"/>
              </a:ext>
            </a:extLst>
          </p:cNvPr>
          <p:cNvSpPr txBox="1"/>
          <p:nvPr/>
        </p:nvSpPr>
        <p:spPr>
          <a:xfrm>
            <a:off x="7730153" y="283382"/>
            <a:ext cx="3163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this slide read to you.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F36C1F-DDA1-4550-BB4A-BF87EDE5EE1F}"/>
              </a:ext>
            </a:extLst>
          </p:cNvPr>
          <p:cNvSpPr txBox="1"/>
          <p:nvPr/>
        </p:nvSpPr>
        <p:spPr>
          <a:xfrm>
            <a:off x="952443" y="3599994"/>
            <a:ext cx="2344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>
                <a:solidFill>
                  <a:srgbClr val="FF0000"/>
                </a:solidFill>
              </a:rPr>
              <a:t>Examples: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DB110ED-3B64-471B-ACB1-AA778ED03A87}"/>
              </a:ext>
            </a:extLst>
          </p:cNvPr>
          <p:cNvGrpSpPr/>
          <p:nvPr/>
        </p:nvGrpSpPr>
        <p:grpSpPr>
          <a:xfrm>
            <a:off x="6533322" y="1679703"/>
            <a:ext cx="4225293" cy="1737755"/>
            <a:chOff x="99358" y="4144593"/>
            <a:chExt cx="3336592" cy="129969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1F75A86-4A47-4443-BB24-0864F64405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8457" t="47855" r="25656" b="41492"/>
            <a:stretch/>
          </p:blipFill>
          <p:spPr>
            <a:xfrm>
              <a:off x="755479" y="4144593"/>
              <a:ext cx="717677" cy="692175"/>
            </a:xfrm>
            <a:prstGeom prst="ellipse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C02803A-4812-4869-97A1-5CAB5ADC40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544" t="53599" r="31755" b="36080"/>
            <a:stretch/>
          </p:blipFill>
          <p:spPr>
            <a:xfrm>
              <a:off x="99358" y="4773667"/>
              <a:ext cx="695001" cy="670618"/>
            </a:xfrm>
            <a:prstGeom prst="ellipse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280FC70-2818-4972-8719-ECCCB49C36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461" t="53314" r="43650" b="36365"/>
            <a:stretch/>
          </p:blipFill>
          <p:spPr>
            <a:xfrm>
              <a:off x="2113073" y="4166150"/>
              <a:ext cx="718057" cy="670618"/>
            </a:xfrm>
            <a:prstGeom prst="ellipse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7288DEC-CA40-49AE-AFFE-AC420C407C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4536" t="47291" r="49775" b="42388"/>
            <a:stretch/>
          </p:blipFill>
          <p:spPr>
            <a:xfrm>
              <a:off x="1434276" y="4773669"/>
              <a:ext cx="693572" cy="670617"/>
            </a:xfrm>
            <a:prstGeom prst="ellipse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D318C59-1D5F-483D-816E-8316237828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6740" t="47820" r="37780" b="41446"/>
            <a:stretch/>
          </p:blipFill>
          <p:spPr>
            <a:xfrm>
              <a:off x="2767765" y="4773668"/>
              <a:ext cx="668185" cy="670617"/>
            </a:xfrm>
            <a:prstGeom prst="ellipse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87F6233-BC4D-464F-A64E-6EA4F8D1EBDA}"/>
              </a:ext>
            </a:extLst>
          </p:cNvPr>
          <p:cNvGrpSpPr/>
          <p:nvPr/>
        </p:nvGrpSpPr>
        <p:grpSpPr>
          <a:xfrm>
            <a:off x="952443" y="4406978"/>
            <a:ext cx="9144000" cy="1673030"/>
            <a:chOff x="1134784" y="4594153"/>
            <a:chExt cx="9144000" cy="167303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EDA73C9-ECD5-4A20-B149-35C7D89B91CB}"/>
                </a:ext>
              </a:extLst>
            </p:cNvPr>
            <p:cNvSpPr/>
            <p:nvPr/>
          </p:nvSpPr>
          <p:spPr>
            <a:xfrm>
              <a:off x="1134784" y="4635967"/>
              <a:ext cx="9144000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GB" sz="2800" dirty="0">
                  <a:solidFill>
                    <a:prstClr val="black"/>
                  </a:solidFill>
                </a:rPr>
                <a:t>I liked the new chair, which was very comfortable.</a:t>
              </a:r>
            </a:p>
            <a:p>
              <a:pPr lvl="0"/>
              <a:endParaRPr lang="en-GB" sz="4000" dirty="0">
                <a:solidFill>
                  <a:prstClr val="black"/>
                </a:solidFill>
              </a:endParaRPr>
            </a:p>
            <a:p>
              <a:pPr lvl="0"/>
              <a:r>
                <a:rPr lang="en-GB" sz="2800" dirty="0">
                  <a:solidFill>
                    <a:prstClr val="black"/>
                  </a:solidFill>
                </a:rPr>
                <a:t>My Gran, who is 82, still goes swimming every day.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D980608-DC61-421C-93D2-16AB58A5A281}"/>
                </a:ext>
              </a:extLst>
            </p:cNvPr>
            <p:cNvSpPr/>
            <p:nvPr/>
          </p:nvSpPr>
          <p:spPr>
            <a:xfrm>
              <a:off x="4212048" y="4594153"/>
              <a:ext cx="979615" cy="65028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35F7174-B4BC-4073-8B85-56E3711EC1A8}"/>
                </a:ext>
              </a:extLst>
            </p:cNvPr>
            <p:cNvSpPr/>
            <p:nvPr/>
          </p:nvSpPr>
          <p:spPr>
            <a:xfrm>
              <a:off x="2558585" y="5687503"/>
              <a:ext cx="785191" cy="523608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3279B0A-8225-47C8-849F-D98B6F34D88C}"/>
                </a:ext>
              </a:extLst>
            </p:cNvPr>
            <p:cNvCxnSpPr>
              <a:cxnSpLocks/>
            </p:cNvCxnSpPr>
            <p:nvPr/>
          </p:nvCxnSpPr>
          <p:spPr>
            <a:xfrm>
              <a:off x="4212048" y="5112246"/>
              <a:ext cx="4107128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538F8E0-2B86-4250-96F0-4B23B2D0C78F}"/>
                </a:ext>
              </a:extLst>
            </p:cNvPr>
            <p:cNvCxnSpPr>
              <a:cxnSpLocks/>
            </p:cNvCxnSpPr>
            <p:nvPr/>
          </p:nvCxnSpPr>
          <p:spPr>
            <a:xfrm>
              <a:off x="2558586" y="6158103"/>
              <a:ext cx="1570382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F980EAA-5FD0-452C-AF9E-8A394C842A9C}"/>
              </a:ext>
            </a:extLst>
          </p:cNvPr>
          <p:cNvSpPr txBox="1"/>
          <p:nvPr/>
        </p:nvSpPr>
        <p:spPr>
          <a:xfrm>
            <a:off x="969800" y="455946"/>
            <a:ext cx="5870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u="sng" dirty="0">
                <a:solidFill>
                  <a:srgbClr val="FF0000"/>
                </a:solidFill>
              </a:rPr>
              <a:t>Let’s recap Relative Clauses:</a:t>
            </a:r>
          </a:p>
        </p:txBody>
      </p:sp>
      <p:pic>
        <p:nvPicPr>
          <p:cNvPr id="2" name="Wed English slide 4">
            <a:hlinkClick r:id="" action="ppaction://media"/>
            <a:extLst>
              <a:ext uri="{FF2B5EF4-FFF2-40B4-BE49-F238E27FC236}">
                <a16:creationId xmlns:a16="http://schemas.microsoft.com/office/drawing/2014/main" id="{97656263-4664-4DFF-AB27-38567DC260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93287" y="4048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6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EB51BD-B0C7-4DEE-BCE1-034E32C3CA56}"/>
              </a:ext>
            </a:extLst>
          </p:cNvPr>
          <p:cNvSpPr txBox="1"/>
          <p:nvPr/>
        </p:nvSpPr>
        <p:spPr>
          <a:xfrm>
            <a:off x="5285190" y="471027"/>
            <a:ext cx="5471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1 read to you.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3A9DF3-1C2A-4C61-9B82-6179DB8E3C4B}"/>
              </a:ext>
            </a:extLst>
          </p:cNvPr>
          <p:cNvSpPr/>
          <p:nvPr/>
        </p:nvSpPr>
        <p:spPr>
          <a:xfrm>
            <a:off x="711047" y="691597"/>
            <a:ext cx="39565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/>
              <a:t>Activity 1:</a:t>
            </a:r>
            <a:endParaRPr lang="en-GB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D9DDB8-3D56-4420-8F83-FDECB59EA771}"/>
              </a:ext>
            </a:extLst>
          </p:cNvPr>
          <p:cNvSpPr txBox="1"/>
          <p:nvPr/>
        </p:nvSpPr>
        <p:spPr>
          <a:xfrm>
            <a:off x="711047" y="1586300"/>
            <a:ext cx="68521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>
                <a:solidFill>
                  <a:srgbClr val="FF0000"/>
                </a:solidFill>
              </a:rPr>
              <a:t>Today we are going to write some relative clause sentences about Odin and Norse Gods. </a:t>
            </a:r>
          </a:p>
          <a:p>
            <a:endParaRPr lang="en-GB" sz="2400" b="1" dirty="0">
              <a:solidFill>
                <a:srgbClr val="FF0000"/>
              </a:solidFill>
            </a:endParaRPr>
          </a:p>
          <a:p>
            <a:r>
              <a:rPr lang="en-GB" sz="2400" dirty="0">
                <a:solidFill>
                  <a:srgbClr val="FF0000"/>
                </a:solidFill>
              </a:rPr>
              <a:t>Add relative clauses to the sentences below, starting with a relative pronoun: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42E3CD1-2462-482F-9F4A-977E089FD9BC}"/>
              </a:ext>
            </a:extLst>
          </p:cNvPr>
          <p:cNvGrpSpPr/>
          <p:nvPr/>
        </p:nvGrpSpPr>
        <p:grpSpPr>
          <a:xfrm>
            <a:off x="8021177" y="1681644"/>
            <a:ext cx="3587331" cy="1464180"/>
            <a:chOff x="99358" y="4144593"/>
            <a:chExt cx="3336592" cy="129969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C49A073-58D6-4378-A00A-C2F7F7DA6F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8457" t="47855" r="25656" b="41492"/>
            <a:stretch/>
          </p:blipFill>
          <p:spPr>
            <a:xfrm>
              <a:off x="755479" y="4144593"/>
              <a:ext cx="717677" cy="692175"/>
            </a:xfrm>
            <a:prstGeom prst="ellipse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4A4AC29-9A69-4ADC-B4A4-CE0B8F13B3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544" t="53599" r="31755" b="36080"/>
            <a:stretch/>
          </p:blipFill>
          <p:spPr>
            <a:xfrm>
              <a:off x="99358" y="4773667"/>
              <a:ext cx="695001" cy="670618"/>
            </a:xfrm>
            <a:prstGeom prst="ellipse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C192B73-FA8F-4611-8120-9264180D1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461" t="53314" r="43650" b="36365"/>
            <a:stretch/>
          </p:blipFill>
          <p:spPr>
            <a:xfrm>
              <a:off x="2113073" y="4166150"/>
              <a:ext cx="718057" cy="670618"/>
            </a:xfrm>
            <a:prstGeom prst="ellipse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229AD02-ED1F-4A2E-8942-3144CDD077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4536" t="47291" r="49775" b="42388"/>
            <a:stretch/>
          </p:blipFill>
          <p:spPr>
            <a:xfrm>
              <a:off x="1434276" y="4773669"/>
              <a:ext cx="693572" cy="670617"/>
            </a:xfrm>
            <a:prstGeom prst="ellipse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C9183AE-F096-4166-85F2-96883E75B3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6740" t="47820" r="37780" b="41446"/>
            <a:stretch/>
          </p:blipFill>
          <p:spPr>
            <a:xfrm>
              <a:off x="2767765" y="4773668"/>
              <a:ext cx="668185" cy="670617"/>
            </a:xfrm>
            <a:prstGeom prst="ellipse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1BA8D20-7C08-4E56-BE60-43EA5F152D55}"/>
              </a:ext>
            </a:extLst>
          </p:cNvPr>
          <p:cNvSpPr txBox="1"/>
          <p:nvPr/>
        </p:nvSpPr>
        <p:spPr>
          <a:xfrm>
            <a:off x="711047" y="3895603"/>
            <a:ext cx="8732113" cy="2204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GB" sz="2400" dirty="0"/>
              <a:t>Odin, _________________, enjoys travelling around the world.</a:t>
            </a:r>
          </a:p>
          <a:p>
            <a:pPr>
              <a:lnSpc>
                <a:spcPct val="200000"/>
              </a:lnSpc>
            </a:pPr>
            <a:r>
              <a:rPr lang="en-GB" sz="2400" dirty="0"/>
              <a:t>Odin has a son called Thor, __________________.</a:t>
            </a:r>
          </a:p>
          <a:p>
            <a:pPr>
              <a:lnSpc>
                <a:spcPct val="200000"/>
              </a:lnSpc>
            </a:pPr>
            <a:r>
              <a:rPr lang="en-GB" sz="2400" dirty="0"/>
              <a:t>Asgard, ________________, is home of the Gods.</a:t>
            </a:r>
          </a:p>
        </p:txBody>
      </p:sp>
      <p:pic>
        <p:nvPicPr>
          <p:cNvPr id="2" name="Wed English slide 5">
            <a:hlinkClick r:id="" action="ppaction://media"/>
            <a:extLst>
              <a:ext uri="{FF2B5EF4-FFF2-40B4-BE49-F238E27FC236}">
                <a16:creationId xmlns:a16="http://schemas.microsoft.com/office/drawing/2014/main" id="{77FB5AEB-BD43-49A9-8056-5FB0D3BFD0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98908" y="3867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22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5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3A9DF3-1C2A-4C61-9B82-6179DB8E3C4B}"/>
              </a:ext>
            </a:extLst>
          </p:cNvPr>
          <p:cNvSpPr/>
          <p:nvPr/>
        </p:nvSpPr>
        <p:spPr>
          <a:xfrm>
            <a:off x="537954" y="1062316"/>
            <a:ext cx="98170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/>
              <a:t>Activity 2:</a:t>
            </a:r>
          </a:p>
          <a:p>
            <a:endParaRPr lang="en-GB" sz="3200" b="1" u="sng" dirty="0"/>
          </a:p>
          <a:p>
            <a:r>
              <a:rPr lang="en-GB" sz="3200" dirty="0">
                <a:solidFill>
                  <a:srgbClr val="FF0000"/>
                </a:solidFill>
              </a:rPr>
              <a:t>Can you have a go at writing </a:t>
            </a:r>
            <a:r>
              <a:rPr lang="en-GB" sz="3200" b="1" dirty="0">
                <a:solidFill>
                  <a:srgbClr val="FF0000"/>
                </a:solidFill>
              </a:rPr>
              <a:t>three</a:t>
            </a:r>
            <a:r>
              <a:rPr lang="en-GB" sz="3200" dirty="0">
                <a:solidFill>
                  <a:srgbClr val="FF0000"/>
                </a:solidFill>
              </a:rPr>
              <a:t> of your own relative clause sentences about Odin and the Norse Gods?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FE7C06-993D-4EA8-97F2-8D3D17FA83BF}"/>
              </a:ext>
            </a:extLst>
          </p:cNvPr>
          <p:cNvSpPr txBox="1"/>
          <p:nvPr/>
        </p:nvSpPr>
        <p:spPr>
          <a:xfrm>
            <a:off x="5037366" y="483969"/>
            <a:ext cx="5658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2 read to you.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46EA115-6CCC-49C3-ABDD-3C6A27213796}"/>
              </a:ext>
            </a:extLst>
          </p:cNvPr>
          <p:cNvGrpSpPr/>
          <p:nvPr/>
        </p:nvGrpSpPr>
        <p:grpSpPr>
          <a:xfrm>
            <a:off x="7528129" y="4229830"/>
            <a:ext cx="3982007" cy="1565854"/>
            <a:chOff x="99358" y="4144593"/>
            <a:chExt cx="3336592" cy="129969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838D21-381D-4747-8E84-64375CCBA5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8457" t="47855" r="25656" b="41492"/>
            <a:stretch/>
          </p:blipFill>
          <p:spPr>
            <a:xfrm>
              <a:off x="755479" y="4144593"/>
              <a:ext cx="717677" cy="692175"/>
            </a:xfrm>
            <a:prstGeom prst="ellipse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A6B69B7-41EF-4A40-9010-517DC2A320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544" t="53599" r="31755" b="36080"/>
            <a:stretch/>
          </p:blipFill>
          <p:spPr>
            <a:xfrm>
              <a:off x="99358" y="4773667"/>
              <a:ext cx="695001" cy="670618"/>
            </a:xfrm>
            <a:prstGeom prst="ellipse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0BC0119-F721-4AD0-BDCD-DDB24600EB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461" t="53314" r="43650" b="36365"/>
            <a:stretch/>
          </p:blipFill>
          <p:spPr>
            <a:xfrm>
              <a:off x="2113073" y="4166150"/>
              <a:ext cx="718057" cy="670618"/>
            </a:xfrm>
            <a:prstGeom prst="ellipse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AF6DD1F-AD0F-4D6D-ADE4-8BDE213261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4536" t="47291" r="49775" b="42388"/>
            <a:stretch/>
          </p:blipFill>
          <p:spPr>
            <a:xfrm>
              <a:off x="1434276" y="4773669"/>
              <a:ext cx="693572" cy="670617"/>
            </a:xfrm>
            <a:prstGeom prst="ellipse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4B0C479-AA65-4700-BD4B-4F1886F8AD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6740" t="47820" r="37780" b="41446"/>
            <a:stretch/>
          </p:blipFill>
          <p:spPr>
            <a:xfrm>
              <a:off x="2767765" y="4773668"/>
              <a:ext cx="668185" cy="670617"/>
            </a:xfrm>
            <a:prstGeom prst="ellipse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44B6044B-DBCA-4E99-87BD-9C96AF3CA73A}"/>
              </a:ext>
            </a:extLst>
          </p:cNvPr>
          <p:cNvSpPr/>
          <p:nvPr/>
        </p:nvSpPr>
        <p:spPr>
          <a:xfrm>
            <a:off x="537954" y="3746185"/>
            <a:ext cx="746622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i="1" dirty="0"/>
              <a:t>Remember commas go either side of the relative clause if it is in the middle of your sentence. </a:t>
            </a:r>
          </a:p>
          <a:p>
            <a:endParaRPr lang="en-GB" sz="2800" i="1" dirty="0"/>
          </a:p>
          <a:p>
            <a:r>
              <a:rPr lang="en-GB" sz="2800" i="1" dirty="0"/>
              <a:t>Don’t forget to use our relative pronouns:</a:t>
            </a:r>
            <a:endParaRPr lang="en-GB" sz="1600" i="1" dirty="0"/>
          </a:p>
        </p:txBody>
      </p:sp>
      <p:pic>
        <p:nvPicPr>
          <p:cNvPr id="2" name="Wed English slide 6">
            <a:hlinkClick r:id="" action="ppaction://media"/>
            <a:extLst>
              <a:ext uri="{FF2B5EF4-FFF2-40B4-BE49-F238E27FC236}">
                <a16:creationId xmlns:a16="http://schemas.microsoft.com/office/drawing/2014/main" id="{2BA1BCF6-3E61-447D-B146-90025B4970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06618" y="363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9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89AAE7-EFC3-4907-85A8-C9E413A7C0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89" b="75687" l="21376" r="45827">
                        <a14:foregroundMark x1="34993" y1="66758" x2="34993" y2="66758"/>
                        <a14:foregroundMark x1="38507" y1="66758" x2="38507" y2="66758"/>
                        <a14:foregroundMark x1="40044" y1="53984" x2="40044" y2="53984"/>
                        <a14:foregroundMark x1="43997" y1="55082" x2="43997" y2="55082"/>
                        <a14:foregroundMark x1="45900" y1="51511" x2="45900" y2="51511"/>
                        <a14:foregroundMark x1="34261" y1="65385" x2="34261" y2="65385"/>
                        <a14:foregroundMark x1="27599" y1="53297" x2="27599" y2="53297"/>
                        <a14:foregroundMark x1="24378" y1="56181" x2="24378" y2="56181"/>
                        <a14:foregroundMark x1="21376" y1="57280" x2="21376" y2="57280"/>
                        <a14:foregroundMark x1="40044" y1="67445" x2="40044" y2="67445"/>
                        <a14:foregroundMark x1="42240" y1="67445" x2="42240" y2="67445"/>
                        <a14:foregroundMark x1="42460" y1="74588" x2="42460" y2="74588"/>
                        <a14:foregroundMark x1="39678" y1="60714" x2="39678" y2="60714"/>
                        <a14:foregroundMark x1="34993" y1="59478" x2="34993" y2="59478"/>
                        <a14:foregroundMark x1="32723" y1="55082" x2="32723" y2="55082"/>
                        <a14:foregroundMark x1="28697" y1="52610" x2="28697" y2="52610"/>
                        <a14:foregroundMark x1="25329" y1="62912" x2="25329" y2="62912"/>
                        <a14:foregroundMark x1="27892" y1="67582" x2="27892" y2="67582"/>
                        <a14:foregroundMark x1="32796" y1="52610" x2="32796" y2="52610"/>
                        <a14:foregroundMark x1="24524" y1="70330" x2="24524" y2="70330"/>
                        <a14:foregroundMark x1="34334" y1="67582" x2="34334" y2="67582"/>
                        <a14:foregroundMark x1="25476" y1="62775" x2="25476" y2="62775"/>
                      </a14:backgroundRemoval>
                    </a14:imgEffect>
                  </a14:imgLayer>
                </a14:imgProps>
              </a:ext>
            </a:extLst>
          </a:blip>
          <a:srcRect l="19731" t="45291" r="52346" b="20785"/>
          <a:stretch/>
        </p:blipFill>
        <p:spPr>
          <a:xfrm rot="20131491">
            <a:off x="1021161" y="1169870"/>
            <a:ext cx="3908712" cy="25308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E71D70-5079-4F08-9F66-C393FA40D0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392" t="17011" r="36304" b="20580"/>
          <a:stretch/>
        </p:blipFill>
        <p:spPr>
          <a:xfrm>
            <a:off x="6771861" y="463280"/>
            <a:ext cx="3799222" cy="5931440"/>
          </a:xfrm>
          <a:prstGeom prst="rect">
            <a:avLst/>
          </a:prstGeom>
        </p:spPr>
      </p:pic>
      <p:pic>
        <p:nvPicPr>
          <p:cNvPr id="2" name="Chapter 2B (Wednesday)">
            <a:hlinkClick r:id="" action="ppaction://media"/>
            <a:extLst>
              <a:ext uri="{FF2B5EF4-FFF2-40B4-BE49-F238E27FC236}">
                <a16:creationId xmlns:a16="http://schemas.microsoft.com/office/drawing/2014/main" id="{28ED4C4C-288B-43E8-ADF1-C264A3AD1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33462" y="3853350"/>
            <a:ext cx="1086678" cy="10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7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783E04-CAC7-4DA9-B607-3926018340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BAF6C6-6E40-4680-A7E1-FBAA692749C8}">
  <ds:schemaRefs>
    <ds:schemaRef ds:uri="6e6ca74e-b4f7-4601-85ac-67e42a279e9b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a460e403-a353-4628-9222-e96d0f2ecf11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2587D12-02B5-46B2-8A24-DD4B7FD2B8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1626</TotalTime>
  <Words>306</Words>
  <Application>Microsoft Office PowerPoint</Application>
  <PresentationFormat>Widescreen</PresentationFormat>
  <Paragraphs>34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English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186</cp:revision>
  <dcterms:created xsi:type="dcterms:W3CDTF">2020-07-13T10:58:18Z</dcterms:created>
  <dcterms:modified xsi:type="dcterms:W3CDTF">2021-02-22T17:06:41Z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