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0" r:id="rId8"/>
    <p:sldId id="282" r:id="rId9"/>
    <p:sldId id="265" r:id="rId10"/>
    <p:sldId id="279" r:id="rId11"/>
    <p:sldId id="280" r:id="rId12"/>
    <p:sldId id="275" r:id="rId13"/>
    <p:sldId id="268" r:id="rId14"/>
    <p:sldId id="28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291140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23.02.21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7 – Lesson 2</a:t>
            </a:r>
          </a:p>
          <a:p>
            <a:r>
              <a:rPr lang="en-GB" b="1" dirty="0"/>
              <a:t>Multiplying 2-digit numbers </a:t>
            </a:r>
          </a:p>
          <a:p>
            <a:r>
              <a:rPr lang="en-GB" b="1" dirty="0"/>
              <a:t>Area Grid Method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368760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47226" y="7041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8675912" y="4795430"/>
            <a:ext cx="320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Click on the next slide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8675912" y="2681077"/>
            <a:ext cx="3434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if you would like the question read to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E5A2A-0566-4A28-9C50-29F572E5B8CA}"/>
              </a:ext>
            </a:extLst>
          </p:cNvPr>
          <p:cNvSpPr txBox="1"/>
          <p:nvPr/>
        </p:nvSpPr>
        <p:spPr>
          <a:xfrm>
            <a:off x="945090" y="601687"/>
            <a:ext cx="670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400" dirty="0"/>
          </a:p>
          <a:p>
            <a:pPr algn="ctr"/>
            <a:r>
              <a:rPr lang="en-GB" dirty="0"/>
              <a:t>Only try this question if you are feeling confident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9EA817-17E9-4BA9-9A5F-4A6D24D4373F}"/>
              </a:ext>
            </a:extLst>
          </p:cNvPr>
          <p:cNvGrpSpPr/>
          <p:nvPr/>
        </p:nvGrpSpPr>
        <p:grpSpPr>
          <a:xfrm>
            <a:off x="310052" y="1972135"/>
            <a:ext cx="7971431" cy="3955135"/>
            <a:chOff x="310052" y="1972135"/>
            <a:chExt cx="7971431" cy="395513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5CC73FF-AB5E-49AE-B7C4-564E2F79EB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080" t="32912" r="14554" b="18336"/>
            <a:stretch/>
          </p:blipFill>
          <p:spPr>
            <a:xfrm>
              <a:off x="310052" y="1972135"/>
              <a:ext cx="7971431" cy="395513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70A35F3-BA90-4C4D-A467-F980CDFA7B9C}"/>
                </a:ext>
              </a:extLst>
            </p:cNvPr>
            <p:cNvSpPr/>
            <p:nvPr/>
          </p:nvSpPr>
          <p:spPr>
            <a:xfrm>
              <a:off x="697425" y="2371241"/>
              <a:ext cx="449450" cy="4649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Tues maths slide 10">
            <a:hlinkClick r:id="" action="ppaction://media"/>
            <a:extLst>
              <a:ext uri="{FF2B5EF4-FFF2-40B4-BE49-F238E27FC236}">
                <a16:creationId xmlns:a16="http://schemas.microsoft.com/office/drawing/2014/main" id="{257E2995-4F5B-4F09-8D1B-B5B270D36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4130" y="3644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368760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47226" y="7041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1343710" y="1600181"/>
            <a:ext cx="534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Click on the sound button to hear the answer: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E5A2A-0566-4A28-9C50-29F572E5B8CA}"/>
              </a:ext>
            </a:extLst>
          </p:cNvPr>
          <p:cNvSpPr txBox="1"/>
          <p:nvPr/>
        </p:nvSpPr>
        <p:spPr>
          <a:xfrm>
            <a:off x="854791" y="623413"/>
            <a:ext cx="6701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Challenge Time Answer: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9FFDBB-F44C-40A7-9705-EFF4111DFB95}"/>
              </a:ext>
            </a:extLst>
          </p:cNvPr>
          <p:cNvGrpSpPr/>
          <p:nvPr/>
        </p:nvGrpSpPr>
        <p:grpSpPr>
          <a:xfrm>
            <a:off x="1343710" y="2361506"/>
            <a:ext cx="5888747" cy="3876423"/>
            <a:chOff x="1503336" y="2383232"/>
            <a:chExt cx="5888747" cy="38764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DF27F0-5C1B-4C90-818D-C0ED182A4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993" t="36583" r="28840" b="27162"/>
            <a:stretch/>
          </p:blipFill>
          <p:spPr>
            <a:xfrm>
              <a:off x="1741062" y="2383232"/>
              <a:ext cx="5651021" cy="387642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93A6220-6168-4B36-B869-82DF013D5CBE}"/>
                </a:ext>
              </a:extLst>
            </p:cNvPr>
            <p:cNvSpPr/>
            <p:nvPr/>
          </p:nvSpPr>
          <p:spPr>
            <a:xfrm>
              <a:off x="1503336" y="2383232"/>
              <a:ext cx="387458" cy="38730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Tues maths slide 11">
            <a:hlinkClick r:id="" action="ppaction://media"/>
            <a:extLst>
              <a:ext uri="{FF2B5EF4-FFF2-40B4-BE49-F238E27FC236}">
                <a16:creationId xmlns:a16="http://schemas.microsoft.com/office/drawing/2014/main" id="{031B9483-7850-4C18-B42D-2191D251F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85373" y="1358544"/>
            <a:ext cx="609600" cy="61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1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7268387" y="5413765"/>
            <a:ext cx="472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7268387" y="2537550"/>
            <a:ext cx="435428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Look at the picture clue. What can you see?</a:t>
            </a:r>
          </a:p>
          <a:p>
            <a:r>
              <a:rPr lang="en-GB" sz="1700" dirty="0"/>
              <a:t>Have a look at the questions. </a:t>
            </a:r>
          </a:p>
          <a:p>
            <a:endParaRPr lang="en-GB" sz="1700" dirty="0"/>
          </a:p>
          <a:p>
            <a:r>
              <a:rPr lang="en-GB" sz="1700" dirty="0"/>
              <a:t>Click on the sound button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717313" y="203711"/>
            <a:ext cx="2275474" cy="1555816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10064196" y="567652"/>
            <a:ext cx="1581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F28316-1ED0-4ECD-B7EE-0FA74D5E46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86" t="12931" r="50000" b="17112"/>
          <a:stretch/>
        </p:blipFill>
        <p:spPr>
          <a:xfrm>
            <a:off x="569326" y="257568"/>
            <a:ext cx="6076047" cy="6342863"/>
          </a:xfrm>
          <a:prstGeom prst="rect">
            <a:avLst/>
          </a:prstGeom>
        </p:spPr>
      </p:pic>
      <p:pic>
        <p:nvPicPr>
          <p:cNvPr id="2" name="Tues maths slide 2">
            <a:hlinkClick r:id="" action="ppaction://media"/>
            <a:extLst>
              <a:ext uri="{FF2B5EF4-FFF2-40B4-BE49-F238E27FC236}">
                <a16:creationId xmlns:a16="http://schemas.microsoft.com/office/drawing/2014/main" id="{38D8FA32-82F5-44E6-BB0F-917BDF82A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0987" y="4404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640812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10096006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ACCA09-663E-4E5F-BED3-20C7DD5480DC}"/>
              </a:ext>
            </a:extLst>
          </p:cNvPr>
          <p:cNvSpPr txBox="1"/>
          <p:nvPr/>
        </p:nvSpPr>
        <p:spPr>
          <a:xfrm>
            <a:off x="6899922" y="2588999"/>
            <a:ext cx="4688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65280-5AD2-4CCD-B27A-74B685067ACE}"/>
              </a:ext>
            </a:extLst>
          </p:cNvPr>
          <p:cNvSpPr txBox="1"/>
          <p:nvPr/>
        </p:nvSpPr>
        <p:spPr>
          <a:xfrm>
            <a:off x="6899922" y="4412599"/>
            <a:ext cx="4669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B.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2B7C88-7C5C-4517-ACC1-6A225A99B9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304" t="12523" r="14565" b="10790"/>
          <a:stretch/>
        </p:blipFill>
        <p:spPr>
          <a:xfrm>
            <a:off x="848140" y="231421"/>
            <a:ext cx="5367130" cy="6426882"/>
          </a:xfrm>
          <a:prstGeom prst="rect">
            <a:avLst/>
          </a:prstGeom>
        </p:spPr>
      </p:pic>
      <p:pic>
        <p:nvPicPr>
          <p:cNvPr id="2" name="Tues maths slide 3A">
            <a:hlinkClick r:id="" action="ppaction://media"/>
            <a:extLst>
              <a:ext uri="{FF2B5EF4-FFF2-40B4-BE49-F238E27FC236}">
                <a16:creationId xmlns:a16="http://schemas.microsoft.com/office/drawing/2014/main" id="{0BCB2D8C-48E3-4CB1-9735-7E3BF2A1C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14188" y="3462842"/>
            <a:ext cx="609600" cy="609600"/>
          </a:xfrm>
          <a:prstGeom prst="rect">
            <a:avLst/>
          </a:prstGeom>
        </p:spPr>
      </p:pic>
      <p:pic>
        <p:nvPicPr>
          <p:cNvPr id="4" name="Tues maths slide 3B">
            <a:hlinkClick r:id="" action="ppaction://media"/>
            <a:extLst>
              <a:ext uri="{FF2B5EF4-FFF2-40B4-BE49-F238E27FC236}">
                <a16:creationId xmlns:a16="http://schemas.microsoft.com/office/drawing/2014/main" id="{40E8DB3E-2992-4E93-8063-403803F8F4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14188" y="5399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534854" y="6225919"/>
            <a:ext cx="593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next slide to hear the answers.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534854" y="262749"/>
            <a:ext cx="5782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question read to you. We will work together to reach the answer.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D0FA87-41F7-4710-9854-3C26A3A0695D}"/>
              </a:ext>
            </a:extLst>
          </p:cNvPr>
          <p:cNvGrpSpPr/>
          <p:nvPr/>
        </p:nvGrpSpPr>
        <p:grpSpPr>
          <a:xfrm>
            <a:off x="534854" y="1169509"/>
            <a:ext cx="7800763" cy="4795981"/>
            <a:chOff x="106017" y="1298712"/>
            <a:chExt cx="8322366" cy="522786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8AB14C2-F110-4146-90E5-D00244120A7C}"/>
                </a:ext>
              </a:extLst>
            </p:cNvPr>
            <p:cNvGrpSpPr/>
            <p:nvPr/>
          </p:nvGrpSpPr>
          <p:grpSpPr>
            <a:xfrm>
              <a:off x="106017" y="1298712"/>
              <a:ext cx="8322366" cy="5227866"/>
              <a:chOff x="106017" y="1298712"/>
              <a:chExt cx="8322366" cy="522786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73DFE54-D4EE-42ED-859B-3958A04080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8259" t="19184" r="1414" b="20171"/>
              <a:stretch/>
            </p:blipFill>
            <p:spPr>
              <a:xfrm>
                <a:off x="106017" y="2067825"/>
                <a:ext cx="8322366" cy="445875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0EFEE2D-4EB3-4435-94C3-0CAD8468A1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70" t="17214" r="30870" b="69325"/>
              <a:stretch/>
            </p:blipFill>
            <p:spPr>
              <a:xfrm>
                <a:off x="106017" y="1298712"/>
                <a:ext cx="8322366" cy="874645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6ADB3D-B311-49FF-9FF0-E76E78926813}"/>
                </a:ext>
              </a:extLst>
            </p:cNvPr>
            <p:cNvSpPr/>
            <p:nvPr/>
          </p:nvSpPr>
          <p:spPr>
            <a:xfrm>
              <a:off x="106017" y="2067825"/>
              <a:ext cx="159026" cy="7531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Tues maths slide 4">
            <a:hlinkClick r:id="" action="ppaction://media"/>
            <a:extLst>
              <a:ext uri="{FF2B5EF4-FFF2-40B4-BE49-F238E27FC236}">
                <a16:creationId xmlns:a16="http://schemas.microsoft.com/office/drawing/2014/main" id="{AE459083-415E-4BDE-BAF1-2E072B98D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72819" y="262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531615" y="348114"/>
            <a:ext cx="593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D0FA87-41F7-4710-9854-3C26A3A0695D}"/>
              </a:ext>
            </a:extLst>
          </p:cNvPr>
          <p:cNvGrpSpPr/>
          <p:nvPr/>
        </p:nvGrpSpPr>
        <p:grpSpPr>
          <a:xfrm>
            <a:off x="534854" y="1126865"/>
            <a:ext cx="7800763" cy="4795981"/>
            <a:chOff x="106017" y="1298712"/>
            <a:chExt cx="8322366" cy="522786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8AB14C2-F110-4146-90E5-D00244120A7C}"/>
                </a:ext>
              </a:extLst>
            </p:cNvPr>
            <p:cNvGrpSpPr/>
            <p:nvPr/>
          </p:nvGrpSpPr>
          <p:grpSpPr>
            <a:xfrm>
              <a:off x="106017" y="1298712"/>
              <a:ext cx="8322366" cy="5227866"/>
              <a:chOff x="106017" y="1298712"/>
              <a:chExt cx="8322366" cy="522786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73DFE54-D4EE-42ED-859B-3958A04080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8259" t="19184" r="1414" b="20171"/>
              <a:stretch/>
            </p:blipFill>
            <p:spPr>
              <a:xfrm>
                <a:off x="106017" y="2067825"/>
                <a:ext cx="8322366" cy="445875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0EFEE2D-4EB3-4435-94C3-0CAD8468A1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70" t="17214" r="30870" b="69325"/>
              <a:stretch/>
            </p:blipFill>
            <p:spPr>
              <a:xfrm>
                <a:off x="106017" y="1298712"/>
                <a:ext cx="8322366" cy="874645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6ADB3D-B311-49FF-9FF0-E76E78926813}"/>
                </a:ext>
              </a:extLst>
            </p:cNvPr>
            <p:cNvSpPr/>
            <p:nvPr/>
          </p:nvSpPr>
          <p:spPr>
            <a:xfrm>
              <a:off x="106017" y="2067825"/>
              <a:ext cx="159026" cy="7531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3124F6E-F3C8-46E1-91F7-6E2E54235576}"/>
              </a:ext>
            </a:extLst>
          </p:cNvPr>
          <p:cNvSpPr txBox="1"/>
          <p:nvPr/>
        </p:nvSpPr>
        <p:spPr>
          <a:xfrm>
            <a:off x="3226904" y="4375349"/>
            <a:ext cx="543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A2A9E3-DCBA-4737-8513-FBD5A9E7F7DD}"/>
              </a:ext>
            </a:extLst>
          </p:cNvPr>
          <p:cNvSpPr txBox="1"/>
          <p:nvPr/>
        </p:nvSpPr>
        <p:spPr>
          <a:xfrm>
            <a:off x="1146313" y="4401547"/>
            <a:ext cx="543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E14E6A-A89E-4BF7-9AB4-7D8F9237506F}"/>
              </a:ext>
            </a:extLst>
          </p:cNvPr>
          <p:cNvSpPr txBox="1"/>
          <p:nvPr/>
        </p:nvSpPr>
        <p:spPr>
          <a:xfrm>
            <a:off x="4936435" y="2996816"/>
            <a:ext cx="543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5EFDA1-3146-420A-BDD4-70699E53CB79}"/>
              </a:ext>
            </a:extLst>
          </p:cNvPr>
          <p:cNvSpPr txBox="1"/>
          <p:nvPr/>
        </p:nvSpPr>
        <p:spPr>
          <a:xfrm>
            <a:off x="1994453" y="3708366"/>
            <a:ext cx="543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F171D2-8BB5-43FC-A95D-11747B2004B2}"/>
              </a:ext>
            </a:extLst>
          </p:cNvPr>
          <p:cNvSpPr txBox="1"/>
          <p:nvPr/>
        </p:nvSpPr>
        <p:spPr>
          <a:xfrm>
            <a:off x="2623930" y="3702391"/>
            <a:ext cx="543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E8C022-410D-4E38-BBD2-BB48FB48605F}"/>
              </a:ext>
            </a:extLst>
          </p:cNvPr>
          <p:cNvSpPr txBox="1"/>
          <p:nvPr/>
        </p:nvSpPr>
        <p:spPr>
          <a:xfrm>
            <a:off x="4328694" y="3702391"/>
            <a:ext cx="543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16C35C-FF61-4F40-9F09-41C697524C97}"/>
              </a:ext>
            </a:extLst>
          </p:cNvPr>
          <p:cNvSpPr txBox="1"/>
          <p:nvPr/>
        </p:nvSpPr>
        <p:spPr>
          <a:xfrm>
            <a:off x="4949687" y="3702391"/>
            <a:ext cx="543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3F7897-BAD7-4E71-830C-E9B2693E0CC7}"/>
              </a:ext>
            </a:extLst>
          </p:cNvPr>
          <p:cNvSpPr txBox="1"/>
          <p:nvPr/>
        </p:nvSpPr>
        <p:spPr>
          <a:xfrm>
            <a:off x="2623929" y="4387327"/>
            <a:ext cx="543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21BA51-19EC-4222-8409-B2E75693FC7B}"/>
              </a:ext>
            </a:extLst>
          </p:cNvPr>
          <p:cNvSpPr txBox="1"/>
          <p:nvPr/>
        </p:nvSpPr>
        <p:spPr>
          <a:xfrm>
            <a:off x="4949687" y="4376317"/>
            <a:ext cx="543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CD99B9-49D0-415D-A041-6FC7B860A3EE}"/>
              </a:ext>
            </a:extLst>
          </p:cNvPr>
          <p:cNvSpPr txBox="1"/>
          <p:nvPr/>
        </p:nvSpPr>
        <p:spPr>
          <a:xfrm>
            <a:off x="1994453" y="4387327"/>
            <a:ext cx="543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41083C-ADD8-4FC4-BAF0-81AB37223D06}"/>
              </a:ext>
            </a:extLst>
          </p:cNvPr>
          <p:cNvSpPr txBox="1"/>
          <p:nvPr/>
        </p:nvSpPr>
        <p:spPr>
          <a:xfrm>
            <a:off x="4328694" y="4387327"/>
            <a:ext cx="543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CF065A-6C22-476C-BF14-07545FE42C1C}"/>
              </a:ext>
            </a:extLst>
          </p:cNvPr>
          <p:cNvSpPr txBox="1"/>
          <p:nvPr/>
        </p:nvSpPr>
        <p:spPr>
          <a:xfrm>
            <a:off x="2623929" y="2983508"/>
            <a:ext cx="543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24496D-F0CA-43E0-947D-EAE699B3C414}"/>
              </a:ext>
            </a:extLst>
          </p:cNvPr>
          <p:cNvSpPr txBox="1"/>
          <p:nvPr/>
        </p:nvSpPr>
        <p:spPr>
          <a:xfrm>
            <a:off x="5570680" y="3690949"/>
            <a:ext cx="543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3D1754-0270-42D7-A5F7-B67970CAC5DD}"/>
              </a:ext>
            </a:extLst>
          </p:cNvPr>
          <p:cNvSpPr txBox="1"/>
          <p:nvPr/>
        </p:nvSpPr>
        <p:spPr>
          <a:xfrm>
            <a:off x="3226904" y="3684008"/>
            <a:ext cx="543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5C4C86-4781-4338-9DC5-D139A0C10C69}"/>
              </a:ext>
            </a:extLst>
          </p:cNvPr>
          <p:cNvSpPr txBox="1"/>
          <p:nvPr/>
        </p:nvSpPr>
        <p:spPr>
          <a:xfrm>
            <a:off x="5587648" y="4401547"/>
            <a:ext cx="543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28D814-5317-4CC3-A8CD-508A624E7015}"/>
              </a:ext>
            </a:extLst>
          </p:cNvPr>
          <p:cNvSpPr txBox="1"/>
          <p:nvPr/>
        </p:nvSpPr>
        <p:spPr>
          <a:xfrm>
            <a:off x="6864161" y="3257992"/>
            <a:ext cx="1167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5    0    0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B65AE7-4C55-4471-AD31-62A26BBE3381}"/>
              </a:ext>
            </a:extLst>
          </p:cNvPr>
          <p:cNvSpPr txBox="1"/>
          <p:nvPr/>
        </p:nvSpPr>
        <p:spPr>
          <a:xfrm>
            <a:off x="6872885" y="3893956"/>
            <a:ext cx="1167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      2    0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15EF03-B7A0-4AA1-97ED-8F7AD270D3E5}"/>
              </a:ext>
            </a:extLst>
          </p:cNvPr>
          <p:cNvSpPr txBox="1"/>
          <p:nvPr/>
        </p:nvSpPr>
        <p:spPr>
          <a:xfrm>
            <a:off x="6872885" y="3553912"/>
            <a:ext cx="1167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4    0    0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30DE35A-4BB4-4278-B727-7678BB437710}"/>
              </a:ext>
            </a:extLst>
          </p:cNvPr>
          <p:cNvSpPr txBox="1"/>
          <p:nvPr/>
        </p:nvSpPr>
        <p:spPr>
          <a:xfrm>
            <a:off x="6872885" y="4213776"/>
            <a:ext cx="1167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      1    6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BB5FA5-4055-4D4E-AF70-397C4DE9CDD2}"/>
              </a:ext>
            </a:extLst>
          </p:cNvPr>
          <p:cNvSpPr txBox="1"/>
          <p:nvPr/>
        </p:nvSpPr>
        <p:spPr>
          <a:xfrm>
            <a:off x="1509816" y="5418204"/>
            <a:ext cx="543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 936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0B1EAC-E950-474E-9871-CCD0F1F83043}"/>
              </a:ext>
            </a:extLst>
          </p:cNvPr>
          <p:cNvSpPr txBox="1"/>
          <p:nvPr/>
        </p:nvSpPr>
        <p:spPr>
          <a:xfrm>
            <a:off x="6849977" y="4508329"/>
            <a:ext cx="1167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b="1" dirty="0">
                <a:solidFill>
                  <a:srgbClr val="FF0000"/>
                </a:solidFill>
              </a:rPr>
              <a:t>9    3    6</a:t>
            </a:r>
          </a:p>
        </p:txBody>
      </p:sp>
      <p:pic>
        <p:nvPicPr>
          <p:cNvPr id="7" name="Tues maths slide 5">
            <a:hlinkClick r:id="" action="ppaction://media"/>
            <a:extLst>
              <a:ext uri="{FF2B5EF4-FFF2-40B4-BE49-F238E27FC236}">
                <a16:creationId xmlns:a16="http://schemas.microsoft.com/office/drawing/2014/main" id="{0B582CEA-8A7D-4810-ABD8-4F9488ED9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0623" y="2377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7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E34D1-262F-4439-BF0C-B12E4340A4B9}"/>
              </a:ext>
            </a:extLst>
          </p:cNvPr>
          <p:cNvSpPr txBox="1"/>
          <p:nvPr/>
        </p:nvSpPr>
        <p:spPr>
          <a:xfrm>
            <a:off x="6475087" y="3931427"/>
            <a:ext cx="4781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if you would like the questions read to you.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E4CE27-D327-45AB-988E-8AD4A1EF1B55}"/>
              </a:ext>
            </a:extLst>
          </p:cNvPr>
          <p:cNvSpPr txBox="1"/>
          <p:nvPr/>
        </p:nvSpPr>
        <p:spPr>
          <a:xfrm>
            <a:off x="6475087" y="5774774"/>
            <a:ext cx="4781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2, 3 and 4 after completing all of the questions.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542265-CDDF-4C61-81AA-BCE44F098913}"/>
              </a:ext>
            </a:extLst>
          </p:cNvPr>
          <p:cNvGrpSpPr/>
          <p:nvPr/>
        </p:nvGrpSpPr>
        <p:grpSpPr>
          <a:xfrm>
            <a:off x="352749" y="184641"/>
            <a:ext cx="5413892" cy="6488718"/>
            <a:chOff x="252122" y="184641"/>
            <a:chExt cx="5413892" cy="648871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7CD6076-9136-4621-9EF6-E026E5AB4A99}"/>
                </a:ext>
              </a:extLst>
            </p:cNvPr>
            <p:cNvGrpSpPr/>
            <p:nvPr/>
          </p:nvGrpSpPr>
          <p:grpSpPr>
            <a:xfrm>
              <a:off x="252122" y="184641"/>
              <a:ext cx="5413892" cy="6379445"/>
              <a:chOff x="252122" y="184641"/>
              <a:chExt cx="6268280" cy="727490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DDFF590-BB1D-4AA5-B0B1-30748BC520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4022" t="18234" r="14565" b="13134"/>
              <a:stretch/>
            </p:blipFill>
            <p:spPr>
              <a:xfrm>
                <a:off x="252122" y="3000073"/>
                <a:ext cx="6268279" cy="4459477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1492F6B-EC55-4E53-9E81-61DA115846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3913" t="39853" r="14674" b="16093"/>
              <a:stretch/>
            </p:blipFill>
            <p:spPr>
              <a:xfrm>
                <a:off x="252123" y="184641"/>
                <a:ext cx="6268279" cy="2862470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8B5727-0DB2-48D0-9FB3-00BB89ED3C8C}"/>
                </a:ext>
              </a:extLst>
            </p:cNvPr>
            <p:cNvSpPr/>
            <p:nvPr/>
          </p:nvSpPr>
          <p:spPr>
            <a:xfrm>
              <a:off x="252122" y="6564086"/>
              <a:ext cx="5413891" cy="1092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DBD0790-1DC0-42B3-A930-BAE5C0D59D3A}"/>
              </a:ext>
            </a:extLst>
          </p:cNvPr>
          <p:cNvGrpSpPr/>
          <p:nvPr/>
        </p:nvGrpSpPr>
        <p:grpSpPr>
          <a:xfrm>
            <a:off x="6279584" y="1828303"/>
            <a:ext cx="5268115" cy="1373615"/>
            <a:chOff x="6279584" y="1828303"/>
            <a:chExt cx="5268115" cy="137361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AF988D-A1A0-40CD-987B-CCEE317AAB3C}"/>
                </a:ext>
              </a:extLst>
            </p:cNvPr>
            <p:cNvSpPr txBox="1"/>
            <p:nvPr/>
          </p:nvSpPr>
          <p:spPr>
            <a:xfrm>
              <a:off x="6475087" y="2097668"/>
              <a:ext cx="49765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GB" b="1" dirty="0">
                  <a:solidFill>
                    <a:srgbClr val="FF0000"/>
                  </a:solidFill>
                </a:rPr>
                <a:t>Partition the two numbers you are multiplying</a:t>
              </a:r>
            </a:p>
            <a:p>
              <a:pPr marL="342900" indent="-342900">
                <a:buAutoNum type="arabicPeriod"/>
              </a:pPr>
              <a:r>
                <a:rPr lang="en-GB" b="1" dirty="0">
                  <a:solidFill>
                    <a:srgbClr val="FF0000"/>
                  </a:solidFill>
                </a:rPr>
                <a:t>Complete the 4 separate calculations</a:t>
              </a:r>
            </a:p>
            <a:p>
              <a:pPr marL="342900" indent="-342900">
                <a:buAutoNum type="arabicPeriod"/>
              </a:pPr>
              <a:r>
                <a:rPr lang="en-GB" b="1" dirty="0">
                  <a:solidFill>
                    <a:srgbClr val="FF0000"/>
                  </a:solidFill>
                </a:rPr>
                <a:t>Add your four answers together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B9C1AE-FD72-4746-A12D-7EAD49F8D8F5}"/>
                </a:ext>
              </a:extLst>
            </p:cNvPr>
            <p:cNvSpPr/>
            <p:nvPr/>
          </p:nvSpPr>
          <p:spPr>
            <a:xfrm>
              <a:off x="6279584" y="1828303"/>
              <a:ext cx="5268115" cy="137361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Tues maths slide 6">
            <a:hlinkClick r:id="" action="ppaction://media"/>
            <a:extLst>
              <a:ext uri="{FF2B5EF4-FFF2-40B4-BE49-F238E27FC236}">
                <a16:creationId xmlns:a16="http://schemas.microsoft.com/office/drawing/2014/main" id="{8491F5B1-179B-4583-8A01-07C32164D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8549" y="4851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B93BA5-8716-416F-B812-50C85CA1B56F}"/>
              </a:ext>
            </a:extLst>
          </p:cNvPr>
          <p:cNvSpPr txBox="1"/>
          <p:nvPr/>
        </p:nvSpPr>
        <p:spPr>
          <a:xfrm>
            <a:off x="7709767" y="3616518"/>
            <a:ext cx="4364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if you would like the questions read to you.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09D75-B98C-4AB9-A926-61E30D9827E1}"/>
              </a:ext>
            </a:extLst>
          </p:cNvPr>
          <p:cNvSpPr txBox="1"/>
          <p:nvPr/>
        </p:nvSpPr>
        <p:spPr>
          <a:xfrm>
            <a:off x="7783154" y="5737728"/>
            <a:ext cx="3810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2, 3 and 4 after completing all of the questions.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CD4C3BE-E9AC-455B-94D1-0D9F16C65FD5}"/>
              </a:ext>
            </a:extLst>
          </p:cNvPr>
          <p:cNvGrpSpPr/>
          <p:nvPr/>
        </p:nvGrpSpPr>
        <p:grpSpPr>
          <a:xfrm>
            <a:off x="200324" y="492005"/>
            <a:ext cx="7240115" cy="5873990"/>
            <a:chOff x="238370" y="608453"/>
            <a:chExt cx="7620424" cy="59350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EF73535-4797-4BBE-A10E-C9D179DC84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545" t="18337" r="15893" b="10043"/>
            <a:stretch/>
          </p:blipFill>
          <p:spPr>
            <a:xfrm>
              <a:off x="238370" y="608453"/>
              <a:ext cx="7620424" cy="564109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CDB0FA7-61F2-44CD-99FF-DF4A14C87963}"/>
                </a:ext>
              </a:extLst>
            </p:cNvPr>
            <p:cNvSpPr/>
            <p:nvPr/>
          </p:nvSpPr>
          <p:spPr>
            <a:xfrm>
              <a:off x="238370" y="6233217"/>
              <a:ext cx="7620424" cy="3102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B4A4CA-0A56-43DD-91D2-45D5A83D61FB}"/>
              </a:ext>
            </a:extLst>
          </p:cNvPr>
          <p:cNvGrpSpPr/>
          <p:nvPr/>
        </p:nvGrpSpPr>
        <p:grpSpPr>
          <a:xfrm>
            <a:off x="7783154" y="1947247"/>
            <a:ext cx="4162717" cy="1135306"/>
            <a:chOff x="6392995" y="1873261"/>
            <a:chExt cx="5073939" cy="128384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131514-40C7-4D03-96E5-3D0B67986A64}"/>
                </a:ext>
              </a:extLst>
            </p:cNvPr>
            <p:cNvSpPr txBox="1"/>
            <p:nvPr/>
          </p:nvSpPr>
          <p:spPr>
            <a:xfrm>
              <a:off x="6475087" y="2097668"/>
              <a:ext cx="497652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GB" sz="1400" b="1" dirty="0">
                  <a:solidFill>
                    <a:srgbClr val="FF0000"/>
                  </a:solidFill>
                </a:rPr>
                <a:t>Partition the two numbers you are multiplying</a:t>
              </a:r>
            </a:p>
            <a:p>
              <a:pPr marL="342900" indent="-342900">
                <a:buAutoNum type="arabicPeriod"/>
              </a:pPr>
              <a:r>
                <a:rPr lang="en-GB" sz="1400" b="1" dirty="0">
                  <a:solidFill>
                    <a:srgbClr val="FF0000"/>
                  </a:solidFill>
                </a:rPr>
                <a:t>Complete the 4 separate calculations</a:t>
              </a:r>
            </a:p>
            <a:p>
              <a:pPr marL="342900" indent="-342900">
                <a:buAutoNum type="arabicPeriod"/>
              </a:pPr>
              <a:r>
                <a:rPr lang="en-GB" sz="1400" b="1" dirty="0">
                  <a:solidFill>
                    <a:srgbClr val="FF0000"/>
                  </a:solidFill>
                </a:rPr>
                <a:t>Add your four answers together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C2210E-13D8-4F44-93A3-4EEC4755858C}"/>
                </a:ext>
              </a:extLst>
            </p:cNvPr>
            <p:cNvSpPr/>
            <p:nvPr/>
          </p:nvSpPr>
          <p:spPr>
            <a:xfrm>
              <a:off x="6392995" y="1873261"/>
              <a:ext cx="5073939" cy="1283849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Tues maths slide 7">
            <a:hlinkClick r:id="" action="ppaction://media"/>
            <a:extLst>
              <a:ext uri="{FF2B5EF4-FFF2-40B4-BE49-F238E27FC236}">
                <a16:creationId xmlns:a16="http://schemas.microsoft.com/office/drawing/2014/main" id="{E10F3EB8-E7BF-424C-82A0-D277245F4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6809" y="47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5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B93BA5-8716-416F-B812-50C85CA1B56F}"/>
              </a:ext>
            </a:extLst>
          </p:cNvPr>
          <p:cNvSpPr txBox="1"/>
          <p:nvPr/>
        </p:nvSpPr>
        <p:spPr>
          <a:xfrm>
            <a:off x="341994" y="573632"/>
            <a:ext cx="543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if you would like the questions read to you.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09D75-B98C-4AB9-A926-61E30D9827E1}"/>
              </a:ext>
            </a:extLst>
          </p:cNvPr>
          <p:cNvSpPr txBox="1"/>
          <p:nvPr/>
        </p:nvSpPr>
        <p:spPr>
          <a:xfrm>
            <a:off x="342554" y="6099702"/>
            <a:ext cx="9452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2, 3 and 4 after completing all of the questions.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1F7F33-04A2-437A-BDB5-A7C5E9744D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72" t="27195" r="15625" b="30650"/>
          <a:stretch/>
        </p:blipFill>
        <p:spPr>
          <a:xfrm>
            <a:off x="341994" y="1763724"/>
            <a:ext cx="8656232" cy="376124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F916124-274A-4E5A-AA02-FBF088C690CB}"/>
              </a:ext>
            </a:extLst>
          </p:cNvPr>
          <p:cNvGrpSpPr/>
          <p:nvPr/>
        </p:nvGrpSpPr>
        <p:grpSpPr>
          <a:xfrm>
            <a:off x="9352935" y="2597013"/>
            <a:ext cx="2497071" cy="2094666"/>
            <a:chOff x="6392995" y="1873261"/>
            <a:chExt cx="5073939" cy="128384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C992FF-5444-41F5-B635-C7CBC74C3976}"/>
                </a:ext>
              </a:extLst>
            </p:cNvPr>
            <p:cNvSpPr txBox="1"/>
            <p:nvPr/>
          </p:nvSpPr>
          <p:spPr>
            <a:xfrm>
              <a:off x="6490409" y="2051662"/>
              <a:ext cx="497652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GB" sz="1400" b="1" dirty="0">
                  <a:solidFill>
                    <a:srgbClr val="FF0000"/>
                  </a:solidFill>
                </a:rPr>
                <a:t>Partition the two numbers you are multiplying</a:t>
              </a:r>
            </a:p>
            <a:p>
              <a:pPr marL="342900" indent="-342900">
                <a:buAutoNum type="arabicPeriod"/>
              </a:pPr>
              <a:r>
                <a:rPr lang="en-GB" sz="1400" b="1" dirty="0">
                  <a:solidFill>
                    <a:srgbClr val="FF0000"/>
                  </a:solidFill>
                </a:rPr>
                <a:t>Complete the 4 separate calculations</a:t>
              </a:r>
            </a:p>
            <a:p>
              <a:pPr marL="342900" indent="-342900">
                <a:buAutoNum type="arabicPeriod"/>
              </a:pPr>
              <a:r>
                <a:rPr lang="en-GB" sz="1400" b="1" dirty="0">
                  <a:solidFill>
                    <a:srgbClr val="FF0000"/>
                  </a:solidFill>
                </a:rPr>
                <a:t>Add your four answers together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E81C3C3-9F20-4355-80D2-F7AB18C51245}"/>
                </a:ext>
              </a:extLst>
            </p:cNvPr>
            <p:cNvSpPr/>
            <p:nvPr/>
          </p:nvSpPr>
          <p:spPr>
            <a:xfrm>
              <a:off x="6392995" y="1873261"/>
              <a:ext cx="5073939" cy="1283849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Tues maths slide 8">
            <a:hlinkClick r:id="" action="ppaction://media"/>
            <a:extLst>
              <a:ext uri="{FF2B5EF4-FFF2-40B4-BE49-F238E27FC236}">
                <a16:creationId xmlns:a16="http://schemas.microsoft.com/office/drawing/2014/main" id="{BF753052-D958-4793-9DAA-CF0B0E0A9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4227" y="577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8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D1D3A5-16E7-45B0-A383-920542E162AB}"/>
              </a:ext>
            </a:extLst>
          </p:cNvPr>
          <p:cNvSpPr txBox="1"/>
          <p:nvPr/>
        </p:nvSpPr>
        <p:spPr>
          <a:xfrm>
            <a:off x="6567603" y="1416548"/>
            <a:ext cx="3963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Click on the sound button to hear the answers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D795A2-01C8-44A6-BCBC-466EB44F6EF0}"/>
              </a:ext>
            </a:extLst>
          </p:cNvPr>
          <p:cNvSpPr txBox="1"/>
          <p:nvPr/>
        </p:nvSpPr>
        <p:spPr>
          <a:xfrm>
            <a:off x="6326533" y="528014"/>
            <a:ext cx="4445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Questions 1 - 4 Answers: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43F7EA-B2BE-4322-A72D-17ED04F7C5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45" t="34725" r="10869" b="22471"/>
          <a:stretch/>
        </p:blipFill>
        <p:spPr>
          <a:xfrm>
            <a:off x="5672655" y="3720855"/>
            <a:ext cx="6310948" cy="295696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F82DC7D-E5C8-4013-BCB7-BEFA3603DB67}"/>
              </a:ext>
            </a:extLst>
          </p:cNvPr>
          <p:cNvGrpSpPr/>
          <p:nvPr/>
        </p:nvGrpSpPr>
        <p:grpSpPr>
          <a:xfrm>
            <a:off x="208397" y="180180"/>
            <a:ext cx="5216286" cy="6497640"/>
            <a:chOff x="440872" y="233727"/>
            <a:chExt cx="4833258" cy="652460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00DF75E-8AFA-48A2-8205-7728F27C5BB8}"/>
                </a:ext>
              </a:extLst>
            </p:cNvPr>
            <p:cNvGrpSpPr/>
            <p:nvPr/>
          </p:nvGrpSpPr>
          <p:grpSpPr>
            <a:xfrm>
              <a:off x="440872" y="233727"/>
              <a:ext cx="4833258" cy="5938474"/>
              <a:chOff x="440871" y="445997"/>
              <a:chExt cx="6025243" cy="7104519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02B88515-27A2-4978-900D-E531F4E72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0848" t="28891" r="9732" b="29393"/>
              <a:stretch/>
            </p:blipFill>
            <p:spPr>
              <a:xfrm>
                <a:off x="440871" y="445997"/>
                <a:ext cx="6025243" cy="27105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5D42495-A513-4EF5-AB70-C81A1E1907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0689" t="20323" r="10246" b="12054"/>
              <a:stretch/>
            </p:blipFill>
            <p:spPr>
              <a:xfrm>
                <a:off x="440871" y="3156540"/>
                <a:ext cx="6025243" cy="4393976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7DCA75D-2EFC-4E57-8384-AA4F9B8ED5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009" t="24254" r="11607" b="65190"/>
            <a:stretch/>
          </p:blipFill>
          <p:spPr>
            <a:xfrm>
              <a:off x="440872" y="6172200"/>
              <a:ext cx="4833258" cy="586131"/>
            </a:xfrm>
            <a:prstGeom prst="rect">
              <a:avLst/>
            </a:prstGeom>
          </p:spPr>
        </p:pic>
      </p:grpSp>
      <p:pic>
        <p:nvPicPr>
          <p:cNvPr id="3" name="Tues maths slide 9">
            <a:hlinkClick r:id="" action="ppaction://media"/>
            <a:extLst>
              <a:ext uri="{FF2B5EF4-FFF2-40B4-BE49-F238E27FC236}">
                <a16:creationId xmlns:a16="http://schemas.microsoft.com/office/drawing/2014/main" id="{E0CC0209-C408-4ED9-BB5E-D72E19108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359" y="2428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2B30C8-F525-444F-B354-F03C7F0A2CA0}">
  <ds:schemaRefs>
    <ds:schemaRef ds:uri="6e6ca74e-b4f7-4601-85ac-67e42a279e9b"/>
    <ds:schemaRef ds:uri="http://schemas.microsoft.com/office/infopath/2007/PartnerControls"/>
    <ds:schemaRef ds:uri="http://purl.org/dc/dcmitype/"/>
    <ds:schemaRef ds:uri="http://purl.org/dc/elements/1.1/"/>
    <ds:schemaRef ds:uri="http://purl.org/dc/terms/"/>
    <ds:schemaRef ds:uri="a460e403-a353-4628-9222-e96d0f2ecf11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1662</TotalTime>
  <Words>466</Words>
  <Application>Microsoft Office PowerPoint</Application>
  <PresentationFormat>Widescreen</PresentationFormat>
  <Paragraphs>70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169</cp:revision>
  <dcterms:created xsi:type="dcterms:W3CDTF">2020-07-13T10:58:18Z</dcterms:created>
  <dcterms:modified xsi:type="dcterms:W3CDTF">2021-02-22T15:47:44Z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