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61" r:id="rId6"/>
    <p:sldId id="280" r:id="rId7"/>
    <p:sldId id="284" r:id="rId8"/>
    <p:sldId id="285" r:id="rId9"/>
    <p:sldId id="286" r:id="rId10"/>
    <p:sldId id="287" r:id="rId11"/>
    <p:sldId id="288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owzBCsMbZk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Tuesday 23</a:t>
            </a:r>
            <a:r>
              <a:rPr lang="en-GB" b="1" baseline="30000" dirty="0" smtClean="0"/>
              <a:t>rd</a:t>
            </a:r>
            <a:r>
              <a:rPr lang="en-GB" b="1" dirty="0" smtClean="0"/>
              <a:t> February 2021</a:t>
            </a:r>
          </a:p>
          <a:p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400" y="2356367"/>
            <a:ext cx="4084482" cy="4196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066"/>
            <a:ext cx="2255792" cy="21513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5205" y="3705903"/>
            <a:ext cx="897618" cy="8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171" y="282717"/>
            <a:ext cx="40756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/>
              <a:t>Main outcome of the session:</a:t>
            </a:r>
          </a:p>
          <a:p>
            <a:r>
              <a:rPr lang="en-GB" sz="3000" dirty="0" smtClean="0"/>
              <a:t>To write informative paragraphs about an endangered animal of your choice. </a:t>
            </a:r>
          </a:p>
          <a:p>
            <a:r>
              <a:rPr lang="en-GB" sz="3000" dirty="0" smtClean="0"/>
              <a:t>To apply all of the grammar skills practised throughout this unit.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56" y="3019153"/>
            <a:ext cx="7166703" cy="3660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31653" y="2054329"/>
            <a:ext cx="715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These are the spelling words that go along with this unit of work exactly like when we’re in school.</a:t>
            </a:r>
            <a:endParaRPr lang="en-GB" sz="24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9782" y="345530"/>
            <a:ext cx="1315630" cy="13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901" y="820868"/>
            <a:ext cx="5303520" cy="2008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27" y="820868"/>
            <a:ext cx="1493553" cy="10785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779" y="157731"/>
            <a:ext cx="1149241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/>
              <a:t>Remember…</a:t>
            </a:r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 smtClean="0"/>
          </a:p>
          <a:p>
            <a:endParaRPr lang="en-GB" dirty="0" smtClean="0"/>
          </a:p>
          <a:p>
            <a:r>
              <a:rPr lang="en-GB" dirty="0" smtClean="0"/>
              <a:t>Brackets </a:t>
            </a:r>
            <a:r>
              <a:rPr lang="en-GB" dirty="0"/>
              <a:t>are used to add extra information in a sentence – an informal comment, extra detail or a list of items </a:t>
            </a:r>
            <a:endParaRPr lang="en-GB" dirty="0" smtClean="0"/>
          </a:p>
          <a:p>
            <a:r>
              <a:rPr lang="en-GB" dirty="0" smtClean="0"/>
              <a:t>e.g</a:t>
            </a:r>
            <a:r>
              <a:rPr lang="en-GB" dirty="0"/>
              <a:t>. </a:t>
            </a:r>
            <a:r>
              <a:rPr lang="en-GB" i="1" dirty="0"/>
              <a:t>I loved France (especially the food!) and I’ll definitely visit again. </a:t>
            </a:r>
            <a:endParaRPr lang="en-GB" i="1" dirty="0" smtClean="0"/>
          </a:p>
          <a:p>
            <a:endParaRPr lang="en-GB" dirty="0"/>
          </a:p>
          <a:p>
            <a:r>
              <a:rPr lang="en-GB" dirty="0"/>
              <a:t>Dashes are used in a similar way but are useful for adding additional comments at the end of the sentence e.g. </a:t>
            </a:r>
            <a:r>
              <a:rPr lang="en-GB" i="1" dirty="0"/>
              <a:t>I visited the beach in Wales – it was stunning! </a:t>
            </a:r>
            <a:r>
              <a:rPr lang="en-GB" dirty="0"/>
              <a:t>	</a:t>
            </a:r>
            <a:endParaRPr lang="en-GB" sz="3000" b="1" dirty="0"/>
          </a:p>
          <a:p>
            <a:endParaRPr lang="en-GB" sz="3000" b="1" dirty="0" smtClean="0"/>
          </a:p>
          <a:p>
            <a:r>
              <a:rPr lang="en-GB" sz="3000" b="1" dirty="0" smtClean="0"/>
              <a:t>Activity 1</a:t>
            </a:r>
          </a:p>
          <a:p>
            <a:r>
              <a:rPr lang="en-GB" sz="3000" dirty="0" smtClean="0"/>
              <a:t>Practise writing sentences about your chosen endangered animal using modal verbs, brackets and dashes. </a:t>
            </a:r>
            <a:endParaRPr lang="en-GB" sz="3000" dirty="0"/>
          </a:p>
          <a:p>
            <a:r>
              <a:rPr lang="en-GB" sz="3000" dirty="0" smtClean="0"/>
              <a:t>See the next slide for my model sentences. </a:t>
            </a:r>
            <a:endParaRPr lang="en-GB" sz="30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3594" y="476159"/>
            <a:ext cx="1039133" cy="103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321" y="260178"/>
            <a:ext cx="1127470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smtClean="0">
                <a:solidFill>
                  <a:prstClr val="black"/>
                </a:solidFill>
                <a:latin typeface="Calibri" panose="020F0502020204030204"/>
              </a:rPr>
              <a:t>Practise writing sentences which use modal verbs and brackets or dashes about your chosen animal.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smtClean="0">
                <a:solidFill>
                  <a:prstClr val="black"/>
                </a:solidFill>
                <a:latin typeface="Calibri" panose="020F0502020204030204"/>
              </a:rPr>
              <a:t>I have selected the </a:t>
            </a:r>
            <a:r>
              <a:rPr lang="en-GB" sz="2600" b="1" dirty="0" smtClean="0">
                <a:solidFill>
                  <a:srgbClr val="FF0000"/>
                </a:solidFill>
                <a:latin typeface="Calibri" panose="020F0502020204030204"/>
              </a:rPr>
              <a:t>Sumatran Elephant </a:t>
            </a:r>
            <a:r>
              <a:rPr lang="en-GB" sz="2600" dirty="0" smtClean="0">
                <a:solidFill>
                  <a:prstClr val="black"/>
                </a:solidFill>
                <a:latin typeface="Calibri" panose="020F0502020204030204"/>
              </a:rPr>
              <a:t>to focus my research on.</a:t>
            </a:r>
          </a:p>
          <a:p>
            <a:pPr>
              <a:defRPr/>
            </a:pPr>
            <a:endParaRPr lang="en-GB" sz="2600" b="1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600" b="1" u="sng" dirty="0" smtClean="0">
                <a:solidFill>
                  <a:prstClr val="black"/>
                </a:solidFill>
              </a:rPr>
              <a:t>Model Sentences</a:t>
            </a:r>
          </a:p>
          <a:p>
            <a:pPr>
              <a:defRPr/>
            </a:pPr>
            <a:endParaRPr lang="en-GB" sz="26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000" dirty="0">
                <a:solidFill>
                  <a:prstClr val="black"/>
                </a:solidFill>
              </a:rPr>
              <a:t>Sumatran elephants feed on a variety of plants and deposit seeds wherever they </a:t>
            </a:r>
            <a:r>
              <a:rPr lang="en-GB" sz="2000" dirty="0" smtClean="0">
                <a:solidFill>
                  <a:prstClr val="black"/>
                </a:solidFill>
              </a:rPr>
              <a:t>go. </a:t>
            </a:r>
            <a:r>
              <a:rPr lang="en-GB" sz="2000" dirty="0">
                <a:solidFill>
                  <a:prstClr val="black"/>
                </a:solidFill>
              </a:rPr>
              <a:t>T</a:t>
            </a:r>
            <a:r>
              <a:rPr lang="en-GB" sz="2000" dirty="0" smtClean="0">
                <a:solidFill>
                  <a:prstClr val="black"/>
                </a:solidFill>
              </a:rPr>
              <a:t>his </a:t>
            </a:r>
            <a:r>
              <a:rPr lang="en-GB" sz="2000" b="1" dirty="0" smtClean="0">
                <a:solidFill>
                  <a:srgbClr val="7030A0"/>
                </a:solidFill>
              </a:rPr>
              <a:t>will</a:t>
            </a:r>
            <a:r>
              <a:rPr lang="en-GB" sz="2000" dirty="0" smtClean="0">
                <a:solidFill>
                  <a:prstClr val="black"/>
                </a:solidFill>
              </a:rPr>
              <a:t> contribute to </a:t>
            </a:r>
            <a:r>
              <a:rPr lang="en-GB" sz="2000" dirty="0">
                <a:solidFill>
                  <a:prstClr val="black"/>
                </a:solidFill>
              </a:rPr>
              <a:t>a healthy forest ecosystem</a:t>
            </a:r>
            <a:r>
              <a:rPr lang="en-GB" sz="2000" dirty="0" smtClean="0">
                <a:solidFill>
                  <a:prstClr val="black"/>
                </a:solidFill>
              </a:rPr>
              <a:t>.</a:t>
            </a:r>
          </a:p>
          <a:p>
            <a:pPr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000" dirty="0">
                <a:solidFill>
                  <a:prstClr val="black"/>
                </a:solidFill>
              </a:rPr>
              <a:t>They also share their lush forest habitat with several other endangered </a:t>
            </a:r>
            <a:r>
              <a:rPr lang="en-GB" sz="2000" dirty="0" smtClean="0">
                <a:solidFill>
                  <a:prstClr val="black"/>
                </a:solidFill>
              </a:rPr>
              <a:t>species </a:t>
            </a:r>
            <a:r>
              <a:rPr lang="en-GB" sz="2000" b="1" dirty="0">
                <a:solidFill>
                  <a:srgbClr val="7030A0"/>
                </a:solidFill>
              </a:rPr>
              <a:t>(</a:t>
            </a:r>
            <a:r>
              <a:rPr lang="en-GB" sz="2000" b="1" dirty="0" smtClean="0">
                <a:solidFill>
                  <a:srgbClr val="7030A0"/>
                </a:solidFill>
              </a:rPr>
              <a:t>the </a:t>
            </a:r>
            <a:r>
              <a:rPr lang="en-GB" sz="2000" b="1" dirty="0">
                <a:solidFill>
                  <a:srgbClr val="7030A0"/>
                </a:solidFill>
              </a:rPr>
              <a:t>Sumatran rhino, tiger, and </a:t>
            </a:r>
            <a:r>
              <a:rPr lang="en-GB" sz="2000" b="1" dirty="0" smtClean="0">
                <a:solidFill>
                  <a:srgbClr val="7030A0"/>
                </a:solidFill>
              </a:rPr>
              <a:t>orang-utan </a:t>
            </a:r>
            <a:r>
              <a:rPr lang="en-GB" sz="2000" b="1" dirty="0">
                <a:solidFill>
                  <a:srgbClr val="7030A0"/>
                </a:solidFill>
              </a:rPr>
              <a:t>and countless other </a:t>
            </a:r>
            <a:r>
              <a:rPr lang="en-GB" sz="2000" b="1" dirty="0" smtClean="0">
                <a:solidFill>
                  <a:srgbClr val="7030A0"/>
                </a:solidFill>
              </a:rPr>
              <a:t>species) </a:t>
            </a:r>
            <a:r>
              <a:rPr lang="en-GB" sz="2000" dirty="0">
                <a:solidFill>
                  <a:prstClr val="black"/>
                </a:solidFill>
              </a:rPr>
              <a:t>that all benefit from an elephant population that thrives in a healthy habitat.</a:t>
            </a:r>
            <a:endParaRPr lang="en-GB" sz="2000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n-GB" sz="20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000" dirty="0"/>
              <a:t>In 2012, the Sumatran elephant was changed from “Endangered” to “Critically Endangered” because half of its population has been lost in one generation</a:t>
            </a:r>
            <a:r>
              <a:rPr lang="en-GB" sz="2000" b="1" dirty="0">
                <a:solidFill>
                  <a:srgbClr val="7030A0"/>
                </a:solidFill>
              </a:rPr>
              <a:t>—a decline that is largely due to habitat loss and as a result human-elephant conflict.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9719" y="1312182"/>
            <a:ext cx="1045663" cy="104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660" y="390807"/>
            <a:ext cx="46561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Activity</a:t>
            </a:r>
            <a:r>
              <a:rPr kumimoji="0" lang="en-GB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>
                <a:solidFill>
                  <a:prstClr val="black"/>
                </a:solidFill>
                <a:latin typeface="Calibri" panose="020F0502020204030204"/>
              </a:rPr>
              <a:t>Plan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 your information writing using this planning template.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Use your notes from yesterday to help but you need to focus on the grammar features today too: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Modal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verbs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 smtClean="0">
                <a:solidFill>
                  <a:prstClr val="black"/>
                </a:solidFill>
                <a:latin typeface="Calibri" panose="020F0502020204030204"/>
              </a:rPr>
              <a:t>Brackets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 and dashes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Facts and opinions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Vocabulary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Please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continue on to the next slide to see my model plan for you. If you can have a go at planning your writing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without my model, that would be fantastic!</a:t>
            </a:r>
            <a:endParaRPr kumimoji="0" lang="en-GB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0" y="0"/>
            <a:ext cx="5197928" cy="687961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8140" y="5074285"/>
            <a:ext cx="993412" cy="99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0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117" y="268887"/>
            <a:ext cx="4656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Model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117" y="839015"/>
            <a:ext cx="10676573" cy="571244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6107" y="5004617"/>
            <a:ext cx="1428841" cy="142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6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117" y="268887"/>
            <a:ext cx="4656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Model Plan continued…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117" y="1032646"/>
            <a:ext cx="10646777" cy="454084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2936" y="5418955"/>
            <a:ext cx="1097915" cy="109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117" y="268887"/>
            <a:ext cx="4656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Model Plan continued…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117" y="963929"/>
            <a:ext cx="11371626" cy="410235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9234" y="5492296"/>
            <a:ext cx="1117509" cy="11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1529" y="237235"/>
            <a:ext cx="603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‘</a:t>
            </a:r>
            <a:r>
              <a:rPr lang="en-GB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Explorer’</a:t>
            </a:r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 Katherine </a:t>
            </a:r>
            <a:r>
              <a:rPr lang="en-GB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Rundell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read by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7" y="746851"/>
            <a:ext cx="3367088" cy="4818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050" y="5706130"/>
            <a:ext cx="7829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Please follow this link to see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read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our new class novel.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95472" y="6308079"/>
            <a:ext cx="3134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youtu.be/jowzBCsMbZk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204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E092B6-F9AD-4B41-AE4E-ED72918A95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5FA236-F611-4A2B-AD3D-CF1A0B90F3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8BD299-5349-45A4-A548-4CC9291189BF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bff8f7dd-2eb0-4133-92ab-79d36edba73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377</Words>
  <Application>Microsoft Office PowerPoint</Application>
  <PresentationFormat>Widescreen</PresentationFormat>
  <Paragraphs>51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213</cp:revision>
  <dcterms:created xsi:type="dcterms:W3CDTF">2020-07-13T10:58:18Z</dcterms:created>
  <dcterms:modified xsi:type="dcterms:W3CDTF">2021-02-22T10:35:11Z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