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63" r:id="rId5"/>
    <p:sldId id="264" r:id="rId6"/>
    <p:sldId id="265" r:id="rId7"/>
    <p:sldId id="266" r:id="rId8"/>
    <p:sldId id="267"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609DE-F8A3-4D9C-8898-BF3A54C0D1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429220-02DD-4CA3-B076-C6ADFB5091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20E1AB-8ED1-48CB-9594-B8F814F76E7C}"/>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95839D69-F589-460C-A14D-61C506BA43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75325F-2C8D-493D-AFCB-A750D0456EDB}"/>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53225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40DEE-3E4F-45D9-9F3E-B2D26D8181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C8E671-FB7E-483D-BFFA-E86426574E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0C4C6C-C144-49FB-8A73-2A75CD01337C}"/>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BDB2757D-C050-4830-8930-D6358A0B80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4B0FCB-7DCE-4647-9110-B53FDFBBE50F}"/>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2388696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35A9EB-5DB2-4735-A0A3-031D97C271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2AC71B-5783-4FB6-93EE-8B50332FEFD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FBEDAB-0CD4-4B46-ABB0-D93410A90FE9}"/>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5F050F5A-8507-4D02-8EB6-C9C472F261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289FD3-5D42-495A-8F8E-D65E04502C37}"/>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2089986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0CD3-33A3-4499-98DD-CE4CFB891C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F438CC-F7AD-43BE-81C5-9070FE6286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9E8F9E-C02E-4D2D-BF7F-534201660BA4}"/>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36242C6C-072A-4FC8-A65A-C399EF244C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3FE7CD-1182-4FD1-9DDC-207D26D59936}"/>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413638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83C31-88F8-40BD-8249-CCAFD11CBD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61A0DE-B755-4213-9952-6FAFED3662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92BD979-4780-46F5-91C3-F8082960A19B}"/>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154E23EC-7791-4E0A-B71A-A1D5C07D60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B10E02-556A-45FE-9E19-5494014D3E21}"/>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341998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3BA26-FC04-4353-99C5-50B09B0FE6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12D19F-745E-4FA2-B90F-DB09A4DB079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BEA848-FC01-4E70-85C2-7FA35994C80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18276E-0C26-47BB-B30F-36ACD19611DD}"/>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6" name="Footer Placeholder 5">
            <a:extLst>
              <a:ext uri="{FF2B5EF4-FFF2-40B4-BE49-F238E27FC236}">
                <a16:creationId xmlns:a16="http://schemas.microsoft.com/office/drawing/2014/main" id="{FD7863A6-D97F-432A-8EB9-855CAC948A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1A670E-F694-4AEB-89D9-3C0FF5B4C9FE}"/>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2266575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1B525-2620-472F-BF0F-5E5AAC2D31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C48582-9BB9-4095-84E1-CD7A1E013A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FA2DF80-6A29-4055-9E1E-54B25143E39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573DC03-3483-41D3-B679-0BDD5837B2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A6FAE38-B168-44FB-A453-455063241E9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89A6232-777D-47CC-A2EC-7B4E5FF6424E}"/>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8" name="Footer Placeholder 7">
            <a:extLst>
              <a:ext uri="{FF2B5EF4-FFF2-40B4-BE49-F238E27FC236}">
                <a16:creationId xmlns:a16="http://schemas.microsoft.com/office/drawing/2014/main" id="{BFD924FC-0996-4FE9-BE9E-18A0DC9A1CC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DB66910-001E-42B8-8B27-606639640F9C}"/>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2967801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F0448-6C0A-4279-B583-CD3FB1FA08B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D5A69A-A417-4BD4-858C-3E2B76F97D63}"/>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4" name="Footer Placeholder 3">
            <a:extLst>
              <a:ext uri="{FF2B5EF4-FFF2-40B4-BE49-F238E27FC236}">
                <a16:creationId xmlns:a16="http://schemas.microsoft.com/office/drawing/2014/main" id="{51A8099C-8B08-439F-84EA-E8F15133ACF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814CB0-BE58-4540-A583-4477F586AB48}"/>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3077386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0423F9-9F53-40C6-B5A3-E69AAB27AB0E}"/>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3" name="Footer Placeholder 2">
            <a:extLst>
              <a:ext uri="{FF2B5EF4-FFF2-40B4-BE49-F238E27FC236}">
                <a16:creationId xmlns:a16="http://schemas.microsoft.com/office/drawing/2014/main" id="{C2E0F51A-7C6E-4D50-9F0C-FE4C09A46F6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505E79-19F1-4E7C-A737-E385A16E2FD6}"/>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4008756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C0D60-B55D-4F7F-88F7-63E0797AFE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44ABF88-C31B-46E5-907A-D4AE646998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545FD9-CB57-4A80-8CCD-74AA258843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179A301-C220-444E-A0B0-615BDA753E0F}"/>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6" name="Footer Placeholder 5">
            <a:extLst>
              <a:ext uri="{FF2B5EF4-FFF2-40B4-BE49-F238E27FC236}">
                <a16:creationId xmlns:a16="http://schemas.microsoft.com/office/drawing/2014/main" id="{75FA3BA2-5C45-45A5-AE92-2ED4C51642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BBB8B9-96D8-44DB-8723-C6DCABBFD03B}"/>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2382985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07609-C7E8-422F-9F87-7E82FC4544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72A92C7-F6EC-4A32-A3A9-076FA330EF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1A85854-D3E2-4B49-84D6-9BC6C3BCA9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68B00A-7AF7-48B4-8967-0F8F161B78BE}"/>
              </a:ext>
            </a:extLst>
          </p:cNvPr>
          <p:cNvSpPr>
            <a:spLocks noGrp="1"/>
          </p:cNvSpPr>
          <p:nvPr>
            <p:ph type="dt" sz="half" idx="10"/>
          </p:nvPr>
        </p:nvSpPr>
        <p:spPr/>
        <p:txBody>
          <a:bodyPr/>
          <a:lstStyle/>
          <a:p>
            <a:fld id="{B84041C9-33C8-400C-880A-64B9B161CA66}" type="datetimeFigureOut">
              <a:rPr lang="en-GB" smtClean="0"/>
              <a:t>19/02/2021</a:t>
            </a:fld>
            <a:endParaRPr lang="en-GB"/>
          </a:p>
        </p:txBody>
      </p:sp>
      <p:sp>
        <p:nvSpPr>
          <p:cNvPr id="6" name="Footer Placeholder 5">
            <a:extLst>
              <a:ext uri="{FF2B5EF4-FFF2-40B4-BE49-F238E27FC236}">
                <a16:creationId xmlns:a16="http://schemas.microsoft.com/office/drawing/2014/main" id="{29C6FD5A-92D8-47A0-9ABD-3C6826A4B5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EC43B1-82BE-41C6-8141-236E96E43449}"/>
              </a:ext>
            </a:extLst>
          </p:cNvPr>
          <p:cNvSpPr>
            <a:spLocks noGrp="1"/>
          </p:cNvSpPr>
          <p:nvPr>
            <p:ph type="sldNum" sz="quarter" idx="12"/>
          </p:nvPr>
        </p:nvSpPr>
        <p:spPr/>
        <p:txBody>
          <a:bodyPr/>
          <a:lstStyle/>
          <a:p>
            <a:fld id="{B8DDD53A-B165-4678-92AD-DBC8BCE979C1}" type="slidenum">
              <a:rPr lang="en-GB" smtClean="0"/>
              <a:t>‹#›</a:t>
            </a:fld>
            <a:endParaRPr lang="en-GB"/>
          </a:p>
        </p:txBody>
      </p:sp>
    </p:spTree>
    <p:extLst>
      <p:ext uri="{BB962C8B-B14F-4D97-AF65-F5344CB8AC3E}">
        <p14:creationId xmlns:p14="http://schemas.microsoft.com/office/powerpoint/2010/main" val="3773812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D53F4-F118-45F5-9E7B-EEF8C6F4D2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3988E9C-BD4B-4262-BE25-D8F4AE4C92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691EBF-783B-4465-9CAC-5548F993AB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041C9-33C8-400C-880A-64B9B161CA66}" type="datetimeFigureOut">
              <a:rPr lang="en-GB" smtClean="0"/>
              <a:t>19/02/2021</a:t>
            </a:fld>
            <a:endParaRPr lang="en-GB"/>
          </a:p>
        </p:txBody>
      </p:sp>
      <p:sp>
        <p:nvSpPr>
          <p:cNvPr id="5" name="Footer Placeholder 4">
            <a:extLst>
              <a:ext uri="{FF2B5EF4-FFF2-40B4-BE49-F238E27FC236}">
                <a16:creationId xmlns:a16="http://schemas.microsoft.com/office/drawing/2014/main" id="{D64BF606-FA9A-43E6-81D1-6C41098EB6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5E4EEA3-6E29-4EC5-874E-5852586503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DD53A-B165-4678-92AD-DBC8BCE979C1}" type="slidenum">
              <a:rPr lang="en-GB" smtClean="0"/>
              <a:t>‹#›</a:t>
            </a:fld>
            <a:endParaRPr lang="en-GB"/>
          </a:p>
        </p:txBody>
      </p:sp>
    </p:spTree>
    <p:extLst>
      <p:ext uri="{BB962C8B-B14F-4D97-AF65-F5344CB8AC3E}">
        <p14:creationId xmlns:p14="http://schemas.microsoft.com/office/powerpoint/2010/main" val="3971006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BB26FF-B3E6-45ED-B9B3-86CCF21FE76F}"/>
              </a:ext>
            </a:extLst>
          </p:cNvPr>
          <p:cNvSpPr txBox="1"/>
          <p:nvPr/>
        </p:nvSpPr>
        <p:spPr>
          <a:xfrm>
            <a:off x="2278966" y="2145352"/>
            <a:ext cx="6848621" cy="2308324"/>
          </a:xfrm>
          <a:prstGeom prst="rect">
            <a:avLst/>
          </a:prstGeom>
          <a:noFill/>
        </p:spPr>
        <p:txBody>
          <a:bodyPr wrap="square" rtlCol="0">
            <a:spAutoFit/>
          </a:bodyPr>
          <a:lstStyle/>
          <a:p>
            <a:pPr algn="ctr"/>
            <a:r>
              <a:rPr lang="en-GB" sz="4800" dirty="0"/>
              <a:t>Starlings English Home Learning  </a:t>
            </a:r>
          </a:p>
          <a:p>
            <a:pPr algn="ctr"/>
            <a:r>
              <a:rPr lang="en-GB" sz="4800" dirty="0"/>
              <a:t>Monday 22</a:t>
            </a:r>
            <a:r>
              <a:rPr lang="en-GB" sz="4800" baseline="30000" dirty="0"/>
              <a:t>nd</a:t>
            </a:r>
            <a:r>
              <a:rPr lang="en-GB" sz="4800" dirty="0"/>
              <a:t> February </a:t>
            </a:r>
          </a:p>
        </p:txBody>
      </p:sp>
      <p:pic>
        <p:nvPicPr>
          <p:cNvPr id="6" name="Picture 5">
            <a:extLst>
              <a:ext uri="{FF2B5EF4-FFF2-40B4-BE49-F238E27FC236}">
                <a16:creationId xmlns:a16="http://schemas.microsoft.com/office/drawing/2014/main" id="{0FBD720D-550C-48E0-BC37-DC98286372C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85893" y="227514"/>
            <a:ext cx="2117188" cy="1711702"/>
          </a:xfrm>
          <a:prstGeom prst="rect">
            <a:avLst/>
          </a:prstGeom>
        </p:spPr>
      </p:pic>
    </p:spTree>
    <p:extLst>
      <p:ext uri="{BB962C8B-B14F-4D97-AF65-F5344CB8AC3E}">
        <p14:creationId xmlns:p14="http://schemas.microsoft.com/office/powerpoint/2010/main" val="2659648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D523A9-F185-4D4E-AA58-3DD4AC9F7A31}"/>
              </a:ext>
            </a:extLst>
          </p:cNvPr>
          <p:cNvSpPr txBox="1"/>
          <p:nvPr/>
        </p:nvSpPr>
        <p:spPr>
          <a:xfrm>
            <a:off x="3487102" y="238442"/>
            <a:ext cx="6654018" cy="1015663"/>
          </a:xfrm>
          <a:prstGeom prst="rect">
            <a:avLst/>
          </a:prstGeom>
          <a:noFill/>
        </p:spPr>
        <p:txBody>
          <a:bodyPr wrap="square" rtlCol="0">
            <a:spAutoFit/>
          </a:bodyPr>
          <a:lstStyle/>
          <a:p>
            <a:pPr algn="ctr"/>
            <a:r>
              <a:rPr lang="en-GB" sz="6000" dirty="0">
                <a:solidFill>
                  <a:srgbClr val="0070C0"/>
                </a:solidFill>
                <a:latin typeface="Calibri" panose="020F0502020204030204" pitchFamily="34" charset="0"/>
                <a:cs typeface="Calibri" panose="020F0502020204030204" pitchFamily="34" charset="0"/>
              </a:rPr>
              <a:t>Words of the day!</a:t>
            </a:r>
          </a:p>
        </p:txBody>
      </p:sp>
      <p:pic>
        <p:nvPicPr>
          <p:cNvPr id="3" name="Picture 2">
            <a:extLst>
              <a:ext uri="{FF2B5EF4-FFF2-40B4-BE49-F238E27FC236}">
                <a16:creationId xmlns:a16="http://schemas.microsoft.com/office/drawing/2014/main" id="{D670752C-9564-4FD7-AC87-9C60E2968FCA}"/>
              </a:ext>
            </a:extLst>
          </p:cNvPr>
          <p:cNvPicPr>
            <a:picLocks noChangeAspect="1"/>
          </p:cNvPicPr>
          <p:nvPr/>
        </p:nvPicPr>
        <p:blipFill>
          <a:blip r:embed="rId2"/>
          <a:stretch>
            <a:fillRect/>
          </a:stretch>
        </p:blipFill>
        <p:spPr>
          <a:xfrm>
            <a:off x="136427" y="238442"/>
            <a:ext cx="3169481" cy="1771650"/>
          </a:xfrm>
          <a:prstGeom prst="rect">
            <a:avLst/>
          </a:prstGeom>
        </p:spPr>
      </p:pic>
      <p:pic>
        <p:nvPicPr>
          <p:cNvPr id="4" name="Picture 3">
            <a:extLst>
              <a:ext uri="{FF2B5EF4-FFF2-40B4-BE49-F238E27FC236}">
                <a16:creationId xmlns:a16="http://schemas.microsoft.com/office/drawing/2014/main" id="{67565443-8C9B-4E55-9C03-0BE8C59DF638}"/>
              </a:ext>
            </a:extLst>
          </p:cNvPr>
          <p:cNvPicPr>
            <a:picLocks noChangeAspect="1"/>
          </p:cNvPicPr>
          <p:nvPr/>
        </p:nvPicPr>
        <p:blipFill>
          <a:blip r:embed="rId3"/>
          <a:stretch>
            <a:fillRect/>
          </a:stretch>
        </p:blipFill>
        <p:spPr>
          <a:xfrm>
            <a:off x="10293448" y="197489"/>
            <a:ext cx="1762125" cy="2113231"/>
          </a:xfrm>
          <a:prstGeom prst="rect">
            <a:avLst/>
          </a:prstGeom>
        </p:spPr>
      </p:pic>
      <p:sp>
        <p:nvSpPr>
          <p:cNvPr id="5" name="TextBox 4">
            <a:extLst>
              <a:ext uri="{FF2B5EF4-FFF2-40B4-BE49-F238E27FC236}">
                <a16:creationId xmlns:a16="http://schemas.microsoft.com/office/drawing/2014/main" id="{9509A747-A9DE-4095-B9CB-97D48933E898}"/>
              </a:ext>
            </a:extLst>
          </p:cNvPr>
          <p:cNvSpPr txBox="1"/>
          <p:nvPr/>
        </p:nvSpPr>
        <p:spPr>
          <a:xfrm>
            <a:off x="3305908" y="1716258"/>
            <a:ext cx="7425431" cy="1446550"/>
          </a:xfrm>
          <a:prstGeom prst="rect">
            <a:avLst/>
          </a:prstGeom>
          <a:noFill/>
        </p:spPr>
        <p:txBody>
          <a:bodyPr wrap="none" rtlCol="0">
            <a:spAutoFit/>
          </a:bodyPr>
          <a:lstStyle/>
          <a:p>
            <a:r>
              <a:rPr lang="en-GB" sz="8800" dirty="0">
                <a:solidFill>
                  <a:srgbClr val="FF0000"/>
                </a:solidFill>
              </a:rPr>
              <a:t>you</a:t>
            </a:r>
            <a:r>
              <a:rPr lang="en-GB" sz="8800" dirty="0"/>
              <a:t>  </a:t>
            </a:r>
            <a:r>
              <a:rPr lang="en-GB" sz="8800" dirty="0">
                <a:solidFill>
                  <a:srgbClr val="00B050"/>
                </a:solidFill>
              </a:rPr>
              <a:t>are</a:t>
            </a:r>
            <a:r>
              <a:rPr lang="en-GB" sz="8800" dirty="0"/>
              <a:t>    </a:t>
            </a:r>
            <a:r>
              <a:rPr lang="en-GB" sz="8800" dirty="0">
                <a:solidFill>
                  <a:srgbClr val="FFFF00"/>
                </a:solidFill>
              </a:rPr>
              <a:t>they</a:t>
            </a:r>
            <a:r>
              <a:rPr lang="en-GB" sz="8800" dirty="0"/>
              <a:t>  </a:t>
            </a:r>
          </a:p>
        </p:txBody>
      </p:sp>
      <p:sp>
        <p:nvSpPr>
          <p:cNvPr id="6" name="TextBox 5">
            <a:extLst>
              <a:ext uri="{FF2B5EF4-FFF2-40B4-BE49-F238E27FC236}">
                <a16:creationId xmlns:a16="http://schemas.microsoft.com/office/drawing/2014/main" id="{AF8A0AAC-3660-42D2-B68A-E57CDA6ED69E}"/>
              </a:ext>
            </a:extLst>
          </p:cNvPr>
          <p:cNvSpPr txBox="1"/>
          <p:nvPr/>
        </p:nvSpPr>
        <p:spPr>
          <a:xfrm>
            <a:off x="136427" y="2907016"/>
            <a:ext cx="9696890" cy="4031873"/>
          </a:xfrm>
          <a:prstGeom prst="rect">
            <a:avLst/>
          </a:prstGeom>
          <a:noFill/>
        </p:spPr>
        <p:txBody>
          <a:bodyPr wrap="square" rtlCol="0">
            <a:spAutoFit/>
          </a:bodyPr>
          <a:lstStyle/>
          <a:p>
            <a:r>
              <a:rPr lang="en-GB" sz="3200" dirty="0"/>
              <a:t>Can you write the word </a:t>
            </a:r>
            <a:r>
              <a:rPr lang="en-GB" sz="3200" dirty="0">
                <a:solidFill>
                  <a:srgbClr val="FF0000"/>
                </a:solidFill>
              </a:rPr>
              <a:t>you</a:t>
            </a:r>
            <a:r>
              <a:rPr lang="en-GB" sz="3200" dirty="0"/>
              <a:t> 5 times in your prettiest handwriting? </a:t>
            </a:r>
          </a:p>
          <a:p>
            <a:endParaRPr lang="en-GB" sz="3200" dirty="0"/>
          </a:p>
          <a:p>
            <a:r>
              <a:rPr lang="en-GB" sz="3200" dirty="0"/>
              <a:t>Can you write the word </a:t>
            </a:r>
            <a:r>
              <a:rPr lang="en-GB" sz="3200" dirty="0">
                <a:solidFill>
                  <a:srgbClr val="00B050"/>
                </a:solidFill>
              </a:rPr>
              <a:t>are</a:t>
            </a:r>
            <a:r>
              <a:rPr lang="en-GB" sz="3200" dirty="0"/>
              <a:t> 5 times using your other hand? </a:t>
            </a:r>
          </a:p>
          <a:p>
            <a:endParaRPr lang="en-GB" sz="3200" dirty="0"/>
          </a:p>
          <a:p>
            <a:r>
              <a:rPr lang="en-GB" sz="3200" dirty="0"/>
              <a:t>Can you write the word </a:t>
            </a:r>
            <a:r>
              <a:rPr lang="en-GB" sz="3200" dirty="0">
                <a:solidFill>
                  <a:srgbClr val="FFFF00"/>
                </a:solidFill>
              </a:rPr>
              <a:t>they</a:t>
            </a:r>
            <a:r>
              <a:rPr lang="en-GB" sz="3200" dirty="0"/>
              <a:t> 5 times sticking your tongue out? </a:t>
            </a:r>
          </a:p>
        </p:txBody>
      </p:sp>
      <p:pic>
        <p:nvPicPr>
          <p:cNvPr id="7" name="Picture 6">
            <a:extLst>
              <a:ext uri="{FF2B5EF4-FFF2-40B4-BE49-F238E27FC236}">
                <a16:creationId xmlns:a16="http://schemas.microsoft.com/office/drawing/2014/main" id="{9F6B2DCD-EDAF-4294-AFF8-77D83987B66C}"/>
              </a:ext>
            </a:extLst>
          </p:cNvPr>
          <p:cNvPicPr/>
          <p:nvPr/>
        </p:nvPicPr>
        <p:blipFill>
          <a:blip r:embed="rId4"/>
          <a:stretch>
            <a:fillRect/>
          </a:stretch>
        </p:blipFill>
        <p:spPr>
          <a:xfrm>
            <a:off x="10502997" y="2964815"/>
            <a:ext cx="1343025" cy="928370"/>
          </a:xfrm>
          <a:prstGeom prst="rect">
            <a:avLst/>
          </a:prstGeom>
        </p:spPr>
      </p:pic>
      <p:pic>
        <p:nvPicPr>
          <p:cNvPr id="8" name="Picture 7">
            <a:extLst>
              <a:ext uri="{FF2B5EF4-FFF2-40B4-BE49-F238E27FC236}">
                <a16:creationId xmlns:a16="http://schemas.microsoft.com/office/drawing/2014/main" id="{31CC54B6-2287-4CAC-9B96-516643885559}"/>
              </a:ext>
            </a:extLst>
          </p:cNvPr>
          <p:cNvPicPr/>
          <p:nvPr/>
        </p:nvPicPr>
        <p:blipFill>
          <a:blip r:embed="rId5"/>
          <a:stretch>
            <a:fillRect/>
          </a:stretch>
        </p:blipFill>
        <p:spPr>
          <a:xfrm>
            <a:off x="10322021" y="4152939"/>
            <a:ext cx="1704975" cy="1057275"/>
          </a:xfrm>
          <a:prstGeom prst="rect">
            <a:avLst/>
          </a:prstGeom>
        </p:spPr>
      </p:pic>
      <p:pic>
        <p:nvPicPr>
          <p:cNvPr id="9" name="Picture 8">
            <a:extLst>
              <a:ext uri="{FF2B5EF4-FFF2-40B4-BE49-F238E27FC236}">
                <a16:creationId xmlns:a16="http://schemas.microsoft.com/office/drawing/2014/main" id="{A1165D52-D287-4E6A-95C1-51B289584860}"/>
              </a:ext>
            </a:extLst>
          </p:cNvPr>
          <p:cNvPicPr/>
          <p:nvPr/>
        </p:nvPicPr>
        <p:blipFill>
          <a:blip r:embed="rId6"/>
          <a:stretch>
            <a:fillRect/>
          </a:stretch>
        </p:blipFill>
        <p:spPr>
          <a:xfrm>
            <a:off x="10605865" y="5469968"/>
            <a:ext cx="1137285" cy="1042670"/>
          </a:xfrm>
          <a:prstGeom prst="rect">
            <a:avLst/>
          </a:prstGeom>
        </p:spPr>
      </p:pic>
    </p:spTree>
    <p:extLst>
      <p:ext uri="{BB962C8B-B14F-4D97-AF65-F5344CB8AC3E}">
        <p14:creationId xmlns:p14="http://schemas.microsoft.com/office/powerpoint/2010/main" val="2507455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7F6FB9-F635-4F5F-8B90-408CDC8E0F5E}"/>
              </a:ext>
            </a:extLst>
          </p:cNvPr>
          <p:cNvSpPr txBox="1"/>
          <p:nvPr/>
        </p:nvSpPr>
        <p:spPr>
          <a:xfrm>
            <a:off x="211015" y="337625"/>
            <a:ext cx="11816862" cy="5693866"/>
          </a:xfrm>
          <a:prstGeom prst="rect">
            <a:avLst/>
          </a:prstGeom>
          <a:noFill/>
        </p:spPr>
        <p:txBody>
          <a:bodyPr wrap="square" rtlCol="0">
            <a:spAutoFit/>
          </a:bodyPr>
          <a:lstStyle/>
          <a:p>
            <a:r>
              <a:rPr lang="en-GB" sz="2800" dirty="0">
                <a:latin typeface="+mj-lt"/>
              </a:rPr>
              <a:t>Today I am going to share some pictures from our new book, you are going to be making predictions about what type of book you think it is. </a:t>
            </a:r>
          </a:p>
          <a:p>
            <a:endParaRPr lang="en-GB" sz="2800" dirty="0">
              <a:latin typeface="+mj-lt"/>
            </a:endParaRPr>
          </a:p>
          <a:p>
            <a:r>
              <a:rPr lang="en-GB" sz="2800" dirty="0">
                <a:latin typeface="+mj-lt"/>
              </a:rPr>
              <a:t>Parents, you can either share each image individually on the screen and note your child’s response to each image, or you can print the pictures and hide them around the house to make a treasure hunt and record your child’s response to each picture as they find it. </a:t>
            </a:r>
          </a:p>
          <a:p>
            <a:endParaRPr lang="en-GB" sz="2800" dirty="0">
              <a:latin typeface="+mj-lt"/>
            </a:endParaRPr>
          </a:p>
          <a:p>
            <a:r>
              <a:rPr lang="en-GB" sz="2800" dirty="0">
                <a:latin typeface="+mj-lt"/>
              </a:rPr>
              <a:t>There is a printable page on the blog for you to download and record responses onto if you wish. Alternatively, you can record your child’s response to each image using paper or post-it notes.</a:t>
            </a:r>
          </a:p>
          <a:p>
            <a:endParaRPr lang="en-GB" sz="2800" dirty="0">
              <a:latin typeface="+mj-lt"/>
            </a:endParaRPr>
          </a:p>
          <a:p>
            <a:r>
              <a:rPr lang="en-GB" sz="2800" dirty="0">
                <a:latin typeface="+mj-lt"/>
              </a:rPr>
              <a:t>The audio will guide the children’s responses and predictions. </a:t>
            </a:r>
          </a:p>
        </p:txBody>
      </p:sp>
    </p:spTree>
    <p:extLst>
      <p:ext uri="{BB962C8B-B14F-4D97-AF65-F5344CB8AC3E}">
        <p14:creationId xmlns:p14="http://schemas.microsoft.com/office/powerpoint/2010/main" val="375934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BA29680-9181-48D3-B75E-2B1FDE43C4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575" y="1392701"/>
            <a:ext cx="11412850" cy="5092505"/>
          </a:xfrm>
          <a:prstGeom prst="rect">
            <a:avLst/>
          </a:prstGeom>
        </p:spPr>
      </p:pic>
      <p:sp>
        <p:nvSpPr>
          <p:cNvPr id="4" name="TextBox 3">
            <a:extLst>
              <a:ext uri="{FF2B5EF4-FFF2-40B4-BE49-F238E27FC236}">
                <a16:creationId xmlns:a16="http://schemas.microsoft.com/office/drawing/2014/main" id="{F24DE63C-894E-43C3-A31E-B4A161CE6739}"/>
              </a:ext>
            </a:extLst>
          </p:cNvPr>
          <p:cNvSpPr txBox="1"/>
          <p:nvPr/>
        </p:nvSpPr>
        <p:spPr>
          <a:xfrm>
            <a:off x="0" y="119967"/>
            <a:ext cx="11412850" cy="1200329"/>
          </a:xfrm>
          <a:prstGeom prst="rect">
            <a:avLst/>
          </a:prstGeom>
          <a:noFill/>
        </p:spPr>
        <p:txBody>
          <a:bodyPr wrap="square" rtlCol="0">
            <a:spAutoFit/>
          </a:bodyPr>
          <a:lstStyle/>
          <a:p>
            <a:r>
              <a:rPr lang="en-GB" sz="2400" dirty="0"/>
              <a:t>Here are some key words for this unit of writing. </a:t>
            </a:r>
          </a:p>
          <a:p>
            <a:r>
              <a:rPr lang="en-GB" sz="2400" dirty="0"/>
              <a:t>The spellings will form part of our daily spelling work but you may want to print this page off and have visible at home to support recognition and spelling.</a:t>
            </a:r>
          </a:p>
        </p:txBody>
      </p:sp>
    </p:spTree>
    <p:extLst>
      <p:ext uri="{BB962C8B-B14F-4D97-AF65-F5344CB8AC3E}">
        <p14:creationId xmlns:p14="http://schemas.microsoft.com/office/powerpoint/2010/main" val="412227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9106688-AD81-4206-A74F-750C74E067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6763" y="48646"/>
            <a:ext cx="7793502" cy="6826425"/>
          </a:xfrm>
          <a:prstGeom prst="rect">
            <a:avLst/>
          </a:prstGeom>
        </p:spPr>
      </p:pic>
    </p:spTree>
    <p:extLst>
      <p:ext uri="{BB962C8B-B14F-4D97-AF65-F5344CB8AC3E}">
        <p14:creationId xmlns:p14="http://schemas.microsoft.com/office/powerpoint/2010/main" val="1285317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A231F51-E511-4ACD-A8E7-F0ECA7A6AE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890" y="72984"/>
            <a:ext cx="9636368" cy="6637740"/>
          </a:xfrm>
          <a:prstGeom prst="rect">
            <a:avLst/>
          </a:prstGeom>
        </p:spPr>
      </p:pic>
    </p:spTree>
    <p:extLst>
      <p:ext uri="{BB962C8B-B14F-4D97-AF65-F5344CB8AC3E}">
        <p14:creationId xmlns:p14="http://schemas.microsoft.com/office/powerpoint/2010/main" val="1277991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9C871F5-04A0-4395-AD0E-EAB67C714A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0491" y="364246"/>
            <a:ext cx="7554351" cy="6129508"/>
          </a:xfrm>
          <a:prstGeom prst="rect">
            <a:avLst/>
          </a:prstGeom>
        </p:spPr>
      </p:pic>
    </p:spTree>
    <p:extLst>
      <p:ext uri="{BB962C8B-B14F-4D97-AF65-F5344CB8AC3E}">
        <p14:creationId xmlns:p14="http://schemas.microsoft.com/office/powerpoint/2010/main" val="206632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EEB2770-EE00-4FDE-B1D2-6FA6DA129D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380" y="562708"/>
            <a:ext cx="10955599" cy="2866292"/>
          </a:xfrm>
          <a:prstGeom prst="rect">
            <a:avLst/>
          </a:prstGeom>
        </p:spPr>
      </p:pic>
    </p:spTree>
    <p:extLst>
      <p:ext uri="{BB962C8B-B14F-4D97-AF65-F5344CB8AC3E}">
        <p14:creationId xmlns:p14="http://schemas.microsoft.com/office/powerpoint/2010/main" val="1514631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A77A1A-A5BA-4CA2-82BE-EA70FEE328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32" y="1153551"/>
            <a:ext cx="10349296" cy="4624156"/>
          </a:xfrm>
          <a:prstGeom prst="rect">
            <a:avLst/>
          </a:prstGeom>
        </p:spPr>
      </p:pic>
    </p:spTree>
    <p:extLst>
      <p:ext uri="{BB962C8B-B14F-4D97-AF65-F5344CB8AC3E}">
        <p14:creationId xmlns:p14="http://schemas.microsoft.com/office/powerpoint/2010/main" val="667275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CEF09F2-A3EA-478C-B9F6-02EF50E74E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6757" y="642607"/>
            <a:ext cx="6049108" cy="5564160"/>
          </a:xfrm>
          <a:prstGeom prst="rect">
            <a:avLst/>
          </a:prstGeom>
        </p:spPr>
      </p:pic>
    </p:spTree>
    <p:extLst>
      <p:ext uri="{BB962C8B-B14F-4D97-AF65-F5344CB8AC3E}">
        <p14:creationId xmlns:p14="http://schemas.microsoft.com/office/powerpoint/2010/main" val="924867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DAD4CFA140EB4A80C5A2F767E61656" ma:contentTypeVersion="9" ma:contentTypeDescription="Create a new document." ma:contentTypeScope="" ma:versionID="77fa52eb842390f60d7a949c0542ceb2">
  <xsd:schema xmlns:xsd="http://www.w3.org/2001/XMLSchema" xmlns:xs="http://www.w3.org/2001/XMLSchema" xmlns:p="http://schemas.microsoft.com/office/2006/metadata/properties" xmlns:ns2="5ad0ee9d-2391-47bc-bd54-552549e2ac31" targetNamespace="http://schemas.microsoft.com/office/2006/metadata/properties" ma:root="true" ma:fieldsID="3aed9d836dad8c4fa9aec7e59f2f9e32" ns2:_="">
    <xsd:import namespace="5ad0ee9d-2391-47bc-bd54-552549e2ac3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0ee9d-2391-47bc-bd54-552549e2ac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9E0C07-8184-4FB2-B342-96DA0B49397A}"/>
</file>

<file path=customXml/itemProps2.xml><?xml version="1.0" encoding="utf-8"?>
<ds:datastoreItem xmlns:ds="http://schemas.openxmlformats.org/officeDocument/2006/customXml" ds:itemID="{48E99509-C9C0-467C-8671-F377FBC82E55}"/>
</file>

<file path=customXml/itemProps3.xml><?xml version="1.0" encoding="utf-8"?>
<ds:datastoreItem xmlns:ds="http://schemas.openxmlformats.org/officeDocument/2006/customXml" ds:itemID="{AFC7735D-8721-461C-B5C0-253E7A9ABF32}"/>
</file>

<file path=docProps/app.xml><?xml version="1.0" encoding="utf-8"?>
<Properties xmlns="http://schemas.openxmlformats.org/officeDocument/2006/extended-properties" xmlns:vt="http://schemas.openxmlformats.org/officeDocument/2006/docPropsVTypes">
  <TotalTime>479</TotalTime>
  <Words>223</Words>
  <Application>Microsoft Office PowerPoint</Application>
  <PresentationFormat>Widescreen</PresentationFormat>
  <Paragraphs>18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Geraldine O'Marah</dc:creator>
  <cp:lastModifiedBy>Geraldine O'Marah</cp:lastModifiedBy>
  <cp:revision>44</cp:revision>
  <dcterms:created xsi:type="dcterms:W3CDTF">2021-01-05T14:00:22Z</dcterms:created>
  <dcterms:modified xsi:type="dcterms:W3CDTF">2021-02-19T13:12:55Z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0x010100DDDAD4CFA140EB4A80C5A2F767E61656</vt:lpwstr>
  </property>
</Properties>
</file>