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75" r:id="rId7"/>
    <p:sldId id="276" r:id="rId8"/>
    <p:sldId id="270" r:id="rId9"/>
    <p:sldId id="274" r:id="rId10"/>
    <p:sldId id="269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22.02.21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7 – Lesson 1</a:t>
            </a:r>
          </a:p>
          <a:p>
            <a:r>
              <a:rPr lang="en-GB" b="1" dirty="0"/>
              <a:t>Great Gods of Norse Mythology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702364" y="2160104"/>
            <a:ext cx="682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Today, we are going to start a new unit of work looking at the text </a:t>
            </a:r>
            <a:r>
              <a:rPr lang="en-GB" sz="2400" b="1" dirty="0"/>
              <a:t>‘Great God of Norse Mythology’</a:t>
            </a:r>
            <a:r>
              <a:rPr lang="en-GB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888C-4D5F-4C40-B59E-DA71683BFDA8}"/>
              </a:ext>
            </a:extLst>
          </p:cNvPr>
          <p:cNvSpPr txBox="1"/>
          <p:nvPr/>
        </p:nvSpPr>
        <p:spPr>
          <a:xfrm>
            <a:off x="7527232" y="589721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6D6CA-4C4A-4E5E-A138-70C69A884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09" t="22110" r="26956" b="10790"/>
          <a:stretch/>
        </p:blipFill>
        <p:spPr>
          <a:xfrm>
            <a:off x="8388627" y="1908313"/>
            <a:ext cx="3101009" cy="4359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36C1F-DDA1-4550-BB4A-BF87EDE5EE1F}"/>
              </a:ext>
            </a:extLst>
          </p:cNvPr>
          <p:cNvSpPr txBox="1"/>
          <p:nvPr/>
        </p:nvSpPr>
        <p:spPr>
          <a:xfrm>
            <a:off x="702364" y="1020801"/>
            <a:ext cx="587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u="sng" dirty="0">
                <a:solidFill>
                  <a:srgbClr val="FF0000"/>
                </a:solidFill>
              </a:rPr>
              <a:t>Great God of Norse Mythology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D0211-2037-4DC1-9ABC-22A97C4CA194}"/>
              </a:ext>
            </a:extLst>
          </p:cNvPr>
          <p:cNvSpPr/>
          <p:nvPr/>
        </p:nvSpPr>
        <p:spPr>
          <a:xfrm>
            <a:off x="702364" y="3262487"/>
            <a:ext cx="68248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text is an </a:t>
            </a:r>
            <a:r>
              <a:rPr lang="en-GB" sz="2400" b="1" dirty="0"/>
              <a:t>information text</a:t>
            </a:r>
            <a:r>
              <a:rPr lang="en-GB" sz="2400" dirty="0"/>
              <a:t>. The details in this text are </a:t>
            </a:r>
            <a:r>
              <a:rPr lang="en-GB" sz="2400" b="1" dirty="0"/>
              <a:t>facts</a:t>
            </a:r>
            <a:r>
              <a:rPr lang="en-GB" sz="2400" dirty="0"/>
              <a:t> about characters in Norse mythology. </a:t>
            </a:r>
          </a:p>
          <a:p>
            <a:endParaRPr lang="en-GB" sz="2400" dirty="0"/>
          </a:p>
          <a:p>
            <a:r>
              <a:rPr lang="en-GB" sz="2400" b="1" dirty="0"/>
              <a:t>Norse mythology </a:t>
            </a:r>
            <a:r>
              <a:rPr lang="en-GB" sz="2400" dirty="0"/>
              <a:t>are the stories that the Vikings told. </a:t>
            </a:r>
          </a:p>
          <a:p>
            <a:endParaRPr lang="en-GB" sz="2400" dirty="0"/>
          </a:p>
          <a:p>
            <a:r>
              <a:rPr lang="en-GB" sz="2400" b="1" dirty="0"/>
              <a:t>Myths </a:t>
            </a:r>
            <a:r>
              <a:rPr lang="en-GB" sz="2400" dirty="0"/>
              <a:t>are stories that have been told and passed on over time.</a:t>
            </a:r>
          </a:p>
        </p:txBody>
      </p:sp>
      <p:pic>
        <p:nvPicPr>
          <p:cNvPr id="3" name="English slide 2">
            <a:hlinkClick r:id="" action="ppaction://media"/>
            <a:extLst>
              <a:ext uri="{FF2B5EF4-FFF2-40B4-BE49-F238E27FC236}">
                <a16:creationId xmlns:a16="http://schemas.microsoft.com/office/drawing/2014/main" id="{DD910991-93CC-4C19-A154-C5AE1A6DF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5" y="657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D0DF7-444D-4494-95C6-EB6FA6B4B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61" t="37860" r="14913" b="8546"/>
          <a:stretch/>
        </p:blipFill>
        <p:spPr>
          <a:xfrm>
            <a:off x="253999" y="357033"/>
            <a:ext cx="6715622" cy="361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5567E9-C83B-49A7-8FB8-458670B9DC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19" t="25372" r="18280" b="5685"/>
          <a:stretch/>
        </p:blipFill>
        <p:spPr>
          <a:xfrm>
            <a:off x="7247466" y="2119151"/>
            <a:ext cx="4690535" cy="391640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C7E1DAD-F4B1-474C-8762-9E374E8A0005}"/>
              </a:ext>
            </a:extLst>
          </p:cNvPr>
          <p:cNvSpPr txBox="1"/>
          <p:nvPr/>
        </p:nvSpPr>
        <p:spPr>
          <a:xfrm>
            <a:off x="253999" y="4500518"/>
            <a:ext cx="557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1 and 2 of ‘Great Gods of Norse Mythology’ or click on the sound button to hear it being read to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3FD0A-6942-457A-96CF-09DC37BBAE7D}"/>
              </a:ext>
            </a:extLst>
          </p:cNvPr>
          <p:cNvSpPr txBox="1"/>
          <p:nvPr/>
        </p:nvSpPr>
        <p:spPr>
          <a:xfrm>
            <a:off x="7258409" y="822445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64CF34E-4A48-4CBB-A37A-ADAF179E95EE}"/>
              </a:ext>
            </a:extLst>
          </p:cNvPr>
          <p:cNvSpPr txBox="1"/>
          <p:nvPr/>
        </p:nvSpPr>
        <p:spPr>
          <a:xfrm>
            <a:off x="253999" y="5509905"/>
            <a:ext cx="531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As you are reading/listening to the text, jot down or highlight any words that you don’t understand. Use a dictionary or the internet to look them up.</a:t>
            </a:r>
          </a:p>
        </p:txBody>
      </p:sp>
      <p:pic>
        <p:nvPicPr>
          <p:cNvPr id="9" name="English slide 3A">
            <a:hlinkClick r:id="" action="ppaction://media"/>
            <a:extLst>
              <a:ext uri="{FF2B5EF4-FFF2-40B4-BE49-F238E27FC236}">
                <a16:creationId xmlns:a16="http://schemas.microsoft.com/office/drawing/2014/main" id="{4DD76B91-B92E-47C7-8EAF-91E83691C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3697" y="859176"/>
            <a:ext cx="609600" cy="609600"/>
          </a:xfrm>
          <a:prstGeom prst="rect">
            <a:avLst/>
          </a:prstGeom>
        </p:spPr>
      </p:pic>
      <p:pic>
        <p:nvPicPr>
          <p:cNvPr id="10" name="English slide 3B">
            <a:hlinkClick r:id="" action="ppaction://media"/>
            <a:extLst>
              <a:ext uri="{FF2B5EF4-FFF2-40B4-BE49-F238E27FC236}">
                <a16:creationId xmlns:a16="http://schemas.microsoft.com/office/drawing/2014/main" id="{B76AE728-2D1F-4C61-A060-B6C409FDA0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5424" y="4537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44D41-2BC4-42DB-8862-524A124F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95" t="26654" r="19379"/>
          <a:stretch/>
        </p:blipFill>
        <p:spPr>
          <a:xfrm>
            <a:off x="208824" y="387575"/>
            <a:ext cx="5751710" cy="5706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A27F4-EF09-4075-8CFC-A5C120713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44" t="41415" r="19728" b="21579"/>
          <a:stretch/>
        </p:blipFill>
        <p:spPr>
          <a:xfrm>
            <a:off x="6231466" y="3668272"/>
            <a:ext cx="5751710" cy="287917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C903038-C630-4CB1-8A3E-1BA7C6F7F49F}"/>
              </a:ext>
            </a:extLst>
          </p:cNvPr>
          <p:cNvSpPr txBox="1"/>
          <p:nvPr/>
        </p:nvSpPr>
        <p:spPr>
          <a:xfrm>
            <a:off x="6318432" y="465985"/>
            <a:ext cx="407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1 and 2 of ‘Great Gods of Norse Mythology’ or click on the sound button to hear it being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6286-9D4F-40B0-8E6A-EEB7898CF6A9}"/>
              </a:ext>
            </a:extLst>
          </p:cNvPr>
          <p:cNvSpPr txBox="1"/>
          <p:nvPr/>
        </p:nvSpPr>
        <p:spPr>
          <a:xfrm>
            <a:off x="6318431" y="2693176"/>
            <a:ext cx="531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4E911D7-CEF1-45A9-879D-9427A3A074EC}"/>
              </a:ext>
            </a:extLst>
          </p:cNvPr>
          <p:cNvSpPr txBox="1"/>
          <p:nvPr/>
        </p:nvSpPr>
        <p:spPr>
          <a:xfrm>
            <a:off x="6318431" y="1718080"/>
            <a:ext cx="531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As you are reading/listening to the text, jot down or highlight any words that you don’t understand. Use a dictionary or the internet to look them up.</a:t>
            </a:r>
          </a:p>
        </p:txBody>
      </p:sp>
      <p:pic>
        <p:nvPicPr>
          <p:cNvPr id="3" name="English slide 4">
            <a:hlinkClick r:id="" action="ppaction://media"/>
            <a:extLst>
              <a:ext uri="{FF2B5EF4-FFF2-40B4-BE49-F238E27FC236}">
                <a16:creationId xmlns:a16="http://schemas.microsoft.com/office/drawing/2014/main" id="{4C898B3E-6DAD-4611-9266-1DFED975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4965" y="622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6565D2B-D01F-4FF7-B702-35BB2640FC54}"/>
              </a:ext>
            </a:extLst>
          </p:cNvPr>
          <p:cNvSpPr/>
          <p:nvPr/>
        </p:nvSpPr>
        <p:spPr>
          <a:xfrm>
            <a:off x="3125136" y="1767533"/>
            <a:ext cx="5941727" cy="3627734"/>
          </a:xfrm>
          <a:prstGeom prst="cloudCallout">
            <a:avLst>
              <a:gd name="adj1" fmla="val -78525"/>
              <a:gd name="adj2" fmla="val 6896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181600" y="636073"/>
            <a:ext cx="54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726261" y="326100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731D89-E02B-43F9-87EA-238CF0167200}"/>
              </a:ext>
            </a:extLst>
          </p:cNvPr>
          <p:cNvSpPr/>
          <p:nvPr/>
        </p:nvSpPr>
        <p:spPr>
          <a:xfrm>
            <a:off x="3674257" y="3042791"/>
            <a:ext cx="4775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write 5 interesting facts about Odin?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292051-F13F-45C1-BA17-FE1BDC0668DE}"/>
              </a:ext>
            </a:extLst>
          </p:cNvPr>
          <p:cNvSpPr/>
          <p:nvPr/>
        </p:nvSpPr>
        <p:spPr>
          <a:xfrm>
            <a:off x="8449733" y="5051596"/>
            <a:ext cx="3099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E.g. Odin is the highest God and is known as the ‘All-Father’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E6BB20-8F62-4DB4-9201-16B98004E9F9}"/>
              </a:ext>
            </a:extLst>
          </p:cNvPr>
          <p:cNvSpPr/>
          <p:nvPr/>
        </p:nvSpPr>
        <p:spPr>
          <a:xfrm>
            <a:off x="263716" y="2004600"/>
            <a:ext cx="2861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E.g. Odin has a son called Thor.</a:t>
            </a:r>
          </a:p>
        </p:txBody>
      </p:sp>
      <p:pic>
        <p:nvPicPr>
          <p:cNvPr id="3" name="English slide 5">
            <a:hlinkClick r:id="" action="ppaction://media"/>
            <a:extLst>
              <a:ext uri="{FF2B5EF4-FFF2-40B4-BE49-F238E27FC236}">
                <a16:creationId xmlns:a16="http://schemas.microsoft.com/office/drawing/2014/main" id="{D8F2F656-6CF2-48F1-B41E-1AD402D27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6139" y="541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878661" y="618487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4815692" y="726209"/>
            <a:ext cx="54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065C27-9AC8-40EC-A95A-74E6EEF3AAC9}"/>
              </a:ext>
            </a:extLst>
          </p:cNvPr>
          <p:cNvSpPr/>
          <p:nvPr/>
        </p:nvSpPr>
        <p:spPr>
          <a:xfrm>
            <a:off x="421460" y="1692728"/>
            <a:ext cx="11906005" cy="4590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Complete the following comprehension questions:</a:t>
            </a:r>
          </a:p>
          <a:p>
            <a:endParaRPr lang="en-GB" sz="1400" b="1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Where do the Gods live?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Name one of Thor’s relations (page 1)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Find a phrase that tells you Odin is powerful.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List 4 matters that Odin is the God of.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What does the word ‘unfathomable’ tell you about how much knowledge Odin gained.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What is the name of Odin’s mother?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 dirty="0"/>
              <a:t>What impression do you get of Odin?</a:t>
            </a:r>
          </a:p>
        </p:txBody>
      </p:sp>
      <p:pic>
        <p:nvPicPr>
          <p:cNvPr id="4" name="English slide 6">
            <a:hlinkClick r:id="" action="ppaction://media"/>
            <a:extLst>
              <a:ext uri="{FF2B5EF4-FFF2-40B4-BE49-F238E27FC236}">
                <a16:creationId xmlns:a16="http://schemas.microsoft.com/office/drawing/2014/main" id="{C9B5D5FE-418E-4075-94D7-E9DEF4587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100" y="654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C21793D1-12AB-498C-A342-1F0E2B50B90F}"/>
              </a:ext>
            </a:extLst>
          </p:cNvPr>
          <p:cNvSpPr txBox="1"/>
          <p:nvPr/>
        </p:nvSpPr>
        <p:spPr>
          <a:xfrm>
            <a:off x="7806267" y="557060"/>
            <a:ext cx="293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E3B40-EAEC-406E-8B3C-D087E6B38ABD}"/>
              </a:ext>
            </a:extLst>
          </p:cNvPr>
          <p:cNvSpPr/>
          <p:nvPr/>
        </p:nvSpPr>
        <p:spPr>
          <a:xfrm>
            <a:off x="474133" y="557060"/>
            <a:ext cx="10540632" cy="5743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Reading Comprehension Answers:</a:t>
            </a:r>
          </a:p>
          <a:p>
            <a:pPr>
              <a:lnSpc>
                <a:spcPct val="150000"/>
              </a:lnSpc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The gods live in </a:t>
            </a:r>
            <a:r>
              <a:rPr lang="en-GB" sz="2400" dirty="0" err="1"/>
              <a:t>Asgard</a:t>
            </a:r>
            <a:r>
              <a:rPr lang="en-GB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Odin is Thor’s father.</a:t>
            </a:r>
          </a:p>
          <a:p>
            <a:pPr marL="342900" indent="-342900">
              <a:buFont typeface="+mj-lt"/>
              <a:buAutoNum type="arabicPeriod"/>
            </a:pPr>
            <a:endParaRPr lang="en-GB" sz="11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The phrase that shows Odin is powerful is ‘Odin is the highest god and is known as the All-father’.</a:t>
            </a:r>
          </a:p>
          <a:p>
            <a:pPr marL="342900" indent="-342900">
              <a:buFont typeface="+mj-lt"/>
              <a:buAutoNum type="arabicPeriod"/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Odin is the god of: wisdom, war, poetry, death, foresight, prisoners, magic and the runic alphabet.</a:t>
            </a:r>
          </a:p>
          <a:p>
            <a:pPr marL="342900" indent="-342900">
              <a:buFont typeface="+mj-lt"/>
              <a:buAutoNum type="arabicPeriod"/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Unfathomable tells me that he has vast knowledge/he knows a lot of things.</a:t>
            </a:r>
          </a:p>
          <a:p>
            <a:pPr marL="342900" indent="-342900">
              <a:buFont typeface="+mj-lt"/>
              <a:buAutoNum type="arabicPeriod"/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Odin’s mother is called </a:t>
            </a:r>
            <a:r>
              <a:rPr lang="en-GB" sz="2400" dirty="0" err="1"/>
              <a:t>Bestla</a:t>
            </a:r>
            <a:r>
              <a:rPr lang="en-GB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GB" sz="105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I get the impression that he is a powerful god with a lot of knowledge and he is also a fighter and a warrior.</a:t>
            </a:r>
          </a:p>
        </p:txBody>
      </p:sp>
      <p:pic>
        <p:nvPicPr>
          <p:cNvPr id="3" name="English slide 7">
            <a:hlinkClick r:id="" action="ppaction://media"/>
            <a:extLst>
              <a:ext uri="{FF2B5EF4-FFF2-40B4-BE49-F238E27FC236}">
                <a16:creationId xmlns:a16="http://schemas.microsoft.com/office/drawing/2014/main" id="{6DFB05DB-DCE0-47E4-B225-7F32ED1A0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4765" y="603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5" name="English slide 8">
            <a:hlinkClick r:id="" action="ppaction://media"/>
            <a:extLst>
              <a:ext uri="{FF2B5EF4-FFF2-40B4-BE49-F238E27FC236}">
                <a16:creationId xmlns:a16="http://schemas.microsoft.com/office/drawing/2014/main" id="{A6351267-BF2F-4E26-89F2-6632CA301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7859" y="3813313"/>
            <a:ext cx="980660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purl.org/dc/elements/1.1/"/>
    <ds:schemaRef ds:uri="http://schemas.microsoft.com/office/2006/metadata/properties"/>
    <ds:schemaRef ds:uri="a460e403-a353-4628-9222-e96d0f2ecf11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e6ca74e-b4f7-4601-85ac-67e42a279e9b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516</Words>
  <Application>Microsoft Office PowerPoint</Application>
  <PresentationFormat>Widescreen</PresentationFormat>
  <Paragraphs>51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170</cp:revision>
  <dcterms:created xsi:type="dcterms:W3CDTF">2020-07-13T10:58:18Z</dcterms:created>
  <dcterms:modified xsi:type="dcterms:W3CDTF">2021-02-21T16:42:18Z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