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61" r:id="rId6"/>
    <p:sldId id="278" r:id="rId7"/>
    <p:sldId id="286" r:id="rId8"/>
    <p:sldId id="287" r:id="rId9"/>
    <p:sldId id="288" r:id="rId10"/>
    <p:sldId id="28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10" y="10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50A41-B14B-4B84-AF8D-D73D35B015CF}" type="datetimeFigureOut">
              <a:rPr lang="en-GB" smtClean="0"/>
              <a:t>21/02/2021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52F9E-AE6D-43CB-9936-8CB017793373}" type="slidenum">
              <a:rPr lang="en-GB" smtClean="0"/>
              <a:t>‹#›</a:t>
            </a:fld>
            <a:endParaRPr lang="en-GB"/>
          </a:p>
        </p:txBody>
      </p:sp>
    </p:spTree>
    <p:extLst>
      <p:ext uri="{BB962C8B-B14F-4D97-AF65-F5344CB8AC3E}">
        <p14:creationId xmlns:p14="http://schemas.microsoft.com/office/powerpoint/2010/main" val="412967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34322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8355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431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726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AE2576-508A-4934-84EB-24C3FC599BDC}" type="datetimeFigureOut">
              <a:rPr lang="en-GB" smtClean="0"/>
              <a:t>21/02/2021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03358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AE2576-508A-4934-84EB-24C3FC599BDC}" type="datetimeFigureOut">
              <a:rPr lang="en-GB" smtClean="0"/>
              <a:t>21/02/2021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4855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AE2576-508A-4934-84EB-24C3FC599BDC}" type="datetimeFigureOut">
              <a:rPr lang="en-GB" smtClean="0"/>
              <a:t>21/02/2021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58997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AE2576-508A-4934-84EB-24C3FC599BDC}" type="datetimeFigureOut">
              <a:rPr lang="en-GB" smtClean="0"/>
              <a:t>21/02/2021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0547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E2576-508A-4934-84EB-24C3FC599BDC}" type="datetimeFigureOut">
              <a:rPr lang="en-GB" smtClean="0"/>
              <a:t>21/02/2021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82322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21/02/2021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8927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21/02/2021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63855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E2576-508A-4934-84EB-24C3FC599BDC}" type="datetimeFigureOut">
              <a:rPr lang="en-GB" smtClean="0"/>
              <a:t>21/02/2021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448F7-660D-41F8-BD8E-C5EE306EA07D}" type="slidenum">
              <a:rPr lang="en-GB" smtClean="0"/>
              <a:t>‹#›</a:t>
            </a:fld>
            <a:endParaRPr lang="en-GB"/>
          </a:p>
        </p:txBody>
      </p:sp>
    </p:spTree>
    <p:extLst>
      <p:ext uri="{BB962C8B-B14F-4D97-AF65-F5344CB8AC3E}">
        <p14:creationId xmlns:p14="http://schemas.microsoft.com/office/powerpoint/2010/main" val="261884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onekindplanet.org/top-10/top-10-worlds-most-endangered-animals/" TargetMode="External"/><Relationship Id="rId5" Type="http://schemas.openxmlformats.org/officeDocument/2006/relationships/hyperlink" Target="https://www.britannica.com/list/10-of-the-most-famous-endangered-species" TargetMode="External"/><Relationship Id="rId4" Type="http://schemas.openxmlformats.org/officeDocument/2006/relationships/hyperlink" Target="https://www.worldwildlife.org/species/directory?page=2"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TMqh-tRaGO8"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1025" y="349251"/>
            <a:ext cx="9144000" cy="2387600"/>
          </a:xfrm>
        </p:spPr>
        <p:txBody>
          <a:bodyPr/>
          <a:lstStyle/>
          <a:p>
            <a:r>
              <a:rPr lang="en-GB" dirty="0" smtClean="0"/>
              <a:t>English</a:t>
            </a:r>
            <a:endParaRPr lang="en-GB" dirty="0"/>
          </a:p>
        </p:txBody>
      </p:sp>
      <p:sp>
        <p:nvSpPr>
          <p:cNvPr id="3" name="Subtitle 2"/>
          <p:cNvSpPr>
            <a:spLocks noGrp="1"/>
          </p:cNvSpPr>
          <p:nvPr>
            <p:ph type="subTitle" idx="1"/>
          </p:nvPr>
        </p:nvSpPr>
        <p:spPr>
          <a:xfrm>
            <a:off x="581025" y="2881036"/>
            <a:ext cx="9144000" cy="2439399"/>
          </a:xfrm>
        </p:spPr>
        <p:txBody>
          <a:bodyPr>
            <a:normAutofit/>
          </a:bodyPr>
          <a:lstStyle/>
          <a:p>
            <a:r>
              <a:rPr lang="en-GB" b="1" dirty="0" smtClean="0"/>
              <a:t>Monday 22</a:t>
            </a:r>
            <a:r>
              <a:rPr lang="en-GB" b="1" baseline="30000" dirty="0" smtClean="0"/>
              <a:t>nd</a:t>
            </a:r>
            <a:r>
              <a:rPr lang="en-GB" b="1" dirty="0" smtClean="0"/>
              <a:t> February 2021</a:t>
            </a:r>
          </a:p>
          <a:p>
            <a:endParaRPr lang="en-GB" b="1" dirty="0" smtClean="0"/>
          </a:p>
        </p:txBody>
      </p:sp>
      <p:pic>
        <p:nvPicPr>
          <p:cNvPr id="11" name="Picture 10"/>
          <p:cNvPicPr>
            <a:picLocks noChangeAspect="1"/>
          </p:cNvPicPr>
          <p:nvPr/>
        </p:nvPicPr>
        <p:blipFill rotWithShape="1">
          <a:blip r:embed="rId4"/>
          <a:srcRect t="8149" b="-1"/>
          <a:stretch/>
        </p:blipFill>
        <p:spPr>
          <a:xfrm>
            <a:off x="152400" y="4396046"/>
            <a:ext cx="2543174" cy="106857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pic>
        <p:nvPicPr>
          <p:cNvPr id="14" name="Picture 13"/>
          <p:cNvPicPr>
            <a:picLocks noChangeAspect="1"/>
          </p:cNvPicPr>
          <p:nvPr/>
        </p:nvPicPr>
        <p:blipFill>
          <a:blip r:embed="rId6"/>
          <a:stretch>
            <a:fillRect/>
          </a:stretch>
        </p:blipFill>
        <p:spPr>
          <a:xfrm>
            <a:off x="152400" y="5648325"/>
            <a:ext cx="2602149" cy="1019175"/>
          </a:xfrm>
          <a:prstGeom prst="rect">
            <a:avLst/>
          </a:prstGeom>
        </p:spPr>
      </p:pic>
      <p:pic>
        <p:nvPicPr>
          <p:cNvPr id="5" name="Picture 4"/>
          <p:cNvPicPr>
            <a:picLocks noChangeAspect="1"/>
          </p:cNvPicPr>
          <p:nvPr/>
        </p:nvPicPr>
        <p:blipFill>
          <a:blip r:embed="rId7"/>
          <a:stretch>
            <a:fillRect/>
          </a:stretch>
        </p:blipFill>
        <p:spPr>
          <a:xfrm>
            <a:off x="7279400" y="2356367"/>
            <a:ext cx="4084482" cy="419631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205066"/>
            <a:ext cx="2255792" cy="2151301"/>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07482" y="3655192"/>
            <a:ext cx="891086" cy="891086"/>
          </a:xfrm>
          <a:prstGeom prst="rect">
            <a:avLst/>
          </a:prstGeom>
        </p:spPr>
      </p:pic>
    </p:spTree>
    <p:extLst>
      <p:ext uri="{BB962C8B-B14F-4D97-AF65-F5344CB8AC3E}">
        <p14:creationId xmlns:p14="http://schemas.microsoft.com/office/powerpoint/2010/main" val="249716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4" name="TextBox 3"/>
          <p:cNvSpPr txBox="1"/>
          <p:nvPr/>
        </p:nvSpPr>
        <p:spPr>
          <a:xfrm>
            <a:off x="174171" y="282717"/>
            <a:ext cx="4075611" cy="4247317"/>
          </a:xfrm>
          <a:prstGeom prst="rect">
            <a:avLst/>
          </a:prstGeom>
          <a:noFill/>
        </p:spPr>
        <p:txBody>
          <a:bodyPr wrap="square" rtlCol="0">
            <a:spAutoFit/>
          </a:bodyPr>
          <a:lstStyle/>
          <a:p>
            <a:r>
              <a:rPr lang="en-GB" sz="3000" b="1" dirty="0" smtClean="0"/>
              <a:t>Main outcome of the session:</a:t>
            </a:r>
          </a:p>
          <a:p>
            <a:r>
              <a:rPr lang="en-GB" sz="3000" dirty="0" smtClean="0"/>
              <a:t>To write informative paragraphs about an endangered animal of your choice. </a:t>
            </a:r>
          </a:p>
          <a:p>
            <a:r>
              <a:rPr lang="en-GB" sz="3000" dirty="0" smtClean="0"/>
              <a:t>To apply all of the grammar skills practised throughout this unit.</a:t>
            </a:r>
          </a:p>
        </p:txBody>
      </p:sp>
      <p:pic>
        <p:nvPicPr>
          <p:cNvPr id="5" name="Picture 4"/>
          <p:cNvPicPr>
            <a:picLocks noChangeAspect="1"/>
          </p:cNvPicPr>
          <p:nvPr/>
        </p:nvPicPr>
        <p:blipFill>
          <a:blip r:embed="rId4"/>
          <a:stretch>
            <a:fillRect/>
          </a:stretch>
        </p:blipFill>
        <p:spPr>
          <a:xfrm>
            <a:off x="4836156" y="3019153"/>
            <a:ext cx="7166703" cy="3660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731653" y="2054329"/>
            <a:ext cx="7155547" cy="830997"/>
          </a:xfrm>
          <a:prstGeom prst="rect">
            <a:avLst/>
          </a:prstGeom>
          <a:noFill/>
        </p:spPr>
        <p:txBody>
          <a:bodyPr wrap="square" rtlCol="0">
            <a:spAutoFit/>
          </a:bodyPr>
          <a:lstStyle/>
          <a:p>
            <a:r>
              <a:rPr lang="en-GB" sz="2400" b="1" dirty="0" smtClean="0"/>
              <a:t>These are the spelling words that go along with this unit of work exactly like when we’re in school.</a:t>
            </a:r>
            <a:endParaRPr lang="en-GB" sz="24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30285" y="4770936"/>
            <a:ext cx="1036321" cy="1036321"/>
          </a:xfrm>
          <a:prstGeom prst="rect">
            <a:avLst/>
          </a:prstGeom>
        </p:spPr>
      </p:pic>
    </p:spTree>
    <p:extLst>
      <p:ext uri="{BB962C8B-B14F-4D97-AF65-F5344CB8AC3E}">
        <p14:creationId xmlns:p14="http://schemas.microsoft.com/office/powerpoint/2010/main" val="3656012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3" name="TextBox 2"/>
          <p:cNvSpPr txBox="1"/>
          <p:nvPr/>
        </p:nvSpPr>
        <p:spPr>
          <a:xfrm>
            <a:off x="330924" y="483945"/>
            <a:ext cx="8264436"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prstClr val="black"/>
                </a:solidFill>
                <a:latin typeface="Calibri" panose="020F0502020204030204"/>
              </a:rPr>
              <a:t>Activity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prstClr val="black"/>
                </a:solidFill>
                <a:latin typeface="Calibri" panose="020F0502020204030204"/>
              </a:rPr>
              <a:t>Complete some online research about endangered animals.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smtClean="0">
                <a:solidFill>
                  <a:prstClr val="black"/>
                </a:solidFill>
                <a:latin typeface="Calibri" panose="020F0502020204030204"/>
              </a:rPr>
              <a:t>What animals are currently on the endangered species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prstClr val="black"/>
                </a:solidFill>
                <a:latin typeface="Calibri" panose="020F0502020204030204"/>
              </a:rPr>
              <a:t>Here’s some really useful websites that you can use to do your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lvl="0">
              <a:defRPr/>
            </a:pPr>
            <a:r>
              <a:rPr lang="en-GB" dirty="0">
                <a:solidFill>
                  <a:prstClr val="black"/>
                </a:solidFill>
                <a:hlinkClick r:id="rId4"/>
              </a:rPr>
              <a:t>https://</a:t>
            </a:r>
            <a:r>
              <a:rPr lang="en-GB" dirty="0" smtClean="0">
                <a:solidFill>
                  <a:prstClr val="black"/>
                </a:solidFill>
                <a:hlinkClick r:id="rId4"/>
              </a:rPr>
              <a:t>www.worldwildlife.org/species/directory?page=2</a:t>
            </a:r>
            <a:endParaRPr lang="en-GB" dirty="0" smtClean="0">
              <a:solidFill>
                <a:prstClr val="black"/>
              </a:solidFill>
            </a:endParaRPr>
          </a:p>
          <a:p>
            <a:pPr lvl="0">
              <a:defRPr/>
            </a:pPr>
            <a:endParaRPr lang="en-GB" dirty="0">
              <a:solidFill>
                <a:prstClr val="black"/>
              </a:solidFill>
              <a:latin typeface="Calibri" panose="020F0502020204030204"/>
            </a:endParaRPr>
          </a:p>
          <a:p>
            <a:pPr lvl="0">
              <a:defRPr/>
            </a:pPr>
            <a:r>
              <a:rPr lang="en-GB" dirty="0">
                <a:solidFill>
                  <a:prstClr val="black"/>
                </a:solidFill>
                <a:hlinkClick r:id="rId5"/>
              </a:rPr>
              <a:t>https://</a:t>
            </a:r>
            <a:r>
              <a:rPr lang="en-GB" dirty="0" smtClean="0">
                <a:solidFill>
                  <a:prstClr val="black"/>
                </a:solidFill>
                <a:hlinkClick r:id="rId5"/>
              </a:rPr>
              <a:t>www.britannica.com/list/10-of-the-most-famous-endangered-species</a:t>
            </a:r>
            <a:endParaRPr lang="en-GB" dirty="0" smtClean="0">
              <a:solidFill>
                <a:prstClr val="black"/>
              </a:solidFill>
            </a:endParaRPr>
          </a:p>
          <a:p>
            <a:pPr lvl="0">
              <a:defRPr/>
            </a:pPr>
            <a:endParaRPr lang="en-GB" dirty="0">
              <a:solidFill>
                <a:prstClr val="black"/>
              </a:solidFill>
              <a:latin typeface="Calibri" panose="020F0502020204030204"/>
            </a:endParaRPr>
          </a:p>
          <a:p>
            <a:pPr lvl="0">
              <a:defRPr/>
            </a:pPr>
            <a:r>
              <a:rPr lang="en-GB" dirty="0">
                <a:solidFill>
                  <a:prstClr val="black"/>
                </a:solidFill>
                <a:hlinkClick r:id="rId6"/>
              </a:rPr>
              <a:t>https://onekindplanet.org/top-10/top-10-worlds-most-endangered-animals</a:t>
            </a:r>
            <a:r>
              <a:rPr lang="en-GB" dirty="0" smtClean="0">
                <a:solidFill>
                  <a:prstClr val="black"/>
                </a:solidFill>
                <a:hlinkClick r:id="rId6"/>
              </a:rPr>
              <a:t>/</a:t>
            </a:r>
            <a:endParaRPr lang="en-GB" dirty="0" smtClean="0">
              <a:solidFill>
                <a:prstClr val="black"/>
              </a:solidFill>
            </a:endParaRPr>
          </a:p>
          <a:p>
            <a:pPr lvl="0">
              <a:defRPr/>
            </a:pPr>
            <a:endParaRPr lang="en-GB" dirty="0">
              <a:solidFill>
                <a:prstClr val="black"/>
              </a:solidFill>
              <a:latin typeface="Calibri" panose="020F0502020204030204"/>
            </a:endParaRPr>
          </a:p>
          <a:p>
            <a:pPr lvl="0">
              <a:defRPr/>
            </a:pPr>
            <a:endParaRPr lang="en-GB" dirty="0" smtClean="0">
              <a:solidFill>
                <a:prstClr val="black"/>
              </a:solidFill>
              <a:latin typeface="Calibri" panose="020F0502020204030204"/>
            </a:endParaRPr>
          </a:p>
          <a:p>
            <a:pPr lvl="0">
              <a:defRPr/>
            </a:pPr>
            <a:r>
              <a:rPr lang="en-GB" sz="3000" b="1" dirty="0" smtClean="0">
                <a:solidFill>
                  <a:prstClr val="black"/>
                </a:solidFill>
                <a:latin typeface="Calibri" panose="020F0502020204030204"/>
              </a:rPr>
              <a:t>Choose one animal that is currently endangered to focus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solidFill>
                <a:prstClr val="black"/>
              </a:solidFill>
              <a:latin typeface="Calibri" panose="020F0502020204030204"/>
            </a:endParaRPr>
          </a:p>
        </p:txBody>
      </p:sp>
      <p:pic>
        <p:nvPicPr>
          <p:cNvPr id="6" name="Picture 5"/>
          <p:cNvPicPr>
            <a:picLocks noChangeAspect="1"/>
          </p:cNvPicPr>
          <p:nvPr/>
        </p:nvPicPr>
        <p:blipFill>
          <a:blip r:embed="rId7"/>
          <a:stretch>
            <a:fillRect/>
          </a:stretch>
        </p:blipFill>
        <p:spPr>
          <a:xfrm>
            <a:off x="8800635" y="135119"/>
            <a:ext cx="3221820" cy="215523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9720" y="3052121"/>
            <a:ext cx="1232498" cy="1232498"/>
          </a:xfrm>
          <a:prstGeom prst="rect">
            <a:avLst/>
          </a:prstGeom>
        </p:spPr>
      </p:pic>
    </p:spTree>
    <p:extLst>
      <p:ext uri="{BB962C8B-B14F-4D97-AF65-F5344CB8AC3E}">
        <p14:creationId xmlns:p14="http://schemas.microsoft.com/office/powerpoint/2010/main" val="602161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3" name="TextBox 2"/>
          <p:cNvSpPr txBox="1"/>
          <p:nvPr/>
        </p:nvSpPr>
        <p:spPr>
          <a:xfrm>
            <a:off x="174169" y="135119"/>
            <a:ext cx="8469711"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prstClr val="black"/>
                </a:solidFill>
                <a:latin typeface="Calibri" panose="020F0502020204030204"/>
              </a:rPr>
              <a:t>Activity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prstClr val="black"/>
                </a:solidFill>
                <a:latin typeface="Calibri" panose="020F0502020204030204"/>
              </a:rPr>
              <a:t>Make notes on your chosen endangered animal. Section your notes into the following headings: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smtClean="0">
                <a:solidFill>
                  <a:prstClr val="black"/>
                </a:solidFill>
                <a:latin typeface="Calibri" panose="020F0502020204030204"/>
              </a:rPr>
              <a:t>What is special about the animal/facts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smtClean="0">
                <a:solidFill>
                  <a:prstClr val="black"/>
                </a:solidFill>
                <a:latin typeface="Calibri" panose="020F0502020204030204"/>
              </a:rPr>
              <a:t>What are the problems you animal faces and why is it endangered?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smtClean="0">
                <a:solidFill>
                  <a:prstClr val="black"/>
                </a:solidFill>
                <a:latin typeface="Calibri" panose="020F0502020204030204"/>
              </a:rPr>
              <a:t>What can be done to help the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GB"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prstClr val="black"/>
                </a:solidFill>
                <a:latin typeface="Calibri" panose="020F0502020204030204"/>
              </a:rPr>
              <a:t>The WWF website is a really good website to use. See if you can follow any of the links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prstClr val="black"/>
                </a:solidFill>
                <a:latin typeface="Calibri" panose="020F0502020204030204"/>
              </a:rPr>
              <a:t>to find out the answers to the questions/sections above and make your detailed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prstClr val="black"/>
                </a:solidFill>
                <a:latin typeface="Calibri" panose="020F0502020204030204"/>
              </a:rPr>
              <a:t>Remember when making notes, keep them brief and you can use bullet points. </a:t>
            </a:r>
          </a:p>
        </p:txBody>
      </p:sp>
      <p:pic>
        <p:nvPicPr>
          <p:cNvPr id="6" name="Picture 5"/>
          <p:cNvPicPr>
            <a:picLocks noChangeAspect="1"/>
          </p:cNvPicPr>
          <p:nvPr/>
        </p:nvPicPr>
        <p:blipFill>
          <a:blip r:embed="rId4"/>
          <a:stretch>
            <a:fillRect/>
          </a:stretch>
        </p:blipFill>
        <p:spPr>
          <a:xfrm>
            <a:off x="8800635" y="135119"/>
            <a:ext cx="3221820" cy="215523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10039" y="3271611"/>
            <a:ext cx="1388887" cy="1388887"/>
          </a:xfrm>
          <a:prstGeom prst="rect">
            <a:avLst/>
          </a:prstGeom>
        </p:spPr>
      </p:pic>
    </p:spTree>
    <p:extLst>
      <p:ext uri="{BB962C8B-B14F-4D97-AF65-F5344CB8AC3E}">
        <p14:creationId xmlns:p14="http://schemas.microsoft.com/office/powerpoint/2010/main" val="199129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3" name="TextBox 2"/>
          <p:cNvSpPr txBox="1"/>
          <p:nvPr/>
        </p:nvSpPr>
        <p:spPr>
          <a:xfrm>
            <a:off x="174168" y="135119"/>
            <a:ext cx="1190924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prstClr val="black"/>
                </a:solidFill>
                <a:latin typeface="Calibri" panose="020F0502020204030204"/>
              </a:rPr>
              <a:t>Model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prstClr val="black"/>
                </a:solidFill>
                <a:latin typeface="Calibri" panose="020F0502020204030204"/>
              </a:rPr>
              <a:t>I have chosen to focus on the </a:t>
            </a:r>
            <a:r>
              <a:rPr lang="en-GB" b="1" dirty="0" smtClean="0">
                <a:solidFill>
                  <a:srgbClr val="FF0000"/>
                </a:solidFill>
                <a:latin typeface="Calibri" panose="020F0502020204030204"/>
              </a:rPr>
              <a:t>Sumatran Elephant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libri" panose="020F0502020204030204"/>
              </a:rPr>
              <a:t>Have a look at my model notes here. I have used the WWF website to help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F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smtClean="0">
                <a:solidFill>
                  <a:prstClr val="black"/>
                </a:solidFill>
                <a:latin typeface="Calibri" panose="020F0502020204030204"/>
              </a:rPr>
              <a:t>What is special about the animal/facts about it?</a:t>
            </a:r>
          </a:p>
          <a:p>
            <a:pPr marL="285750" lvl="0" indent="-285750">
              <a:buFont typeface="Arial" panose="020B0604020202020204" pitchFamily="34" charset="0"/>
              <a:buChar char="•"/>
              <a:defRPr/>
            </a:pPr>
            <a:r>
              <a:rPr lang="en-GB" dirty="0"/>
              <a:t>F</a:t>
            </a:r>
            <a:r>
              <a:rPr lang="en-GB" dirty="0" smtClean="0"/>
              <a:t>eed </a:t>
            </a:r>
            <a:r>
              <a:rPr lang="en-GB" dirty="0"/>
              <a:t>on a variety of plants and deposit seeds wherever they go, contributing to a healthy forest </a:t>
            </a:r>
            <a:r>
              <a:rPr lang="en-GB" dirty="0" smtClean="0"/>
              <a:t>ecosystem</a:t>
            </a:r>
          </a:p>
          <a:p>
            <a:pPr marL="285750" lvl="0" indent="-285750">
              <a:buFont typeface="Arial" panose="020B0604020202020204" pitchFamily="34" charset="0"/>
              <a:buChar char="•"/>
              <a:defRPr/>
            </a:pPr>
            <a:r>
              <a:rPr lang="en-GB" dirty="0"/>
              <a:t>S</a:t>
            </a:r>
            <a:r>
              <a:rPr lang="en-GB" dirty="0" smtClean="0"/>
              <a:t>hare </a:t>
            </a:r>
            <a:r>
              <a:rPr lang="en-GB" dirty="0"/>
              <a:t>their lush forest habitat with several other endangered </a:t>
            </a:r>
            <a:r>
              <a:rPr lang="en-GB" dirty="0" smtClean="0"/>
              <a:t>species which all </a:t>
            </a:r>
            <a:r>
              <a:rPr lang="en-GB" dirty="0"/>
              <a:t>benefit from an elephant population that thrives in a healthy </a:t>
            </a:r>
            <a:r>
              <a:rPr lang="en-GB" dirty="0" smtClean="0"/>
              <a:t>habitat</a:t>
            </a:r>
          </a:p>
          <a:p>
            <a:pPr marL="285750" indent="-285750" fontAlgn="base">
              <a:buFont typeface="Arial" panose="020B0604020202020204" pitchFamily="34" charset="0"/>
              <a:buChar char="•"/>
            </a:pPr>
            <a:r>
              <a:rPr lang="en-GB" b="1" cap="all" dirty="0" smtClean="0"/>
              <a:t>STATUS </a:t>
            </a:r>
            <a:r>
              <a:rPr lang="en-GB" dirty="0" smtClean="0"/>
              <a:t>Critically </a:t>
            </a:r>
            <a:r>
              <a:rPr lang="en-GB" dirty="0"/>
              <a:t>Endangered</a:t>
            </a:r>
          </a:p>
          <a:p>
            <a:pPr marL="285750" indent="-285750" fontAlgn="base">
              <a:buFont typeface="Arial" panose="020B0604020202020204" pitchFamily="34" charset="0"/>
              <a:buChar char="•"/>
            </a:pPr>
            <a:r>
              <a:rPr lang="en-GB" b="1" cap="all" dirty="0" smtClean="0"/>
              <a:t>POPULATION </a:t>
            </a:r>
            <a:r>
              <a:rPr lang="en-GB" dirty="0" smtClean="0"/>
              <a:t>2,400 </a:t>
            </a:r>
            <a:r>
              <a:rPr lang="en-GB" dirty="0"/>
              <a:t>– 2,800</a:t>
            </a:r>
          </a:p>
          <a:p>
            <a:pPr marL="285750" indent="-285750" fontAlgn="base">
              <a:buFont typeface="Arial" panose="020B0604020202020204" pitchFamily="34" charset="0"/>
              <a:buChar char="•"/>
            </a:pPr>
            <a:r>
              <a:rPr lang="en-GB" b="1" cap="all" dirty="0"/>
              <a:t>SCIENTIFIC </a:t>
            </a:r>
            <a:r>
              <a:rPr lang="en-GB" b="1" cap="all" dirty="0" smtClean="0"/>
              <a:t>NAME </a:t>
            </a:r>
            <a:r>
              <a:rPr lang="en-GB" i="1" dirty="0" err="1" smtClean="0"/>
              <a:t>Elephas</a:t>
            </a:r>
            <a:r>
              <a:rPr lang="en-GB" i="1" dirty="0" smtClean="0"/>
              <a:t> </a:t>
            </a:r>
            <a:r>
              <a:rPr lang="en-GB" i="1" dirty="0" err="1"/>
              <a:t>maximus</a:t>
            </a:r>
            <a:r>
              <a:rPr lang="en-GB" i="1" dirty="0"/>
              <a:t> </a:t>
            </a:r>
            <a:r>
              <a:rPr lang="en-GB" i="1" dirty="0" err="1"/>
              <a:t>sumatranus</a:t>
            </a:r>
            <a:endParaRPr lang="en-GB" dirty="0"/>
          </a:p>
          <a:p>
            <a:pPr marL="285750" indent="-285750" fontAlgn="base">
              <a:buFont typeface="Arial" panose="020B0604020202020204" pitchFamily="34" charset="0"/>
              <a:buChar char="•"/>
            </a:pPr>
            <a:r>
              <a:rPr lang="en-GB" b="1" cap="all" dirty="0" smtClean="0"/>
              <a:t>HEIGHT </a:t>
            </a:r>
            <a:r>
              <a:rPr lang="en-GB" dirty="0" smtClean="0"/>
              <a:t>5-9 </a:t>
            </a:r>
            <a:r>
              <a:rPr lang="en-GB" dirty="0"/>
              <a:t>feet at the shoulder</a:t>
            </a:r>
          </a:p>
          <a:p>
            <a:pPr marL="285750" indent="-285750" fontAlgn="base">
              <a:buFont typeface="Arial" panose="020B0604020202020204" pitchFamily="34" charset="0"/>
              <a:buChar char="•"/>
            </a:pPr>
            <a:r>
              <a:rPr lang="en-GB" b="1" cap="all" dirty="0" smtClean="0"/>
              <a:t>WEIGHT </a:t>
            </a:r>
            <a:r>
              <a:rPr lang="en-GB" dirty="0" smtClean="0"/>
              <a:t>approximately </a:t>
            </a:r>
            <a:r>
              <a:rPr lang="en-GB" dirty="0"/>
              <a:t>5 tons</a:t>
            </a:r>
          </a:p>
          <a:p>
            <a:pPr marL="285750" indent="-285750" fontAlgn="base">
              <a:buFont typeface="Arial" panose="020B0604020202020204" pitchFamily="34" charset="0"/>
              <a:buChar char="•"/>
            </a:pPr>
            <a:r>
              <a:rPr lang="en-GB" b="1" cap="all" dirty="0" smtClean="0"/>
              <a:t>LENGTH </a:t>
            </a:r>
            <a:r>
              <a:rPr lang="en-GB" dirty="0" smtClean="0"/>
              <a:t>up </a:t>
            </a:r>
            <a:r>
              <a:rPr lang="en-GB" dirty="0"/>
              <a:t>to 20 feet</a:t>
            </a:r>
          </a:p>
          <a:p>
            <a:pPr marL="285750" indent="-285750" fontAlgn="base">
              <a:buFont typeface="Arial" panose="020B0604020202020204" pitchFamily="34" charset="0"/>
              <a:buChar char="•"/>
            </a:pPr>
            <a:r>
              <a:rPr lang="en-GB" b="1" cap="all" dirty="0" smtClean="0"/>
              <a:t>HABITATS </a:t>
            </a:r>
            <a:r>
              <a:rPr lang="en-GB" dirty="0" smtClean="0"/>
              <a:t>Broadleaf </a:t>
            </a:r>
            <a:r>
              <a:rPr lang="en-GB" dirty="0"/>
              <a:t>moist tropical forests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smtClean="0">
                <a:solidFill>
                  <a:prstClr val="black"/>
                </a:solidFill>
                <a:latin typeface="Calibri" panose="020F0502020204030204"/>
              </a:rPr>
              <a:t>What are the problems you animal faces and why is it endangered?</a:t>
            </a:r>
            <a:endParaRPr lang="en-GB" u="sng" dirty="0">
              <a:solidFill>
                <a:prstClr val="black"/>
              </a:solidFill>
              <a:latin typeface="Calibri" panose="020F0502020204030204"/>
            </a:endParaRPr>
          </a:p>
          <a:p>
            <a:pPr marL="285750" lvl="0" indent="-285750">
              <a:buFont typeface="Arial" panose="020B0604020202020204" pitchFamily="34" charset="0"/>
              <a:buChar char="•"/>
              <a:defRPr/>
            </a:pPr>
            <a:r>
              <a:rPr lang="en-GB" dirty="0" smtClean="0">
                <a:solidFill>
                  <a:prstClr val="black"/>
                </a:solidFill>
                <a:latin typeface="Calibri" panose="020F0502020204030204"/>
              </a:rPr>
              <a:t>Deforestation and habitat loss - </a:t>
            </a:r>
            <a:r>
              <a:rPr lang="en-GB" dirty="0"/>
              <a:t>i</a:t>
            </a:r>
            <a:r>
              <a:rPr lang="en-GB" dirty="0" smtClean="0"/>
              <a:t>n </a:t>
            </a:r>
            <a:r>
              <a:rPr lang="en-GB" dirty="0"/>
              <a:t>Sumatra’s Riau province, pulp and paper industries and oil palm plantations have caused some of the world’s most rapid rates of deforestation. </a:t>
            </a:r>
            <a:endParaRPr lang="en-GB" dirty="0" smtClean="0">
              <a:solidFill>
                <a:prstClr val="black"/>
              </a:solidFill>
              <a:latin typeface="Calibri" panose="020F0502020204030204"/>
            </a:endParaRPr>
          </a:p>
          <a:p>
            <a:pPr marL="285750" lvl="0" indent="-285750">
              <a:buFont typeface="Arial" panose="020B0604020202020204" pitchFamily="34" charset="0"/>
              <a:buChar char="•"/>
              <a:defRPr/>
            </a:pPr>
            <a:r>
              <a:rPr lang="en-GB" dirty="0" smtClean="0">
                <a:solidFill>
                  <a:prstClr val="black"/>
                </a:solidFill>
                <a:latin typeface="Calibri" panose="020F0502020204030204"/>
              </a:rPr>
              <a:t>Poaching - </a:t>
            </a:r>
            <a:r>
              <a:rPr lang="en-GB" dirty="0"/>
              <a:t>sell their tusks on the illegal ivory market.</a:t>
            </a:r>
            <a:endParaRPr lang="en-GB" dirty="0" smtClean="0">
              <a:solidFill>
                <a:prstClr val="black"/>
              </a:solidFill>
              <a:latin typeface="Calibri" panose="020F0502020204030204"/>
            </a:endParaRPr>
          </a:p>
          <a:p>
            <a:pPr marL="285750" lvl="0" indent="-285750">
              <a:buFont typeface="Arial" panose="020B0604020202020204" pitchFamily="34" charset="0"/>
              <a:buChar char="•"/>
              <a:defRPr/>
            </a:pPr>
            <a:r>
              <a:rPr lang="en-GB" dirty="0" smtClean="0">
                <a:solidFill>
                  <a:prstClr val="black"/>
                </a:solidFill>
                <a:latin typeface="Calibri" panose="020F0502020204030204"/>
              </a:rPr>
              <a:t>Human-elephant conflict - </a:t>
            </a:r>
            <a:r>
              <a:rPr lang="en-GB" dirty="0"/>
              <a:t>a</a:t>
            </a:r>
            <a:r>
              <a:rPr lang="en-GB" dirty="0" smtClean="0"/>
              <a:t>s </a:t>
            </a:r>
            <a:r>
              <a:rPr lang="en-GB" dirty="0"/>
              <a:t>a result of the rapid development and deforestation in Sumatra, elephants often come into contact with human settlements. They raid crops, trample homes and sometimes even hurt or kill people. Those affected sometimes retaliate and poison or shoot elephants</a:t>
            </a:r>
            <a:r>
              <a:rPr lang="en-GB" dirty="0" smtClean="0"/>
              <a:t>.</a:t>
            </a:r>
            <a:endParaRPr lang="en-GB" u="sng" dirty="0" smtClean="0">
              <a:solidFill>
                <a:prstClr val="black"/>
              </a:solidFill>
              <a:latin typeface="Calibri" panose="020F0502020204030204"/>
            </a:endParaRPr>
          </a:p>
        </p:txBody>
      </p:sp>
      <p:pic>
        <p:nvPicPr>
          <p:cNvPr id="6" name="Picture 5"/>
          <p:cNvPicPr>
            <a:picLocks noChangeAspect="1"/>
          </p:cNvPicPr>
          <p:nvPr/>
        </p:nvPicPr>
        <p:blipFill>
          <a:blip r:embed="rId4"/>
          <a:stretch>
            <a:fillRect/>
          </a:stretch>
        </p:blipFill>
        <p:spPr>
          <a:xfrm>
            <a:off x="9910353" y="135119"/>
            <a:ext cx="2173061" cy="145366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0976" y="2740387"/>
            <a:ext cx="1324338" cy="1324338"/>
          </a:xfrm>
          <a:prstGeom prst="rect">
            <a:avLst/>
          </a:prstGeom>
        </p:spPr>
      </p:pic>
    </p:spTree>
    <p:extLst>
      <p:ext uri="{BB962C8B-B14F-4D97-AF65-F5344CB8AC3E}">
        <p14:creationId xmlns:p14="http://schemas.microsoft.com/office/powerpoint/2010/main" val="1699230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8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3" name="TextBox 2"/>
          <p:cNvSpPr txBox="1"/>
          <p:nvPr/>
        </p:nvSpPr>
        <p:spPr>
          <a:xfrm>
            <a:off x="174169" y="283165"/>
            <a:ext cx="11909245"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prstClr val="black"/>
                </a:solidFill>
                <a:latin typeface="Calibri" panose="020F0502020204030204"/>
              </a:rPr>
              <a:t>Model Notes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smtClean="0">
                <a:solidFill>
                  <a:prstClr val="black"/>
                </a:solidFill>
                <a:latin typeface="Calibri" panose="020F0502020204030204"/>
              </a:rPr>
              <a:t>What can be done to help the animal?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smtClean="0">
                <a:solidFill>
                  <a:prstClr val="black"/>
                </a:solidFill>
                <a:latin typeface="Calibri" panose="020F0502020204030204"/>
              </a:rPr>
              <a:t>Reducing human-elephant conflict</a:t>
            </a:r>
          </a:p>
          <a:p>
            <a:pPr lvl="1">
              <a:defRPr/>
            </a:pPr>
            <a:r>
              <a:rPr lang="en-GB" dirty="0"/>
              <a:t>In 2004, WWF started an Elephant Flying Squad, which is made up of rangers, noise and light-making devices, a truck, and four trained elephants that would drive wild elephants back into the forests if they threatened to enter villages.</a:t>
            </a:r>
            <a:endParaRPr lang="en-GB" b="1" dirty="0" smtClean="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smtClean="0">
                <a:solidFill>
                  <a:prstClr val="black"/>
                </a:solidFill>
                <a:latin typeface="Calibri" panose="020F0502020204030204"/>
              </a:rPr>
              <a:t>Securing healthy forests</a:t>
            </a:r>
          </a:p>
          <a:p>
            <a:pPr lvl="1">
              <a:defRPr/>
            </a:pPr>
            <a:r>
              <a:rPr lang="en-GB" dirty="0"/>
              <a:t>A major breakthrough was achieved in Sumatra with the 2004 declaration of </a:t>
            </a:r>
            <a:r>
              <a:rPr lang="en-GB" dirty="0" err="1"/>
              <a:t>Tesso</a:t>
            </a:r>
            <a:r>
              <a:rPr lang="en-GB" dirty="0"/>
              <a:t> </a:t>
            </a:r>
            <a:r>
              <a:rPr lang="en-GB" dirty="0" err="1"/>
              <a:t>Nilo</a:t>
            </a:r>
            <a:r>
              <a:rPr lang="en-GB" dirty="0"/>
              <a:t> National Park, a protected area, which represents a significant step towards the protection of the elephant's habitat.</a:t>
            </a:r>
            <a:endParaRPr lang="en-GB" b="1" dirty="0" smtClean="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smtClean="0">
                <a:solidFill>
                  <a:prstClr val="black"/>
                </a:solidFill>
                <a:latin typeface="Calibri" panose="020F0502020204030204"/>
              </a:rPr>
              <a:t>Halting poaching and stopping trade</a:t>
            </a:r>
            <a:endParaRPr lang="en-GB" b="1" dirty="0">
              <a:solidFill>
                <a:prstClr val="black"/>
              </a:solidFill>
              <a:latin typeface="Calibri" panose="020F0502020204030204"/>
            </a:endParaRPr>
          </a:p>
          <a:p>
            <a:pPr lvl="1">
              <a:defRPr/>
            </a:pPr>
            <a:r>
              <a:rPr lang="en-GB" dirty="0"/>
              <a:t>In response to high incidents of elephant and tiger poaching in central Sumatra, WWF and its local partners have coordinated wildlife patrol units that conduct </a:t>
            </a:r>
            <a:r>
              <a:rPr lang="en-GB" dirty="0" err="1"/>
              <a:t>antipoaching</a:t>
            </a:r>
            <a:r>
              <a:rPr lang="en-GB" dirty="0"/>
              <a:t> patrols, confiscate snares and other means of trapping animals, educate local people on the laws in place concerning poaching, and help authorities apprehend criminals. </a:t>
            </a:r>
            <a:endParaRPr lang="en-GB"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GB" u="sng" dirty="0">
              <a:solidFill>
                <a:prstClr val="black"/>
              </a:solidFill>
              <a:latin typeface="Calibri" panose="020F0502020204030204"/>
            </a:endParaRPr>
          </a:p>
        </p:txBody>
      </p:sp>
      <p:pic>
        <p:nvPicPr>
          <p:cNvPr id="6" name="Picture 5"/>
          <p:cNvPicPr>
            <a:picLocks noChangeAspect="1"/>
          </p:cNvPicPr>
          <p:nvPr/>
        </p:nvPicPr>
        <p:blipFill>
          <a:blip r:embed="rId4"/>
          <a:stretch>
            <a:fillRect/>
          </a:stretch>
        </p:blipFill>
        <p:spPr>
          <a:xfrm>
            <a:off x="9910353" y="135119"/>
            <a:ext cx="2173061" cy="145366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3772" y="5239558"/>
            <a:ext cx="1099325" cy="1099325"/>
          </a:xfrm>
          <a:prstGeom prst="rect">
            <a:avLst/>
          </a:prstGeom>
        </p:spPr>
      </p:pic>
    </p:spTree>
    <p:extLst>
      <p:ext uri="{BB962C8B-B14F-4D97-AF65-F5344CB8AC3E}">
        <p14:creationId xmlns:p14="http://schemas.microsoft.com/office/powerpoint/2010/main" val="4089897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5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1529" y="237235"/>
            <a:ext cx="6031010" cy="369332"/>
          </a:xfrm>
          <a:prstGeom prst="rect">
            <a:avLst/>
          </a:prstGeom>
        </p:spPr>
        <p:txBody>
          <a:bodyPr wrap="none">
            <a:spAutoFit/>
          </a:bodyPr>
          <a:lstStyle/>
          <a:p>
            <a:r>
              <a:rPr lang="en-GB" u="sng" dirty="0">
                <a:solidFill>
                  <a:srgbClr val="000000"/>
                </a:solidFill>
                <a:latin typeface="Calibri" panose="020F0502020204030204" pitchFamily="34" charset="0"/>
                <a:ea typeface="Times New Roman" panose="02020603050405020304" pitchFamily="18" charset="0"/>
              </a:rPr>
              <a:t>‘</a:t>
            </a:r>
            <a:r>
              <a:rPr lang="en-GB" b="1" u="sng" dirty="0">
                <a:solidFill>
                  <a:srgbClr val="000000"/>
                </a:solidFill>
                <a:latin typeface="Calibri" panose="020F0502020204030204" pitchFamily="34" charset="0"/>
                <a:ea typeface="Times New Roman" panose="02020603050405020304" pitchFamily="18" charset="0"/>
              </a:rPr>
              <a:t>The Explorer’</a:t>
            </a:r>
            <a:r>
              <a:rPr lang="en-GB" u="sng" dirty="0">
                <a:solidFill>
                  <a:srgbClr val="000000"/>
                </a:solidFill>
                <a:latin typeface="Calibri" panose="020F0502020204030204" pitchFamily="34" charset="0"/>
                <a:ea typeface="Times New Roman" panose="02020603050405020304" pitchFamily="18" charset="0"/>
              </a:rPr>
              <a:t> by Katherine </a:t>
            </a:r>
            <a:r>
              <a:rPr lang="en-GB" u="sng" dirty="0" err="1">
                <a:solidFill>
                  <a:srgbClr val="000000"/>
                </a:solidFill>
                <a:latin typeface="Calibri" panose="020F0502020204030204" pitchFamily="34" charset="0"/>
                <a:ea typeface="Times New Roman" panose="02020603050405020304" pitchFamily="18" charset="0"/>
              </a:rPr>
              <a:t>Rundell</a:t>
            </a:r>
            <a:r>
              <a:rPr lang="en-GB" dirty="0">
                <a:solidFill>
                  <a:srgbClr val="000000"/>
                </a:solidFill>
                <a:latin typeface="Calibri" panose="020F0502020204030204" pitchFamily="34" charset="0"/>
                <a:ea typeface="Times New Roman" panose="02020603050405020304" pitchFamily="18" charset="0"/>
              </a:rPr>
              <a:t>, read by Mrs </a:t>
            </a:r>
            <a:r>
              <a:rPr lang="en-GB" dirty="0" err="1">
                <a:solidFill>
                  <a:srgbClr val="000000"/>
                </a:solidFill>
                <a:latin typeface="Calibri" panose="020F0502020204030204" pitchFamily="34" charset="0"/>
                <a:ea typeface="Times New Roman" panose="02020603050405020304" pitchFamily="18" charset="0"/>
              </a:rPr>
              <a:t>Whittingham</a:t>
            </a:r>
            <a:endParaRPr lang="en-GB" sz="1600" dirty="0">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4033837" y="746851"/>
            <a:ext cx="3367088" cy="4818995"/>
          </a:xfrm>
          <a:prstGeom prst="rect">
            <a:avLst/>
          </a:prstGeom>
        </p:spPr>
      </p:pic>
      <p:sp>
        <p:nvSpPr>
          <p:cNvPr id="6" name="Rectangle 5"/>
          <p:cNvSpPr/>
          <p:nvPr/>
        </p:nvSpPr>
        <p:spPr>
          <a:xfrm>
            <a:off x="1162050" y="5706130"/>
            <a:ext cx="7829550" cy="461665"/>
          </a:xfrm>
          <a:prstGeom prst="rect">
            <a:avLst/>
          </a:prstGeom>
        </p:spPr>
        <p:txBody>
          <a:bodyPr wrap="square">
            <a:spAutoFit/>
          </a:bodyPr>
          <a:lstStyle/>
          <a:p>
            <a:r>
              <a:rPr lang="en-GB" dirty="0">
                <a:solidFill>
                  <a:srgbClr val="000000"/>
                </a:solidFill>
                <a:latin typeface="Calibri" panose="020F0502020204030204" pitchFamily="34" charset="0"/>
                <a:ea typeface="Times New Roman" panose="02020603050405020304" pitchFamily="18" charset="0"/>
              </a:rPr>
              <a:t>Please follow this link to see Mrs </a:t>
            </a:r>
            <a:r>
              <a:rPr lang="en-GB" dirty="0" err="1">
                <a:solidFill>
                  <a:srgbClr val="000000"/>
                </a:solidFill>
                <a:latin typeface="Calibri" panose="020F0502020204030204" pitchFamily="34" charset="0"/>
                <a:ea typeface="Times New Roman" panose="02020603050405020304" pitchFamily="18" charset="0"/>
              </a:rPr>
              <a:t>Whittingham</a:t>
            </a:r>
            <a:r>
              <a:rPr lang="en-GB" dirty="0">
                <a:solidFill>
                  <a:srgbClr val="000000"/>
                </a:solidFill>
                <a:latin typeface="Calibri" panose="020F0502020204030204" pitchFamily="34" charset="0"/>
                <a:ea typeface="Times New Roman" panose="02020603050405020304" pitchFamily="18" charset="0"/>
              </a:rPr>
              <a:t> </a:t>
            </a:r>
            <a:r>
              <a:rPr lang="en-GB" dirty="0" smtClean="0">
                <a:solidFill>
                  <a:srgbClr val="000000"/>
                </a:solidFill>
                <a:latin typeface="Calibri" panose="020F0502020204030204" pitchFamily="34" charset="0"/>
                <a:ea typeface="Times New Roman" panose="02020603050405020304" pitchFamily="18" charset="0"/>
              </a:rPr>
              <a:t>read </a:t>
            </a:r>
            <a:r>
              <a:rPr lang="en-GB" dirty="0">
                <a:solidFill>
                  <a:srgbClr val="000000"/>
                </a:solidFill>
                <a:latin typeface="Calibri" panose="020F0502020204030204" pitchFamily="34" charset="0"/>
                <a:ea typeface="Times New Roman" panose="02020603050405020304" pitchFamily="18" charset="0"/>
              </a:rPr>
              <a:t>our new class novel.</a:t>
            </a:r>
            <a:r>
              <a:rPr lang="en-GB"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p:txBody>
      </p:sp>
      <p:sp>
        <p:nvSpPr>
          <p:cNvPr id="3" name="Rectangle 2"/>
          <p:cNvSpPr/>
          <p:nvPr/>
        </p:nvSpPr>
        <p:spPr>
          <a:xfrm>
            <a:off x="4125246" y="6211669"/>
            <a:ext cx="3187476" cy="646331"/>
          </a:xfrm>
          <a:prstGeom prst="rect">
            <a:avLst/>
          </a:prstGeom>
        </p:spPr>
        <p:txBody>
          <a:bodyPr wrap="none">
            <a:spAutoFit/>
          </a:bodyPr>
          <a:lstStyle/>
          <a:p>
            <a:r>
              <a:rPr lang="en-GB" dirty="0">
                <a:hlinkClick r:id="rId3"/>
              </a:rPr>
              <a:t>https://</a:t>
            </a:r>
            <a:r>
              <a:rPr lang="en-GB" dirty="0" smtClean="0">
                <a:hlinkClick r:id="rId3"/>
              </a:rPr>
              <a:t>youtu.be/TMqh-tRaGO8</a:t>
            </a:r>
            <a:endParaRPr lang="en-GB" dirty="0" smtClean="0"/>
          </a:p>
          <a:p>
            <a:endParaRPr lang="en-GB" dirty="0"/>
          </a:p>
        </p:txBody>
      </p:sp>
    </p:spTree>
    <p:extLst>
      <p:ext uri="{BB962C8B-B14F-4D97-AF65-F5344CB8AC3E}">
        <p14:creationId xmlns:p14="http://schemas.microsoft.com/office/powerpoint/2010/main" val="740530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1759FC00585A40B6D6B58A09B6D21A" ma:contentTypeVersion="10" ma:contentTypeDescription="Create a new document." ma:contentTypeScope="" ma:versionID="c296e928fad32b0479214ec797bb29e9">
  <xsd:schema xmlns:xsd="http://www.w3.org/2001/XMLSchema" xmlns:xs="http://www.w3.org/2001/XMLSchema" xmlns:p="http://schemas.microsoft.com/office/2006/metadata/properties" xmlns:ns2="bff8f7dd-2eb0-4133-92ab-79d36edba735" targetNamespace="http://schemas.microsoft.com/office/2006/metadata/properties" ma:root="true" ma:fieldsID="6cb16b2b5b83dc40f2d3efd62d284a2d" ns2:_="">
    <xsd:import namespace="bff8f7dd-2eb0-4133-92ab-79d36edba7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f8f7dd-2eb0-4133-92ab-79d36edba7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EC5D14-85DE-43E1-8DE6-1AF8DA7E9D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f8f7dd-2eb0-4133-92ab-79d36edba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8599A6-2BE2-4C8F-AA36-E2A9E790DA0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7854AB9-B02E-495F-92A3-E647753D5D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2305</TotalTime>
  <Words>551</Words>
  <Application>Microsoft Office PowerPoint</Application>
  <PresentationFormat>Widescreen</PresentationFormat>
  <Paragraphs>78</Paragraphs>
  <Slides>7</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English</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Downing</dc:creator>
  <cp:lastModifiedBy>home</cp:lastModifiedBy>
  <cp:revision>205</cp:revision>
  <dcterms:created xsi:type="dcterms:W3CDTF">2020-07-13T10:58:18Z</dcterms:created>
  <dcterms:modified xsi:type="dcterms:W3CDTF">2021-02-21T15:43:21Z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0x010100B71759FC00585A40B6D6B58A09B6D21A</vt:lpwstr>
  </property>
</Properties>
</file>