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58" r:id="rId3"/>
    <p:sldId id="298" r:id="rId4"/>
    <p:sldId id="288" r:id="rId5"/>
    <p:sldId id="299" r:id="rId6"/>
    <p:sldId id="303" r:id="rId7"/>
    <p:sldId id="304" r:id="rId8"/>
    <p:sldId id="305" r:id="rId9"/>
    <p:sldId id="302" r:id="rId10"/>
    <p:sldId id="306" r:id="rId11"/>
    <p:sldId id="307" r:id="rId12"/>
    <p:sldId id="311" r:id="rId13"/>
    <p:sldId id="308" r:id="rId14"/>
    <p:sldId id="310" r:id="rId15"/>
    <p:sldId id="312" r:id="rId16"/>
    <p:sldId id="313" r:id="rId17"/>
    <p:sldId id="314" r:id="rId18"/>
    <p:sldId id="268" r:id="rId19"/>
    <p:sldId id="30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E81B80-52A1-42D9-BFC0-77C8D6F1AF1A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9682E-4CD1-48D8-8986-E5619A2530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132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2708-9B5B-4A47-8CA8-EC69DE79F779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9E6-4FB1-4B38-AAF2-76922AE44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0834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2708-9B5B-4A47-8CA8-EC69DE79F779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9E6-4FB1-4B38-AAF2-76922AE44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841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2708-9B5B-4A47-8CA8-EC69DE79F779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9E6-4FB1-4B38-AAF2-76922AE44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270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2708-9B5B-4A47-8CA8-EC69DE79F779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9E6-4FB1-4B38-AAF2-76922AE44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092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2708-9B5B-4A47-8CA8-EC69DE79F779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9E6-4FB1-4B38-AAF2-76922AE44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73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2708-9B5B-4A47-8CA8-EC69DE79F779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9E6-4FB1-4B38-AAF2-76922AE44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9223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2708-9B5B-4A47-8CA8-EC69DE79F779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9E6-4FB1-4B38-AAF2-76922AE44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1134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2708-9B5B-4A47-8CA8-EC69DE79F779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9E6-4FB1-4B38-AAF2-76922AE44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409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2708-9B5B-4A47-8CA8-EC69DE79F779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9E6-4FB1-4B38-AAF2-76922AE44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354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2708-9B5B-4A47-8CA8-EC69DE79F779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9E6-4FB1-4B38-AAF2-76922AE44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5237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2708-9B5B-4A47-8CA8-EC69DE79F779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EA9E6-4FB1-4B38-AAF2-76922AE44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807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52708-9B5B-4A47-8CA8-EC69DE79F779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EA9E6-4FB1-4B38-AAF2-76922AE44E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4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s://www.bbc.co.uk/religion/religions/islam/practices/fivepillars.s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2.png"/><Relationship Id="rId2" Type="http://schemas.microsoft.com/office/2007/relationships/media" Target="../media/media17.m4a"/><Relationship Id="rId1" Type="http://schemas.openxmlformats.org/officeDocument/2006/relationships/video" Target="https://www.youtube.com/embed/Hb-ngN7pVyw" TargetMode="External"/><Relationship Id="rId6" Type="http://schemas.openxmlformats.org/officeDocument/2006/relationships/image" Target="../media/image35.jpeg"/><Relationship Id="rId5" Type="http://schemas.openxmlformats.org/officeDocument/2006/relationships/hyperlink" Target="https://www.youtube.com/watch/Hb-ngN7pVyw" TargetMode="External"/><Relationship Id="rId4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.m4a"/><Relationship Id="rId7" Type="http://schemas.openxmlformats.org/officeDocument/2006/relationships/image" Target="../media/image4.jpeg"/><Relationship Id="rId2" Type="http://schemas.microsoft.com/office/2007/relationships/media" Target="../media/media2.m4a"/><Relationship Id="rId1" Type="http://schemas.openxmlformats.org/officeDocument/2006/relationships/video" Target="https://www.youtube.com/embed/Jb8Yk8LaUoc" TargetMode="External"/><Relationship Id="rId6" Type="http://schemas.openxmlformats.org/officeDocument/2006/relationships/image" Target="../media/image3.png"/><Relationship Id="rId5" Type="http://schemas.openxmlformats.org/officeDocument/2006/relationships/hyperlink" Target="https://www.youtube.com/watch?v=H9U8T8x1AhQ" TargetMode="Externa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bc.co.uk/programmes/p02mwdxf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hyperlink" Target="https://www.bbc.co.uk/newsround/2456669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6"/>
          <p:cNvSpPr>
            <a:spLocks noChangeArrowheads="1" noChangeShapeType="1" noTextEdit="1"/>
          </p:cNvSpPr>
          <p:nvPr/>
        </p:nvSpPr>
        <p:spPr bwMode="auto">
          <a:xfrm>
            <a:off x="2861311" y="159742"/>
            <a:ext cx="6913563" cy="482441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Islam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459981"/>
              </p:ext>
            </p:extLst>
          </p:nvPr>
        </p:nvGraphicFramePr>
        <p:xfrm>
          <a:off x="694532" y="5166490"/>
          <a:ext cx="10515600" cy="12343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799972440"/>
                    </a:ext>
                  </a:extLst>
                </a:gridCol>
              </a:tblGrid>
              <a:tr h="1234309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3200" u="sng" dirty="0">
                          <a:effectLst/>
                        </a:rPr>
                        <a:t>How do Muslims show community is important in practice</a:t>
                      </a:r>
                      <a:r>
                        <a:rPr lang="en-GB" sz="3200" u="sng" dirty="0" smtClean="0">
                          <a:effectLst/>
                        </a:rPr>
                        <a:t>?</a:t>
                      </a:r>
                    </a:p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3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- 5 Pillars of Islam</a:t>
                      </a:r>
                      <a:endParaRPr lang="en-GB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35" marR="114935" marT="0" marB="0"/>
                </a:tc>
                <a:extLst>
                  <a:ext uri="{0D108BD9-81ED-4DB2-BD59-A6C34878D82A}">
                    <a16:rowId xmlns:a16="http://schemas.microsoft.com/office/drawing/2014/main" val="2227195818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58" y="159742"/>
            <a:ext cx="4345306" cy="225246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73372" y="5351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2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097" y="11203"/>
            <a:ext cx="10515600" cy="1112203"/>
          </a:xfrm>
        </p:spPr>
        <p:txBody>
          <a:bodyPr/>
          <a:lstStyle/>
          <a:p>
            <a:pPr algn="ctr"/>
            <a:r>
              <a:rPr lang="en-GB" b="1" u="sng" dirty="0" smtClean="0"/>
              <a:t>Mecca – birthplace of Islam</a:t>
            </a:r>
            <a:endParaRPr lang="en-GB" b="1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1157" y="1036320"/>
            <a:ext cx="5045480" cy="378660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5978435" y="2491659"/>
            <a:ext cx="570411" cy="48150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886097" y="5124091"/>
            <a:ext cx="108008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do Muslims feel during </a:t>
            </a:r>
            <a:r>
              <a:rPr lang="en-GB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Haij</a:t>
            </a:r>
            <a:r>
              <a:rPr lang="en-GB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GB" sz="24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  <a:r>
              <a:rPr lang="en-GB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must it be like to be in such a big crowd? </a:t>
            </a:r>
            <a:endParaRPr lang="en-GB" sz="24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  <a:r>
              <a:rPr lang="en-GB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must it be like to not think of worldly goods and be dressed similarly to others? </a:t>
            </a:r>
            <a:endParaRPr lang="en-GB" sz="24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6097" y="7926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81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5759" y="58847"/>
            <a:ext cx="1107730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424242"/>
                </a:solidFill>
                <a:latin typeface="Verdana" panose="020B0604030504040204" pitchFamily="34" charset="0"/>
              </a:rPr>
              <a:t>Hajj</a:t>
            </a:r>
          </a:p>
          <a:p>
            <a:r>
              <a:rPr lang="en-GB" dirty="0">
                <a:solidFill>
                  <a:schemeClr val="accent1"/>
                </a:solidFill>
                <a:latin typeface="Verdana" panose="020B0604030504040204" pitchFamily="34" charset="0"/>
              </a:rPr>
              <a:t>Once a year</a:t>
            </a:r>
            <a:r>
              <a:rPr lang="en-GB" dirty="0">
                <a:solidFill>
                  <a:srgbClr val="424242"/>
                </a:solidFill>
                <a:latin typeface="Verdana" panose="020B0604030504040204" pitchFamily="34" charset="0"/>
              </a:rPr>
              <a:t>, Muslims of every ethnic group, colour, social status, and culture gather together in </a:t>
            </a:r>
            <a:r>
              <a:rPr lang="en-GB" dirty="0">
                <a:solidFill>
                  <a:schemeClr val="accent1"/>
                </a:solidFill>
                <a:latin typeface="Verdana" panose="020B0604030504040204" pitchFamily="34" charset="0"/>
              </a:rPr>
              <a:t>Mecca</a:t>
            </a:r>
            <a:r>
              <a:rPr lang="en-GB" dirty="0">
                <a:solidFill>
                  <a:srgbClr val="424242"/>
                </a:solidFill>
                <a:latin typeface="Verdana" panose="020B0604030504040204" pitchFamily="34" charset="0"/>
              </a:rPr>
              <a:t> and stand before the </a:t>
            </a:r>
            <a:r>
              <a:rPr lang="en-GB" dirty="0">
                <a:solidFill>
                  <a:schemeClr val="accent1"/>
                </a:solidFill>
                <a:latin typeface="Verdana" panose="020B0604030504040204" pitchFamily="34" charset="0"/>
              </a:rPr>
              <a:t>Kaaba</a:t>
            </a:r>
            <a:r>
              <a:rPr lang="en-GB" dirty="0">
                <a:solidFill>
                  <a:srgbClr val="424242"/>
                </a:solidFill>
                <a:latin typeface="Verdana" panose="020B0604030504040204" pitchFamily="34" charset="0"/>
              </a:rPr>
              <a:t> praising Allah together</a:t>
            </a:r>
            <a:r>
              <a:rPr lang="en-GB" dirty="0" smtClean="0">
                <a:solidFill>
                  <a:srgbClr val="424242"/>
                </a:solidFill>
                <a:latin typeface="Verdana" panose="020B0604030504040204" pitchFamily="34" charset="0"/>
              </a:rPr>
              <a:t>.</a:t>
            </a:r>
          </a:p>
          <a:p>
            <a:endParaRPr lang="en-GB" dirty="0">
              <a:solidFill>
                <a:srgbClr val="424242"/>
              </a:solidFill>
              <a:latin typeface="Verdana" panose="020B0604030504040204" pitchFamily="34" charset="0"/>
            </a:endParaRPr>
          </a:p>
          <a:p>
            <a:endParaRPr lang="en-GB" dirty="0" smtClean="0">
              <a:solidFill>
                <a:srgbClr val="424242"/>
              </a:solidFill>
              <a:latin typeface="Verdana" panose="020B0604030504040204" pitchFamily="34" charset="0"/>
            </a:endParaRPr>
          </a:p>
          <a:p>
            <a:endParaRPr lang="en-GB" dirty="0">
              <a:solidFill>
                <a:srgbClr val="424242"/>
              </a:solidFill>
              <a:latin typeface="Verdana" panose="020B0604030504040204" pitchFamily="34" charset="0"/>
            </a:endParaRPr>
          </a:p>
          <a:p>
            <a:endParaRPr lang="en-GB" dirty="0" smtClean="0">
              <a:solidFill>
                <a:srgbClr val="424242"/>
              </a:solidFill>
              <a:latin typeface="Verdana" panose="020B0604030504040204" pitchFamily="34" charset="0"/>
            </a:endParaRPr>
          </a:p>
          <a:p>
            <a:endParaRPr lang="en-GB" dirty="0">
              <a:solidFill>
                <a:srgbClr val="424242"/>
              </a:solidFill>
              <a:latin typeface="Verdana" panose="020B0604030504040204" pitchFamily="34" charset="0"/>
            </a:endParaRPr>
          </a:p>
          <a:p>
            <a:endParaRPr lang="en-GB" dirty="0" smtClean="0">
              <a:solidFill>
                <a:srgbClr val="424242"/>
              </a:solidFill>
              <a:latin typeface="Verdana" panose="020B0604030504040204" pitchFamily="34" charset="0"/>
            </a:endParaRPr>
          </a:p>
          <a:p>
            <a:r>
              <a:rPr lang="en-GB" dirty="0" smtClean="0">
                <a:solidFill>
                  <a:srgbClr val="424242"/>
                </a:solidFill>
                <a:latin typeface="Verdana" panose="020B0604030504040204" pitchFamily="34" charset="0"/>
              </a:rPr>
              <a:t>It </a:t>
            </a:r>
            <a:r>
              <a:rPr lang="en-GB" dirty="0">
                <a:solidFill>
                  <a:srgbClr val="424242"/>
                </a:solidFill>
                <a:latin typeface="Verdana" panose="020B0604030504040204" pitchFamily="34" charset="0"/>
              </a:rPr>
              <a:t>is a ritual that is designed to promote the bonds of Islamic brotherhood and sisterhood by showing that everyone is equal in the eyes of Allah.</a:t>
            </a:r>
          </a:p>
          <a:p>
            <a:r>
              <a:rPr lang="en-GB" dirty="0">
                <a:solidFill>
                  <a:srgbClr val="424242"/>
                </a:solidFill>
                <a:latin typeface="Verdana" panose="020B0604030504040204" pitchFamily="34" charset="0"/>
              </a:rPr>
              <a:t>The Hajj makes Muslims feel real importance of life here on earth, and the afterlife, by stripping away all markers of social status, wealth, and pride. </a:t>
            </a:r>
            <a:r>
              <a:rPr lang="en-GB" dirty="0">
                <a:solidFill>
                  <a:schemeClr val="accent1"/>
                </a:solidFill>
                <a:latin typeface="Verdana" panose="020B0604030504040204" pitchFamily="34" charset="0"/>
              </a:rPr>
              <a:t>In the Hajj all are truly equal</a:t>
            </a:r>
            <a:r>
              <a:rPr lang="en-GB" dirty="0">
                <a:solidFill>
                  <a:srgbClr val="424242"/>
                </a:solidFill>
                <a:latin typeface="Verdana" panose="020B0604030504040204" pitchFamily="34" charset="0"/>
              </a:rPr>
              <a:t>.</a:t>
            </a:r>
          </a:p>
          <a:p>
            <a:r>
              <a:rPr lang="en-GB" dirty="0">
                <a:solidFill>
                  <a:srgbClr val="424242"/>
                </a:solidFill>
                <a:latin typeface="Verdana" panose="020B0604030504040204" pitchFamily="34" charset="0"/>
              </a:rPr>
              <a:t>The Hajjis or pilgrims wear </a:t>
            </a:r>
            <a:r>
              <a:rPr lang="en-GB" dirty="0">
                <a:solidFill>
                  <a:schemeClr val="accent1"/>
                </a:solidFill>
                <a:latin typeface="Verdana" panose="020B0604030504040204" pitchFamily="34" charset="0"/>
              </a:rPr>
              <a:t>simple white clothes called Ihram</a:t>
            </a:r>
            <a:r>
              <a:rPr lang="en-GB" dirty="0">
                <a:solidFill>
                  <a:srgbClr val="424242"/>
                </a:solidFill>
                <a:latin typeface="Verdana" panose="020B0604030504040204" pitchFamily="34" charset="0"/>
              </a:rPr>
              <a:t>. During the Hajj the Pilgrims perform </a:t>
            </a:r>
            <a:r>
              <a:rPr lang="en-GB" dirty="0">
                <a:solidFill>
                  <a:schemeClr val="accent1"/>
                </a:solidFill>
                <a:latin typeface="Verdana" panose="020B0604030504040204" pitchFamily="34" charset="0"/>
              </a:rPr>
              <a:t>acts of worship </a:t>
            </a:r>
            <a:r>
              <a:rPr lang="en-GB" dirty="0">
                <a:solidFill>
                  <a:srgbClr val="424242"/>
                </a:solidFill>
                <a:latin typeface="Verdana" panose="020B0604030504040204" pitchFamily="34" charset="0"/>
              </a:rPr>
              <a:t>and they </a:t>
            </a:r>
            <a:r>
              <a:rPr lang="en-GB" dirty="0">
                <a:solidFill>
                  <a:schemeClr val="accent1"/>
                </a:solidFill>
                <a:latin typeface="Verdana" panose="020B0604030504040204" pitchFamily="34" charset="0"/>
              </a:rPr>
              <a:t>renew their sense of purpose in the world.</a:t>
            </a:r>
          </a:p>
          <a:p>
            <a:r>
              <a:rPr lang="en-GB" dirty="0">
                <a:solidFill>
                  <a:srgbClr val="424242"/>
                </a:solidFill>
                <a:latin typeface="Verdana" panose="020B0604030504040204" pitchFamily="34" charset="0"/>
              </a:rPr>
              <a:t>Mecca is a place that is holy to all Muslims. It is so holy that no non-Muslim is allowed to enter.</a:t>
            </a:r>
          </a:p>
          <a:p>
            <a:r>
              <a:rPr lang="en-GB" dirty="0">
                <a:solidFill>
                  <a:srgbClr val="424242"/>
                </a:solidFill>
                <a:latin typeface="Verdana" panose="020B0604030504040204" pitchFamily="34" charset="0"/>
              </a:rPr>
              <a:t>For Muslims, the Hajj is the fifth and final </a:t>
            </a:r>
            <a:r>
              <a:rPr lang="en-GB" b="1" dirty="0">
                <a:solidFill>
                  <a:srgbClr val="CC3300"/>
                </a:solidFill>
                <a:latin typeface="Verdana" panose="020B0604030504040204" pitchFamily="34" charset="0"/>
                <a:hlinkClick r:id="rId4"/>
              </a:rPr>
              <a:t>pillar of Islam</a:t>
            </a:r>
            <a:r>
              <a:rPr lang="en-GB" dirty="0">
                <a:solidFill>
                  <a:srgbClr val="424242"/>
                </a:solidFill>
                <a:latin typeface="Verdana" panose="020B0604030504040204" pitchFamily="34" charset="0"/>
              </a:rPr>
              <a:t>. It occurs in the </a:t>
            </a:r>
            <a:r>
              <a:rPr lang="en-GB" dirty="0">
                <a:solidFill>
                  <a:schemeClr val="accent1"/>
                </a:solidFill>
                <a:latin typeface="Verdana" panose="020B0604030504040204" pitchFamily="34" charset="0"/>
              </a:rPr>
              <a:t>month of </a:t>
            </a:r>
            <a:r>
              <a:rPr lang="en-GB" dirty="0" err="1">
                <a:solidFill>
                  <a:schemeClr val="accent1"/>
                </a:solidFill>
                <a:latin typeface="Verdana" panose="020B0604030504040204" pitchFamily="34" charset="0"/>
              </a:rPr>
              <a:t>Dhul</a:t>
            </a:r>
            <a:r>
              <a:rPr lang="en-GB" dirty="0">
                <a:solidFill>
                  <a:schemeClr val="accent1"/>
                </a:solidFill>
                <a:latin typeface="Verdana" panose="020B0604030504040204" pitchFamily="34" charset="0"/>
              </a:rPr>
              <a:t> </a:t>
            </a:r>
            <a:r>
              <a:rPr lang="en-GB" dirty="0" err="1">
                <a:solidFill>
                  <a:schemeClr val="accent1"/>
                </a:solidFill>
                <a:latin typeface="Verdana" panose="020B0604030504040204" pitchFamily="34" charset="0"/>
              </a:rPr>
              <a:t>Hijjah</a:t>
            </a:r>
            <a:r>
              <a:rPr lang="en-GB" dirty="0">
                <a:solidFill>
                  <a:srgbClr val="424242"/>
                </a:solidFill>
                <a:latin typeface="Verdana" panose="020B0604030504040204" pitchFamily="34" charset="0"/>
              </a:rPr>
              <a:t> which is the twelfth month of the Islamic lunar calendar. It is the journey that every sane adult Muslim must undertake </a:t>
            </a:r>
            <a:r>
              <a:rPr lang="en-GB" dirty="0">
                <a:solidFill>
                  <a:schemeClr val="accent1"/>
                </a:solidFill>
                <a:latin typeface="Verdana" panose="020B0604030504040204" pitchFamily="34" charset="0"/>
              </a:rPr>
              <a:t>at least once in their lives </a:t>
            </a:r>
            <a:r>
              <a:rPr lang="en-GB" dirty="0">
                <a:solidFill>
                  <a:srgbClr val="424242"/>
                </a:solidFill>
                <a:latin typeface="Verdana" panose="020B0604030504040204" pitchFamily="34" charset="0"/>
              </a:rPr>
              <a:t>if they can afford it and are physically able.</a:t>
            </a:r>
            <a:endParaRPr lang="en-GB" b="0" i="0" dirty="0">
              <a:solidFill>
                <a:srgbClr val="424242"/>
              </a:solidFill>
              <a:effectLst/>
              <a:latin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3882" y="665198"/>
            <a:ext cx="2212929" cy="16731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8345" y="943403"/>
            <a:ext cx="2806065" cy="157636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1008" y="14026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0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184" y="898208"/>
            <a:ext cx="11523628" cy="565070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21030" y="78377"/>
            <a:ext cx="8749937" cy="732745"/>
          </a:xfrm>
        </p:spPr>
        <p:txBody>
          <a:bodyPr/>
          <a:lstStyle/>
          <a:p>
            <a:pPr algn="ctr"/>
            <a:r>
              <a:rPr lang="en-GB" b="1" u="sng" dirty="0" smtClean="0"/>
              <a:t>Crowds at Hajj</a:t>
            </a:r>
            <a:endParaRPr lang="en-GB" b="1" u="sng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91279" y="1236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66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8307" y="197173"/>
            <a:ext cx="114691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sz="2400" b="1" u="sng" dirty="0" smtClean="0">
                <a:solidFill>
                  <a:srgbClr val="000000"/>
                </a:solidFill>
                <a:latin typeface="CNNTravel"/>
              </a:rPr>
              <a:t>HAJJ 2020 </a:t>
            </a:r>
          </a:p>
          <a:p>
            <a:pPr fontAlgn="base"/>
            <a:endParaRPr lang="en-GB" sz="2400" b="1" u="sng" dirty="0">
              <a:solidFill>
                <a:srgbClr val="000000"/>
              </a:solidFill>
              <a:latin typeface="CNNTravel"/>
            </a:endParaRPr>
          </a:p>
          <a:p>
            <a:pPr fontAlgn="base"/>
            <a:r>
              <a:rPr lang="en-GB" sz="2400" b="1" dirty="0" smtClean="0">
                <a:solidFill>
                  <a:srgbClr val="000000"/>
                </a:solidFill>
                <a:latin typeface="CNNTravel"/>
              </a:rPr>
              <a:t>- ' </a:t>
            </a:r>
            <a:r>
              <a:rPr lang="en-GB" sz="2400" b="1" dirty="0">
                <a:solidFill>
                  <a:srgbClr val="000000"/>
                </a:solidFill>
                <a:latin typeface="CNNTravel"/>
              </a:rPr>
              <a:t>Hajj begins -- with 1,000 pilgrims, rather than the usual 2 million</a:t>
            </a:r>
            <a:endParaRPr lang="en-GB" sz="2400" b="1" i="0" dirty="0">
              <a:solidFill>
                <a:srgbClr val="000000"/>
              </a:solidFill>
              <a:effectLst/>
              <a:latin typeface="CNNTrave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408" y="1562965"/>
            <a:ext cx="10658213" cy="486570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2263" y="3099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2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30" y="221116"/>
            <a:ext cx="11364141" cy="641756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1186" y="3475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56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256" y="2163465"/>
            <a:ext cx="5452111" cy="30001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9705" y="1871113"/>
            <a:ext cx="4464095" cy="329245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 smtClean="0"/>
              <a:t>A year apart!</a:t>
            </a:r>
            <a:endParaRPr lang="en-GB" u="sng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84878" y="365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8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971" y="143409"/>
            <a:ext cx="11400003" cy="647510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63218" y="5351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41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89088" y="5517272"/>
            <a:ext cx="47772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5"/>
              </a:rPr>
              <a:t>https://</a:t>
            </a:r>
            <a:r>
              <a:rPr lang="en-GB" dirty="0" smtClean="0">
                <a:hlinkClick r:id="rId5"/>
              </a:rPr>
              <a:t>www.youtube.com/watch/Hb-ngN7pVyw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/>
              <a:t>How to Perform Hajj-Step By Step Hajj Guide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4" name="Hb-ngN7pVyw"/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799772" y="1180555"/>
            <a:ext cx="7066521" cy="39749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60229" y="1872568"/>
            <a:ext cx="338763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70757A"/>
                </a:solidFill>
                <a:latin typeface="arial" panose="020B0604020202020204" pitchFamily="34" charset="0"/>
              </a:rPr>
              <a:t>Hajj 2021 will begin in the evening of</a:t>
            </a:r>
          </a:p>
          <a:p>
            <a:r>
              <a:rPr lang="en-GB" dirty="0">
                <a:solidFill>
                  <a:srgbClr val="202124"/>
                </a:solidFill>
                <a:latin typeface="Google Sans"/>
              </a:rPr>
              <a:t>Saturday</a:t>
            </a:r>
          </a:p>
          <a:p>
            <a:r>
              <a:rPr lang="en-GB" dirty="0">
                <a:solidFill>
                  <a:srgbClr val="202124"/>
                </a:solidFill>
                <a:latin typeface="Google Sans"/>
              </a:rPr>
              <a:t>, 17 July</a:t>
            </a:r>
          </a:p>
          <a:p>
            <a:r>
              <a:rPr lang="en-GB" dirty="0">
                <a:solidFill>
                  <a:srgbClr val="70757A"/>
                </a:solidFill>
                <a:latin typeface="arial" panose="020B0604020202020204" pitchFamily="34" charset="0"/>
              </a:rPr>
              <a:t>and ends in the evening of</a:t>
            </a:r>
          </a:p>
          <a:p>
            <a:r>
              <a:rPr lang="en-GB" dirty="0">
                <a:solidFill>
                  <a:srgbClr val="202124"/>
                </a:solidFill>
                <a:latin typeface="Google Sans"/>
              </a:rPr>
              <a:t>Thursday</a:t>
            </a:r>
          </a:p>
          <a:p>
            <a:r>
              <a:rPr lang="en-GB" dirty="0">
                <a:solidFill>
                  <a:srgbClr val="202124"/>
                </a:solidFill>
                <a:latin typeface="Google Sans"/>
              </a:rPr>
              <a:t>, 22 July</a:t>
            </a:r>
            <a:endParaRPr lang="en-GB" b="0" i="0" dirty="0">
              <a:solidFill>
                <a:srgbClr val="202124"/>
              </a:solidFill>
              <a:effectLst/>
              <a:latin typeface="Google Sans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2409" y="1214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26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555169" y="37446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b="1" u="sng" dirty="0" smtClean="0"/>
              <a:t>Next Lesson – </a:t>
            </a:r>
          </a:p>
          <a:p>
            <a:endParaRPr lang="en-GB" altLang="en-US" sz="2800" b="1" u="sng" dirty="0"/>
          </a:p>
          <a:p>
            <a:r>
              <a:rPr lang="en-GB" altLang="en-US" sz="2800" dirty="0" smtClean="0"/>
              <a:t>Explore the concept </a:t>
            </a:r>
            <a:r>
              <a:rPr lang="en-GB" altLang="en-US" sz="2800" b="1" u="sng" dirty="0" smtClean="0"/>
              <a:t>Salvation</a:t>
            </a:r>
            <a:r>
              <a:rPr lang="en-GB" altLang="en-US" sz="2800" dirty="0" smtClean="0"/>
              <a:t> and look at the </a:t>
            </a:r>
            <a:r>
              <a:rPr lang="en-GB" altLang="en-US" sz="2800" b="1" u="sng" dirty="0" smtClean="0"/>
              <a:t>Easter Story </a:t>
            </a:r>
            <a:r>
              <a:rPr lang="en-GB" altLang="en-US" sz="2800" dirty="0" smtClean="0"/>
              <a:t>in more detail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0932" y="1873582"/>
            <a:ext cx="5626418" cy="498441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3033" y="22466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7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0" y="95795"/>
            <a:ext cx="10515600" cy="889499"/>
          </a:xfrm>
        </p:spPr>
        <p:txBody>
          <a:bodyPr/>
          <a:lstStyle/>
          <a:p>
            <a:pPr algn="ctr"/>
            <a:r>
              <a:rPr lang="en-GB" b="1" u="sng" dirty="0" smtClean="0"/>
              <a:t>Activity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160" y="911225"/>
            <a:ext cx="10515600" cy="4351338"/>
          </a:xfrm>
        </p:spPr>
        <p:txBody>
          <a:bodyPr/>
          <a:lstStyle/>
          <a:p>
            <a:r>
              <a:rPr lang="en-GB" dirty="0" smtClean="0"/>
              <a:t>Draw/write about the last 3 Pillars of Islam – Zakat, </a:t>
            </a:r>
            <a:r>
              <a:rPr lang="en-GB" dirty="0" err="1" smtClean="0"/>
              <a:t>Sawm</a:t>
            </a:r>
            <a:r>
              <a:rPr lang="en-GB" dirty="0" smtClean="0"/>
              <a:t>, Hajj 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237" y="1546951"/>
            <a:ext cx="1409953" cy="49418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3120" y="1546951"/>
            <a:ext cx="1409953" cy="49418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3920" y="1546950"/>
            <a:ext cx="1409953" cy="494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4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altLang="en-US" sz="5400" b="1" u="sng" dirty="0"/>
              <a:t>5</a:t>
            </a:r>
            <a:r>
              <a:rPr lang="en-GB" altLang="en-US" sz="5400" b="1" u="sng" dirty="0" smtClean="0"/>
              <a:t> Pillars of Islam</a:t>
            </a:r>
            <a:endParaRPr lang="en-GB" sz="54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altLang="en-US" sz="3200" dirty="0" smtClean="0"/>
              <a:t>Take a look at this video to remind yourself of the 5 Pillars of </a:t>
            </a:r>
            <a:r>
              <a:rPr lang="en-GB" altLang="en-US" sz="3200" dirty="0" smtClean="0"/>
              <a:t>Islam and see what daily life is like for a Muslim teenager</a:t>
            </a:r>
            <a:endParaRPr lang="en-GB" altLang="en-US" sz="3200" dirty="0"/>
          </a:p>
          <a:p>
            <a:endParaRPr lang="en-GB" altLang="en-US" sz="32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953132" y="2998969"/>
            <a:ext cx="7747442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hlinkClick r:id="rId5"/>
              </a:rPr>
              <a:t>https://</a:t>
            </a:r>
            <a:r>
              <a:rPr lang="en-GB" sz="2800" dirty="0" smtClean="0">
                <a:hlinkClick r:id="rId5"/>
              </a:rPr>
              <a:t>www.youtube.com/watch?v=H9U8T8x1AhQ</a:t>
            </a:r>
            <a:endParaRPr lang="en-GB" sz="2800" dirty="0" smtClean="0"/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7722" y="4082619"/>
            <a:ext cx="2246795" cy="1185862"/>
          </a:xfrm>
          <a:prstGeom prst="rect">
            <a:avLst/>
          </a:prstGeom>
        </p:spPr>
      </p:pic>
      <p:pic>
        <p:nvPicPr>
          <p:cNvPr id="4" name="Jb8Yk8LaUoc"/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3360271" y="4001294"/>
            <a:ext cx="3657600" cy="20574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65864" y="5079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3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altLang="en-US" b="1" u="sng" dirty="0"/>
              <a:t>5 Pillars of Islam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Muslims believe there are </a:t>
            </a:r>
            <a:r>
              <a:rPr lang="en-GB" b="1" u="sng" dirty="0"/>
              <a:t>5 duties or pillars </a:t>
            </a:r>
            <a:r>
              <a:rPr lang="en-GB" dirty="0"/>
              <a:t>that hold their community together and their whole way of life is supported by them and they help bind the </a:t>
            </a:r>
            <a:r>
              <a:rPr lang="en-GB" b="1" u="sng" dirty="0" err="1" smtClean="0"/>
              <a:t>Umma</a:t>
            </a:r>
            <a:r>
              <a:rPr lang="en-GB" b="1" u="sng" dirty="0" smtClean="0"/>
              <a:t> </a:t>
            </a:r>
            <a:r>
              <a:rPr lang="en-GB" dirty="0" smtClean="0"/>
              <a:t>(Islamic Community) </a:t>
            </a:r>
            <a:r>
              <a:rPr lang="en-GB" dirty="0"/>
              <a:t>together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7295" y="3509555"/>
            <a:ext cx="5326657" cy="3006634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75279" y="6523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98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9002" y="119350"/>
            <a:ext cx="5146290" cy="268561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97281" y="2653671"/>
            <a:ext cx="105199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 smtClean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r>
              <a:rPr lang="en-GB" dirty="0" smtClean="0">
                <a:solidFill>
                  <a:srgbClr val="202124"/>
                </a:solidFill>
                <a:latin typeface="arial" panose="020B0604020202020204" pitchFamily="34" charset="0"/>
              </a:rPr>
              <a:t>It </a:t>
            </a:r>
            <a:r>
              <a:rPr lang="en-GB" dirty="0">
                <a:solidFill>
                  <a:srgbClr val="202124"/>
                </a:solidFill>
                <a:latin typeface="arial" panose="020B0604020202020204" pitchFamily="34" charset="0"/>
              </a:rPr>
              <a:t>expresses the belief that there is no god but Allah and that Muhammad is the messenger of Allah.</a:t>
            </a:r>
            <a:endParaRPr lang="en-GB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145" y="262786"/>
            <a:ext cx="1165998" cy="23908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8212" y="3429633"/>
            <a:ext cx="6584861" cy="332821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13212" y="330925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1.</a:t>
            </a:r>
            <a:endParaRPr lang="en-GB" sz="2800" b="1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05659" y="7852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33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817" y="235130"/>
            <a:ext cx="1413237" cy="2969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3212" y="330925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2.</a:t>
            </a:r>
            <a:endParaRPr lang="en-GB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3742" y="286972"/>
            <a:ext cx="2286000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3742" y="2429986"/>
            <a:ext cx="2383291" cy="15487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832" y="235130"/>
            <a:ext cx="4932317" cy="28748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625" y="4116811"/>
            <a:ext cx="11131124" cy="241313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00071" y="5194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3212" y="330925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3.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909" y="1344808"/>
            <a:ext cx="5410337" cy="30136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006" y="4056081"/>
            <a:ext cx="1353502" cy="26969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9648" y="4073434"/>
            <a:ext cx="4658916" cy="26795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8508" y="330925"/>
            <a:ext cx="7448550" cy="5334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02496" y="1563580"/>
            <a:ext cx="40332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Muslim practice of giving 2.5% of income</a:t>
            </a:r>
            <a:endParaRPr lang="en-GB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4394" y="9415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2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3212" y="330925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4.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885" y="405742"/>
            <a:ext cx="1322886" cy="27927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326" y="4263798"/>
            <a:ext cx="5181600" cy="21621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8636" y="71821"/>
            <a:ext cx="6625318" cy="40001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0244" y="4365171"/>
            <a:ext cx="2447925" cy="2133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45006" y="3510895"/>
            <a:ext cx="4775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http://www.bbc.co.uk/programmes/p02mwdxf</a:t>
            </a:r>
            <a:endParaRPr lang="en-GB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32159" y="7852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41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3212" y="330925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5</a:t>
            </a:r>
            <a:r>
              <a:rPr lang="en-GB" sz="2800" b="1" dirty="0" smtClean="0"/>
              <a:t>.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20" y="592535"/>
            <a:ext cx="1295400" cy="26003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1188" y="3981718"/>
            <a:ext cx="916141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ReithSans"/>
              </a:rPr>
              <a:t>Hajj is the annual pilgrimage made by Muslims to the holy city of Mecca in Saudi Arabia, in the Middle East.</a:t>
            </a:r>
          </a:p>
          <a:p>
            <a:r>
              <a:rPr lang="en-GB" dirty="0">
                <a:solidFill>
                  <a:srgbClr val="000000"/>
                </a:solidFill>
                <a:latin typeface="ReithSans"/>
              </a:rPr>
              <a:t>It takes place during </a:t>
            </a:r>
            <a:r>
              <a:rPr lang="en-GB" dirty="0" err="1">
                <a:solidFill>
                  <a:srgbClr val="000000"/>
                </a:solidFill>
                <a:latin typeface="ReithSans"/>
              </a:rPr>
              <a:t>Dhu</a:t>
            </a:r>
            <a:r>
              <a:rPr lang="en-GB" dirty="0">
                <a:solidFill>
                  <a:srgbClr val="000000"/>
                </a:solidFill>
                <a:latin typeface="ReithSans"/>
              </a:rPr>
              <a:t> al-</a:t>
            </a:r>
            <a:r>
              <a:rPr lang="en-GB" dirty="0" err="1">
                <a:solidFill>
                  <a:srgbClr val="000000"/>
                </a:solidFill>
                <a:latin typeface="ReithSans"/>
              </a:rPr>
              <a:t>Hijjah</a:t>
            </a:r>
            <a:r>
              <a:rPr lang="en-GB" dirty="0">
                <a:solidFill>
                  <a:srgbClr val="000000"/>
                </a:solidFill>
                <a:latin typeface="ReithSans"/>
              </a:rPr>
              <a:t>, which is the final month of the Islamic calendar.</a:t>
            </a:r>
          </a:p>
          <a:p>
            <a:r>
              <a:rPr lang="en-GB" dirty="0">
                <a:solidFill>
                  <a:srgbClr val="000000"/>
                </a:solidFill>
                <a:latin typeface="ReithSans"/>
              </a:rPr>
              <a:t>Every year, millions of Muslims from across the world make the journey to Mecca from wherever they live.</a:t>
            </a:r>
          </a:p>
          <a:p>
            <a:r>
              <a:rPr lang="en-GB" dirty="0">
                <a:solidFill>
                  <a:srgbClr val="000000"/>
                </a:solidFill>
                <a:latin typeface="ReithSans"/>
              </a:rPr>
              <a:t>However, this year there are special rules as part of Saudi Arabia's attempts to control the spread of the coronavirus.</a:t>
            </a:r>
            <a:endParaRPr lang="en-GB" b="0" i="0" dirty="0">
              <a:solidFill>
                <a:srgbClr val="000000"/>
              </a:solidFill>
              <a:effectLst/>
              <a:latin typeface="ReithSan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3182" y="330925"/>
            <a:ext cx="3333750" cy="18383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1831" y="499289"/>
            <a:ext cx="4040642" cy="2955292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39044" y="255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13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4988" y="-10513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600" b="1" u="sng" dirty="0" smtClean="0"/>
              <a:t>Hajj</a:t>
            </a:r>
            <a:endParaRPr lang="en-GB" sz="6600" b="1" u="sng" dirty="0"/>
          </a:p>
        </p:txBody>
      </p:sp>
      <p:sp>
        <p:nvSpPr>
          <p:cNvPr id="5" name="Rectangle 4"/>
          <p:cNvSpPr/>
          <p:nvPr/>
        </p:nvSpPr>
        <p:spPr>
          <a:xfrm>
            <a:off x="1146806" y="5778527"/>
            <a:ext cx="45164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4"/>
              </a:rPr>
              <a:t>https://</a:t>
            </a:r>
            <a:r>
              <a:rPr lang="en-GB" dirty="0" smtClean="0">
                <a:hlinkClick r:id="rId4"/>
              </a:rPr>
              <a:t>www.bbc.co.uk/newsround/24566691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13212" y="1030376"/>
            <a:ext cx="64173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Watch this video to learn more about Hajj</a:t>
            </a:r>
            <a:endParaRPr lang="en-GB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3533" y="1553596"/>
            <a:ext cx="6251054" cy="4026217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6806" y="18685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5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863</TotalTime>
  <Words>504</Words>
  <Application>Microsoft Office PowerPoint</Application>
  <PresentationFormat>Widescreen</PresentationFormat>
  <Paragraphs>59</Paragraphs>
  <Slides>19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Arial</vt:lpstr>
      <vt:lpstr>Arial Black</vt:lpstr>
      <vt:lpstr>Calibri</vt:lpstr>
      <vt:lpstr>Calibri Light</vt:lpstr>
      <vt:lpstr>CNNTravel</vt:lpstr>
      <vt:lpstr>Google Sans</vt:lpstr>
      <vt:lpstr>ReithSans</vt:lpstr>
      <vt:lpstr>Times New Roman</vt:lpstr>
      <vt:lpstr>Verdana</vt:lpstr>
      <vt:lpstr>Office Theme</vt:lpstr>
      <vt:lpstr>PowerPoint Presentation</vt:lpstr>
      <vt:lpstr>5 Pillars of Islam</vt:lpstr>
      <vt:lpstr>5 Pillars of Islam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Hajj</vt:lpstr>
      <vt:lpstr>Mecca – birthplace of Islam</vt:lpstr>
      <vt:lpstr>PowerPoint Presentation</vt:lpstr>
      <vt:lpstr>Crowds at Hajj</vt:lpstr>
      <vt:lpstr>PowerPoint Presentation</vt:lpstr>
      <vt:lpstr>PowerPoint Presentation</vt:lpstr>
      <vt:lpstr>A year apart!</vt:lpstr>
      <vt:lpstr>PowerPoint Presentation</vt:lpstr>
      <vt:lpstr>How to Perform Hajj-Step By Step Hajj Guide </vt:lpstr>
      <vt:lpstr>PowerPoint Presentation</vt:lpstr>
      <vt:lpstr>Activity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Mrs Whittingham</dc:creator>
  <cp:lastModifiedBy>home</cp:lastModifiedBy>
  <cp:revision>84</cp:revision>
  <dcterms:created xsi:type="dcterms:W3CDTF">2021-01-07T12:21:35Z</dcterms:created>
  <dcterms:modified xsi:type="dcterms:W3CDTF">2021-02-14T15:16:48Z</dcterms:modified>
</cp:coreProperties>
</file>