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6" r:id="rId6"/>
    <p:sldId id="270" r:id="rId7"/>
    <p:sldId id="268" r:id="rId8"/>
    <p:sldId id="269" r:id="rId9"/>
    <p:sldId id="271" r:id="rId10"/>
    <p:sldId id="272" r:id="rId11"/>
    <p:sldId id="27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CDC"/>
    <a:srgbClr val="FFE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29" autoAdjust="0"/>
    <p:restoredTop sz="94660"/>
  </p:normalViewPr>
  <p:slideViewPr>
    <p:cSldViewPr snapToGrid="0">
      <p:cViewPr varScale="1">
        <p:scale>
          <a:sx n="72" d="100"/>
          <a:sy n="72" d="100"/>
        </p:scale>
        <p:origin x="72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343222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83553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4312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726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AE2576-508A-4934-84EB-24C3FC599BDC}"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03358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AE2576-508A-4934-84EB-24C3FC599BDC}"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4855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AE2576-508A-4934-84EB-24C3FC599BDC}" type="datetimeFigureOut">
              <a:rPr lang="en-GB" smtClean="0"/>
              <a:t>08/02/2021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589977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AE2576-508A-4934-84EB-24C3FC599BDC}" type="datetimeFigureOut">
              <a:rPr lang="en-GB" smtClean="0"/>
              <a:t>08/02/2021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05473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E2576-508A-4934-84EB-24C3FC599BDC}" type="datetimeFigureOut">
              <a:rPr lang="en-GB" smtClean="0"/>
              <a:t>08/02/2021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823224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89278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63855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E2576-508A-4934-84EB-24C3FC599BDC}" type="datetimeFigureOut">
              <a:rPr lang="en-GB" smtClean="0"/>
              <a:t>08/02/2021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0448F7-660D-41F8-BD8E-C5EE306EA07D}" type="slidenum">
              <a:rPr lang="en-GB" smtClean="0"/>
              <a:t>‹#›</a:t>
            </a:fld>
            <a:endParaRPr lang="en-GB"/>
          </a:p>
        </p:txBody>
      </p:sp>
    </p:spTree>
    <p:extLst>
      <p:ext uri="{BB962C8B-B14F-4D97-AF65-F5344CB8AC3E}">
        <p14:creationId xmlns:p14="http://schemas.microsoft.com/office/powerpoint/2010/main" val="2618845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9.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3765"/>
            <a:ext cx="9144000" cy="2387600"/>
          </a:xfrm>
        </p:spPr>
        <p:txBody>
          <a:bodyPr/>
          <a:lstStyle/>
          <a:p>
            <a:r>
              <a:rPr lang="en-GB" b="1" dirty="0"/>
              <a:t>English</a:t>
            </a:r>
          </a:p>
        </p:txBody>
      </p:sp>
      <p:sp>
        <p:nvSpPr>
          <p:cNvPr id="3" name="Subtitle 2"/>
          <p:cNvSpPr>
            <a:spLocks noGrp="1"/>
          </p:cNvSpPr>
          <p:nvPr>
            <p:ph type="subTitle" idx="1"/>
          </p:nvPr>
        </p:nvSpPr>
        <p:spPr>
          <a:xfrm>
            <a:off x="1524000" y="2881036"/>
            <a:ext cx="9144000" cy="2439399"/>
          </a:xfrm>
        </p:spPr>
        <p:txBody>
          <a:bodyPr>
            <a:normAutofit/>
          </a:bodyPr>
          <a:lstStyle/>
          <a:p>
            <a:r>
              <a:rPr lang="en-GB" b="1" dirty="0"/>
              <a:t>Date: </a:t>
            </a:r>
            <a:r>
              <a:rPr lang="en-GB" dirty="0"/>
              <a:t>11.02.21</a:t>
            </a:r>
          </a:p>
          <a:p>
            <a:endParaRPr lang="en-GB" dirty="0">
              <a:highlight>
                <a:srgbClr val="FFFF00"/>
              </a:highlight>
            </a:endParaRPr>
          </a:p>
          <a:p>
            <a:r>
              <a:rPr lang="en-GB" b="1" dirty="0"/>
              <a:t>Week 6 – Lesson 4</a:t>
            </a:r>
          </a:p>
          <a:p>
            <a:r>
              <a:rPr lang="en-GB" b="1" dirty="0"/>
              <a:t>The Curiosity Shop</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69" y="205066"/>
            <a:ext cx="1968107" cy="199404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681" y="156093"/>
            <a:ext cx="2017393" cy="1386958"/>
          </a:xfrm>
          <a:prstGeom prst="rect">
            <a:avLst/>
          </a:prstGeom>
        </p:spPr>
      </p:pic>
    </p:spTree>
    <p:extLst>
      <p:ext uri="{BB962C8B-B14F-4D97-AF65-F5344CB8AC3E}">
        <p14:creationId xmlns:p14="http://schemas.microsoft.com/office/powerpoint/2010/main" val="24971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35DA8-07D3-4F3F-B510-B4288B5EF331}"/>
              </a:ext>
            </a:extLst>
          </p:cNvPr>
          <p:cNvPicPr>
            <a:picLocks noChangeAspect="1"/>
          </p:cNvPicPr>
          <p:nvPr/>
        </p:nvPicPr>
        <p:blipFill rotWithShape="1">
          <a:blip r:embed="rId4"/>
          <a:srcRect l="18874" t="29860" r="42797" b="3447"/>
          <a:stretch/>
        </p:blipFill>
        <p:spPr>
          <a:xfrm>
            <a:off x="304800" y="276883"/>
            <a:ext cx="6798366" cy="6304234"/>
          </a:xfrm>
          <a:prstGeom prst="rect">
            <a:avLst/>
          </a:prstGeom>
        </p:spPr>
      </p:pic>
      <p:sp>
        <p:nvSpPr>
          <p:cNvPr id="3" name="TextBox 2">
            <a:extLst>
              <a:ext uri="{FF2B5EF4-FFF2-40B4-BE49-F238E27FC236}">
                <a16:creationId xmlns:a16="http://schemas.microsoft.com/office/drawing/2014/main" id="{7A6A8F00-C0CD-43BF-B5FD-FFB7A0C6031A}"/>
              </a:ext>
            </a:extLst>
          </p:cNvPr>
          <p:cNvSpPr txBox="1"/>
          <p:nvPr/>
        </p:nvSpPr>
        <p:spPr>
          <a:xfrm>
            <a:off x="7580244" y="1596457"/>
            <a:ext cx="4094922" cy="4555093"/>
          </a:xfrm>
          <a:prstGeom prst="rect">
            <a:avLst/>
          </a:prstGeom>
          <a:noFill/>
        </p:spPr>
        <p:txBody>
          <a:bodyPr wrap="square" rtlCol="0">
            <a:spAutoFit/>
          </a:bodyPr>
          <a:lstStyle/>
          <a:p>
            <a:pPr algn="ctr"/>
            <a:r>
              <a:rPr lang="en-GB" sz="2800" b="1" dirty="0">
                <a:solidFill>
                  <a:srgbClr val="FF0000"/>
                </a:solidFill>
              </a:rPr>
              <a:t>Let’s read the story of the Curiosity Shop again:</a:t>
            </a:r>
          </a:p>
          <a:p>
            <a:endParaRPr lang="en-GB" dirty="0"/>
          </a:p>
          <a:p>
            <a:r>
              <a:rPr lang="en-GB" dirty="0"/>
              <a:t>He drummed his long, wiry fingers on the counter, waiting for his next customer. </a:t>
            </a:r>
          </a:p>
          <a:p>
            <a:endParaRPr lang="en-GB" dirty="0"/>
          </a:p>
          <a:p>
            <a:r>
              <a:rPr lang="en-GB" dirty="0"/>
              <a:t>The Curiosity Shop attracted the strangest of visitors. There was certainly more to the shop that met the eye, and people travelled from far and wide to see the bizarre collection. </a:t>
            </a:r>
          </a:p>
          <a:p>
            <a:endParaRPr lang="en-GB" dirty="0"/>
          </a:p>
          <a:p>
            <a:r>
              <a:rPr lang="en-GB" dirty="0"/>
              <a:t>Mr. Obadiah (the owner) had resided behind the counter of this wondrous shop for as long as anyone could remember.</a:t>
            </a:r>
          </a:p>
        </p:txBody>
      </p:sp>
      <p:sp>
        <p:nvSpPr>
          <p:cNvPr id="4" name="TextBox 3">
            <a:extLst>
              <a:ext uri="{FF2B5EF4-FFF2-40B4-BE49-F238E27FC236}">
                <a16:creationId xmlns:a16="http://schemas.microsoft.com/office/drawing/2014/main" id="{A7EB51BD-B0C7-4DEE-BCE1-034E32C3CA56}"/>
              </a:ext>
            </a:extLst>
          </p:cNvPr>
          <p:cNvSpPr txBox="1"/>
          <p:nvPr/>
        </p:nvSpPr>
        <p:spPr>
          <a:xfrm>
            <a:off x="7580244" y="429404"/>
            <a:ext cx="287454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this slide read to you.</a:t>
            </a:r>
          </a:p>
        </p:txBody>
      </p:sp>
      <p:pic>
        <p:nvPicPr>
          <p:cNvPr id="5" name="English slide 2 (1)">
            <a:hlinkClick r:id="" action="ppaction://media"/>
            <a:extLst>
              <a:ext uri="{FF2B5EF4-FFF2-40B4-BE49-F238E27FC236}">
                <a16:creationId xmlns:a16="http://schemas.microsoft.com/office/drawing/2014/main" id="{36CB3E62-D28B-4EF8-ABAC-81A71F1DFA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7026" y="466135"/>
            <a:ext cx="609600" cy="609600"/>
          </a:xfrm>
          <a:prstGeom prst="rect">
            <a:avLst/>
          </a:prstGeom>
        </p:spPr>
      </p:pic>
    </p:spTree>
    <p:extLst>
      <p:ext uri="{BB962C8B-B14F-4D97-AF65-F5344CB8AC3E}">
        <p14:creationId xmlns:p14="http://schemas.microsoft.com/office/powerpoint/2010/main" val="364206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35DA8-07D3-4F3F-B510-B4288B5EF331}"/>
              </a:ext>
            </a:extLst>
          </p:cNvPr>
          <p:cNvPicPr>
            <a:picLocks noChangeAspect="1"/>
          </p:cNvPicPr>
          <p:nvPr/>
        </p:nvPicPr>
        <p:blipFill rotWithShape="1">
          <a:blip r:embed="rId4"/>
          <a:srcRect l="18874" t="29860" r="42797" b="3447"/>
          <a:stretch/>
        </p:blipFill>
        <p:spPr>
          <a:xfrm>
            <a:off x="304800" y="276883"/>
            <a:ext cx="6798366" cy="6304234"/>
          </a:xfrm>
          <a:prstGeom prst="rect">
            <a:avLst/>
          </a:prstGeom>
        </p:spPr>
      </p:pic>
      <p:sp>
        <p:nvSpPr>
          <p:cNvPr id="4" name="TextBox 3">
            <a:extLst>
              <a:ext uri="{FF2B5EF4-FFF2-40B4-BE49-F238E27FC236}">
                <a16:creationId xmlns:a16="http://schemas.microsoft.com/office/drawing/2014/main" id="{A7EB51BD-B0C7-4DEE-BCE1-034E32C3CA56}"/>
              </a:ext>
            </a:extLst>
          </p:cNvPr>
          <p:cNvSpPr txBox="1"/>
          <p:nvPr/>
        </p:nvSpPr>
        <p:spPr>
          <a:xfrm>
            <a:off x="7580244" y="429404"/>
            <a:ext cx="287454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activity 1 read to you.</a:t>
            </a:r>
          </a:p>
        </p:txBody>
      </p:sp>
      <p:grpSp>
        <p:nvGrpSpPr>
          <p:cNvPr id="6" name="Group 5">
            <a:extLst>
              <a:ext uri="{FF2B5EF4-FFF2-40B4-BE49-F238E27FC236}">
                <a16:creationId xmlns:a16="http://schemas.microsoft.com/office/drawing/2014/main" id="{B8BBD3B9-7B1B-4050-A2D3-AEAF297F8AB3}"/>
              </a:ext>
            </a:extLst>
          </p:cNvPr>
          <p:cNvGrpSpPr/>
          <p:nvPr/>
        </p:nvGrpSpPr>
        <p:grpSpPr>
          <a:xfrm>
            <a:off x="7580244" y="1611561"/>
            <a:ext cx="4094922" cy="3210105"/>
            <a:chOff x="7580244" y="1854406"/>
            <a:chExt cx="4094922" cy="3210105"/>
          </a:xfrm>
        </p:grpSpPr>
        <p:sp>
          <p:nvSpPr>
            <p:cNvPr id="3" name="TextBox 2">
              <a:extLst>
                <a:ext uri="{FF2B5EF4-FFF2-40B4-BE49-F238E27FC236}">
                  <a16:creationId xmlns:a16="http://schemas.microsoft.com/office/drawing/2014/main" id="{7A6A8F00-C0CD-43BF-B5FD-FFB7A0C6031A}"/>
                </a:ext>
              </a:extLst>
            </p:cNvPr>
            <p:cNvSpPr txBox="1"/>
            <p:nvPr/>
          </p:nvSpPr>
          <p:spPr>
            <a:xfrm>
              <a:off x="7580244" y="2756187"/>
              <a:ext cx="4094922" cy="2308324"/>
            </a:xfrm>
            <a:prstGeom prst="rect">
              <a:avLst/>
            </a:prstGeom>
            <a:noFill/>
          </p:spPr>
          <p:txBody>
            <a:bodyPr wrap="square" rtlCol="0">
              <a:spAutoFit/>
            </a:bodyPr>
            <a:lstStyle/>
            <a:p>
              <a:r>
                <a:rPr lang="en-GB" i="1" dirty="0"/>
                <a:t>What can you see?</a:t>
              </a:r>
            </a:p>
            <a:p>
              <a:r>
                <a:rPr lang="en-GB" i="1" dirty="0"/>
                <a:t>What sounds might you hear at the shop?</a:t>
              </a:r>
            </a:p>
            <a:p>
              <a:endParaRPr lang="en-GB" dirty="0"/>
            </a:p>
            <a:p>
              <a:r>
                <a:rPr lang="en-GB" dirty="0"/>
                <a:t>Jot down some ideas for the above questions. You might want to split your page in two and record what you can see on one side and what you might hear on the other. </a:t>
              </a:r>
            </a:p>
          </p:txBody>
        </p:sp>
        <p:sp>
          <p:nvSpPr>
            <p:cNvPr id="5" name="Rectangle 4">
              <a:extLst>
                <a:ext uri="{FF2B5EF4-FFF2-40B4-BE49-F238E27FC236}">
                  <a16:creationId xmlns:a16="http://schemas.microsoft.com/office/drawing/2014/main" id="{313A9DF3-1C2A-4C61-9B82-6179DB8E3C4B}"/>
                </a:ext>
              </a:extLst>
            </p:cNvPr>
            <p:cNvSpPr/>
            <p:nvPr/>
          </p:nvSpPr>
          <p:spPr>
            <a:xfrm>
              <a:off x="7580244" y="1854406"/>
              <a:ext cx="2947996" cy="584775"/>
            </a:xfrm>
            <a:prstGeom prst="rect">
              <a:avLst/>
            </a:prstGeom>
          </p:spPr>
          <p:txBody>
            <a:bodyPr wrap="square">
              <a:spAutoFit/>
            </a:bodyPr>
            <a:lstStyle/>
            <a:p>
              <a:r>
                <a:rPr lang="en-GB" sz="3200" b="1" u="sng" dirty="0"/>
                <a:t>Activity 1:</a:t>
              </a:r>
              <a:endParaRPr lang="en-GB" sz="2000" dirty="0"/>
            </a:p>
          </p:txBody>
        </p:sp>
      </p:grpSp>
      <p:pic>
        <p:nvPicPr>
          <p:cNvPr id="1026" name="Picture 2" descr="eyes png - Google'da Ara | Drawings, Eyes, Mario characters">
            <a:extLst>
              <a:ext uri="{FF2B5EF4-FFF2-40B4-BE49-F238E27FC236}">
                <a16:creationId xmlns:a16="http://schemas.microsoft.com/office/drawing/2014/main" id="{E40AF203-D1A3-4D5F-8D8B-799303BAA9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9387" y="5357492"/>
            <a:ext cx="1276841" cy="1071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mages Of An Ear, Download Free Clip Art, Free Clip Art on Clipart  Library">
            <a:extLst>
              <a:ext uri="{FF2B5EF4-FFF2-40B4-BE49-F238E27FC236}">
                <a16:creationId xmlns:a16="http://schemas.microsoft.com/office/drawing/2014/main" id="{21BFBB1F-5179-428C-852B-B781DCF750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55806" y="5152005"/>
            <a:ext cx="1400666" cy="1400666"/>
          </a:xfrm>
          <a:prstGeom prst="rect">
            <a:avLst/>
          </a:prstGeom>
          <a:noFill/>
          <a:extLst>
            <a:ext uri="{909E8E84-426E-40DD-AFC4-6F175D3DCCD1}">
              <a14:hiddenFill xmlns:a14="http://schemas.microsoft.com/office/drawing/2010/main">
                <a:solidFill>
                  <a:srgbClr val="FFFFFF"/>
                </a:solidFill>
              </a14:hiddenFill>
            </a:ext>
          </a:extLst>
        </p:spPr>
      </p:pic>
      <p:pic>
        <p:nvPicPr>
          <p:cNvPr id="7" name="English slide 3 (1)">
            <a:hlinkClick r:id="" action="ppaction://media"/>
            <a:extLst>
              <a:ext uri="{FF2B5EF4-FFF2-40B4-BE49-F238E27FC236}">
                <a16:creationId xmlns:a16="http://schemas.microsoft.com/office/drawing/2014/main" id="{58F7601D-9081-45FA-83E1-E0FC071AFB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56139" y="466135"/>
            <a:ext cx="609600" cy="609600"/>
          </a:xfrm>
          <a:prstGeom prst="rect">
            <a:avLst/>
          </a:prstGeom>
        </p:spPr>
      </p:pic>
    </p:spTree>
    <p:extLst>
      <p:ext uri="{BB962C8B-B14F-4D97-AF65-F5344CB8AC3E}">
        <p14:creationId xmlns:p14="http://schemas.microsoft.com/office/powerpoint/2010/main" val="244132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35DA8-07D3-4F3F-B510-B4288B5EF331}"/>
              </a:ext>
            </a:extLst>
          </p:cNvPr>
          <p:cNvPicPr>
            <a:picLocks noChangeAspect="1"/>
          </p:cNvPicPr>
          <p:nvPr/>
        </p:nvPicPr>
        <p:blipFill rotWithShape="1">
          <a:blip r:embed="rId4"/>
          <a:srcRect l="18874" t="29860" r="42797" b="3447"/>
          <a:stretch/>
        </p:blipFill>
        <p:spPr>
          <a:xfrm>
            <a:off x="8958802" y="3863397"/>
            <a:ext cx="2771410" cy="2569973"/>
          </a:xfrm>
          <a:prstGeom prst="rect">
            <a:avLst/>
          </a:prstGeom>
        </p:spPr>
      </p:pic>
      <p:sp>
        <p:nvSpPr>
          <p:cNvPr id="5" name="Rectangle 4">
            <a:extLst>
              <a:ext uri="{FF2B5EF4-FFF2-40B4-BE49-F238E27FC236}">
                <a16:creationId xmlns:a16="http://schemas.microsoft.com/office/drawing/2014/main" id="{114098DC-C289-4676-A3C5-6E73542B6040}"/>
              </a:ext>
            </a:extLst>
          </p:cNvPr>
          <p:cNvSpPr/>
          <p:nvPr/>
        </p:nvSpPr>
        <p:spPr>
          <a:xfrm>
            <a:off x="583095" y="1842137"/>
            <a:ext cx="10545518" cy="4401205"/>
          </a:xfrm>
          <a:prstGeom prst="rect">
            <a:avLst/>
          </a:prstGeom>
        </p:spPr>
        <p:txBody>
          <a:bodyPr wrap="square">
            <a:spAutoFit/>
          </a:bodyPr>
          <a:lstStyle/>
          <a:p>
            <a:r>
              <a:rPr lang="en-GB" sz="2000" b="1" dirty="0"/>
              <a:t>Imagine you are out walking one day (maybe in a forest or somewhere deserted), and you come across the Curiosity Shop. Write a diary entry describing what you saw. Think about the following:</a:t>
            </a:r>
          </a:p>
          <a:p>
            <a:endParaRPr lang="en-GB" sz="2000" dirty="0"/>
          </a:p>
          <a:p>
            <a:pPr marL="342900" indent="-342900">
              <a:lnSpc>
                <a:spcPct val="150000"/>
              </a:lnSpc>
              <a:buFont typeface="Arial" panose="020B0604020202020204" pitchFamily="34" charset="0"/>
              <a:buChar char="•"/>
            </a:pPr>
            <a:r>
              <a:rPr lang="en-GB" sz="2000" dirty="0"/>
              <a:t>Set the scene </a:t>
            </a:r>
          </a:p>
          <a:p>
            <a:pPr marL="342900" indent="-342900">
              <a:lnSpc>
                <a:spcPct val="150000"/>
              </a:lnSpc>
              <a:buFont typeface="Arial" panose="020B0604020202020204" pitchFamily="34" charset="0"/>
              <a:buChar char="•"/>
            </a:pPr>
            <a:r>
              <a:rPr lang="en-GB" sz="2000" dirty="0"/>
              <a:t>Describe what you first saw/heard while out walking</a:t>
            </a:r>
          </a:p>
          <a:p>
            <a:pPr marL="342900" indent="-342900">
              <a:lnSpc>
                <a:spcPct val="150000"/>
              </a:lnSpc>
              <a:buFont typeface="Arial" panose="020B0604020202020204" pitchFamily="34" charset="0"/>
              <a:buChar char="•"/>
            </a:pPr>
            <a:r>
              <a:rPr lang="en-GB" sz="2000" dirty="0"/>
              <a:t>Describe what you saw/heard as you got closer to the Curiosity Shop</a:t>
            </a:r>
          </a:p>
          <a:p>
            <a:pPr marL="342900" indent="-342900">
              <a:lnSpc>
                <a:spcPct val="150000"/>
              </a:lnSpc>
              <a:buFont typeface="Arial" panose="020B0604020202020204" pitchFamily="34" charset="0"/>
              <a:buChar char="•"/>
            </a:pPr>
            <a:r>
              <a:rPr lang="en-GB" sz="2000" dirty="0"/>
              <a:t>Did Mr. Obadiah (the shop owner) say anything to you?</a:t>
            </a:r>
          </a:p>
          <a:p>
            <a:pPr marL="342900" indent="-342900">
              <a:lnSpc>
                <a:spcPct val="150000"/>
              </a:lnSpc>
              <a:buFont typeface="Arial" panose="020B0604020202020204" pitchFamily="34" charset="0"/>
              <a:buChar char="•"/>
            </a:pPr>
            <a:r>
              <a:rPr lang="en-GB" sz="2000" dirty="0"/>
              <a:t>What was he selling? Did you see anything strange?</a:t>
            </a:r>
          </a:p>
          <a:p>
            <a:pPr marL="342900" indent="-342900">
              <a:lnSpc>
                <a:spcPct val="150000"/>
              </a:lnSpc>
              <a:buFont typeface="Arial" panose="020B0604020202020204" pitchFamily="34" charset="0"/>
              <a:buChar char="•"/>
            </a:pPr>
            <a:r>
              <a:rPr lang="en-GB" sz="2000" dirty="0"/>
              <a:t>Did you buy anything? </a:t>
            </a:r>
          </a:p>
          <a:p>
            <a:pPr marL="342900" indent="-342900">
              <a:buFont typeface="Arial" panose="020B0604020202020204" pitchFamily="34" charset="0"/>
              <a:buChar char="•"/>
            </a:pPr>
            <a:endParaRPr lang="en-GB" sz="2000" dirty="0"/>
          </a:p>
          <a:p>
            <a:endParaRPr lang="en-GB" sz="2000" dirty="0"/>
          </a:p>
        </p:txBody>
      </p:sp>
      <p:sp>
        <p:nvSpPr>
          <p:cNvPr id="7" name="TextBox 3">
            <a:extLst>
              <a:ext uri="{FF2B5EF4-FFF2-40B4-BE49-F238E27FC236}">
                <a16:creationId xmlns:a16="http://schemas.microsoft.com/office/drawing/2014/main" id="{C21793D1-12AB-498C-A342-1F0E2B50B90F}"/>
              </a:ext>
            </a:extLst>
          </p:cNvPr>
          <p:cNvSpPr txBox="1"/>
          <p:nvPr/>
        </p:nvSpPr>
        <p:spPr>
          <a:xfrm>
            <a:off x="4898259" y="544764"/>
            <a:ext cx="623035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activity 2 read to you.</a:t>
            </a:r>
          </a:p>
        </p:txBody>
      </p:sp>
      <p:sp>
        <p:nvSpPr>
          <p:cNvPr id="8" name="Rectangle 7">
            <a:extLst>
              <a:ext uri="{FF2B5EF4-FFF2-40B4-BE49-F238E27FC236}">
                <a16:creationId xmlns:a16="http://schemas.microsoft.com/office/drawing/2014/main" id="{EFC8607D-D4C0-4C3B-B2F9-E802EB82E682}"/>
              </a:ext>
            </a:extLst>
          </p:cNvPr>
          <p:cNvSpPr/>
          <p:nvPr/>
        </p:nvSpPr>
        <p:spPr>
          <a:xfrm>
            <a:off x="948236" y="787981"/>
            <a:ext cx="2947996" cy="584775"/>
          </a:xfrm>
          <a:prstGeom prst="rect">
            <a:avLst/>
          </a:prstGeom>
        </p:spPr>
        <p:txBody>
          <a:bodyPr wrap="square">
            <a:spAutoFit/>
          </a:bodyPr>
          <a:lstStyle/>
          <a:p>
            <a:r>
              <a:rPr lang="en-GB" sz="3200" b="1" u="sng" dirty="0"/>
              <a:t>Activity 2:</a:t>
            </a:r>
            <a:endParaRPr lang="en-GB" sz="2000" dirty="0"/>
          </a:p>
        </p:txBody>
      </p:sp>
      <p:sp>
        <p:nvSpPr>
          <p:cNvPr id="13" name="Rectangle 12">
            <a:extLst>
              <a:ext uri="{FF2B5EF4-FFF2-40B4-BE49-F238E27FC236}">
                <a16:creationId xmlns:a16="http://schemas.microsoft.com/office/drawing/2014/main" id="{37870782-A2F4-4737-9E4C-9EB43162F38A}"/>
              </a:ext>
            </a:extLst>
          </p:cNvPr>
          <p:cNvSpPr/>
          <p:nvPr/>
        </p:nvSpPr>
        <p:spPr>
          <a:xfrm>
            <a:off x="4586858" y="5781677"/>
            <a:ext cx="4093316" cy="461665"/>
          </a:xfrm>
          <a:prstGeom prst="rect">
            <a:avLst/>
          </a:prstGeom>
        </p:spPr>
        <p:txBody>
          <a:bodyPr wrap="square">
            <a:spAutoFit/>
          </a:bodyPr>
          <a:lstStyle/>
          <a:p>
            <a:r>
              <a:rPr lang="en-GB" sz="2400" b="1" dirty="0">
                <a:solidFill>
                  <a:srgbClr val="FF0000"/>
                </a:solidFill>
              </a:rPr>
              <a:t>WAGOLL on the next slide</a:t>
            </a:r>
            <a:endParaRPr lang="en-GB" sz="2400" dirty="0">
              <a:solidFill>
                <a:srgbClr val="FF0000"/>
              </a:solidFill>
            </a:endParaRPr>
          </a:p>
        </p:txBody>
      </p:sp>
      <p:pic>
        <p:nvPicPr>
          <p:cNvPr id="3" name="English slide 4 (1)">
            <a:hlinkClick r:id="" action="ppaction://media"/>
            <a:extLst>
              <a:ext uri="{FF2B5EF4-FFF2-40B4-BE49-F238E27FC236}">
                <a16:creationId xmlns:a16="http://schemas.microsoft.com/office/drawing/2014/main" id="{DE91EB7A-4E87-4B11-A4BE-DF8FD5D3A1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4164" y="426055"/>
            <a:ext cx="609600" cy="609600"/>
          </a:xfrm>
          <a:prstGeom prst="rect">
            <a:avLst/>
          </a:prstGeom>
        </p:spPr>
      </p:pic>
    </p:spTree>
    <p:extLst>
      <p:ext uri="{BB962C8B-B14F-4D97-AF65-F5344CB8AC3E}">
        <p14:creationId xmlns:p14="http://schemas.microsoft.com/office/powerpoint/2010/main" val="40696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952795-61B9-44A6-BC24-A3C07BE3E44F}"/>
              </a:ext>
            </a:extLst>
          </p:cNvPr>
          <p:cNvSpPr/>
          <p:nvPr/>
        </p:nvSpPr>
        <p:spPr>
          <a:xfrm>
            <a:off x="8244114" y="223331"/>
            <a:ext cx="3605778" cy="3198685"/>
          </a:xfrm>
          <a:prstGeom prst="rect">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95635DA8-07D3-4F3F-B510-B4288B5EF331}"/>
              </a:ext>
            </a:extLst>
          </p:cNvPr>
          <p:cNvPicPr>
            <a:picLocks noChangeAspect="1"/>
          </p:cNvPicPr>
          <p:nvPr/>
        </p:nvPicPr>
        <p:blipFill rotWithShape="1">
          <a:blip r:embed="rId4"/>
          <a:srcRect l="18874" t="29860" r="42797" b="3447"/>
          <a:stretch/>
        </p:blipFill>
        <p:spPr>
          <a:xfrm>
            <a:off x="8635423" y="3831771"/>
            <a:ext cx="2905959" cy="2694743"/>
          </a:xfrm>
          <a:prstGeom prst="rect">
            <a:avLst/>
          </a:prstGeom>
        </p:spPr>
      </p:pic>
      <p:sp>
        <p:nvSpPr>
          <p:cNvPr id="7" name="TextBox 3">
            <a:extLst>
              <a:ext uri="{FF2B5EF4-FFF2-40B4-BE49-F238E27FC236}">
                <a16:creationId xmlns:a16="http://schemas.microsoft.com/office/drawing/2014/main" id="{C21793D1-12AB-498C-A342-1F0E2B50B90F}"/>
              </a:ext>
            </a:extLst>
          </p:cNvPr>
          <p:cNvSpPr txBox="1"/>
          <p:nvPr/>
        </p:nvSpPr>
        <p:spPr>
          <a:xfrm>
            <a:off x="4547896" y="331486"/>
            <a:ext cx="309620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this slide read to you.</a:t>
            </a:r>
          </a:p>
        </p:txBody>
      </p:sp>
      <p:pic>
        <p:nvPicPr>
          <p:cNvPr id="1026" name="Picture 2" descr="This product is a header for your WAGOLL display in your classroom. WAGOLL  displays are purposed for sh… | Esl writing activities, Visible learning,  School displays">
            <a:extLst>
              <a:ext uri="{FF2B5EF4-FFF2-40B4-BE49-F238E27FC236}">
                <a16:creationId xmlns:a16="http://schemas.microsoft.com/office/drawing/2014/main" id="{B6360AA8-F3BB-4A9E-AEDB-B14F4AEC52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869" b="41331"/>
          <a:stretch/>
        </p:blipFill>
        <p:spPr bwMode="auto">
          <a:xfrm>
            <a:off x="389531" y="252359"/>
            <a:ext cx="3108054" cy="11630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99C44B-7F37-46C1-B21F-30FDBE42BAD1}"/>
              </a:ext>
            </a:extLst>
          </p:cNvPr>
          <p:cNvSpPr/>
          <p:nvPr/>
        </p:nvSpPr>
        <p:spPr>
          <a:xfrm>
            <a:off x="479504" y="1822673"/>
            <a:ext cx="5391346" cy="769441"/>
          </a:xfrm>
          <a:prstGeom prst="rect">
            <a:avLst/>
          </a:prstGeom>
        </p:spPr>
        <p:txBody>
          <a:bodyPr wrap="square">
            <a:spAutoFit/>
          </a:bodyPr>
          <a:lstStyle/>
          <a:p>
            <a:r>
              <a:rPr lang="en-GB" sz="4400" dirty="0">
                <a:solidFill>
                  <a:srgbClr val="000000"/>
                </a:solidFill>
                <a:latin typeface="Segoe Script" panose="030B0504020000000003" pitchFamily="66" charset="0"/>
              </a:rPr>
              <a:t>Dear Diary…</a:t>
            </a:r>
          </a:p>
        </p:txBody>
      </p:sp>
      <p:sp>
        <p:nvSpPr>
          <p:cNvPr id="10" name="Rectangle 9">
            <a:extLst>
              <a:ext uri="{FF2B5EF4-FFF2-40B4-BE49-F238E27FC236}">
                <a16:creationId xmlns:a16="http://schemas.microsoft.com/office/drawing/2014/main" id="{C77FA683-2643-40A5-8543-107476D40B30}"/>
              </a:ext>
            </a:extLst>
          </p:cNvPr>
          <p:cNvSpPr/>
          <p:nvPr/>
        </p:nvSpPr>
        <p:spPr>
          <a:xfrm>
            <a:off x="479504" y="2706516"/>
            <a:ext cx="7209183" cy="4093428"/>
          </a:xfrm>
          <a:prstGeom prst="rect">
            <a:avLst/>
          </a:prstGeom>
        </p:spPr>
        <p:txBody>
          <a:bodyPr wrap="square">
            <a:spAutoFit/>
          </a:bodyPr>
          <a:lstStyle/>
          <a:p>
            <a:r>
              <a:rPr lang="en-GB" sz="2000" dirty="0"/>
              <a:t>You won’t believe what happened to me yesterday! I was out walking in the forest (like I always do) when I could hear the faint sound of bells chiming. My instinct was to follow the noise so that’s exactly what I did. </a:t>
            </a:r>
          </a:p>
          <a:p>
            <a:endParaRPr lang="en-GB" sz="2000" dirty="0"/>
          </a:p>
          <a:p>
            <a:r>
              <a:rPr lang="en-GB" sz="2000" dirty="0"/>
              <a:t>I felt like I had been walking forever, when all of a sudden I saw a small, wooden hut through a gap in the trees. At first I thought it was abandoned but as I got closer, I could see flashing lights surrounding the roof and the sound of trumpets and bells became clearer and louder. I cautiously made my way to the front of the hut and that’s when I saw one of the most peculiar sights I have ever set my eyes on…</a:t>
            </a:r>
          </a:p>
          <a:p>
            <a:endParaRPr lang="en-GB" sz="2000" dirty="0"/>
          </a:p>
        </p:txBody>
      </p:sp>
      <p:sp>
        <p:nvSpPr>
          <p:cNvPr id="3" name="Rectangle 2">
            <a:extLst>
              <a:ext uri="{FF2B5EF4-FFF2-40B4-BE49-F238E27FC236}">
                <a16:creationId xmlns:a16="http://schemas.microsoft.com/office/drawing/2014/main" id="{54DE78E1-13D6-4F5B-9009-02D3D986DBF4}"/>
              </a:ext>
            </a:extLst>
          </p:cNvPr>
          <p:cNvSpPr/>
          <p:nvPr/>
        </p:nvSpPr>
        <p:spPr>
          <a:xfrm>
            <a:off x="8368121" y="331486"/>
            <a:ext cx="3481771" cy="3046988"/>
          </a:xfrm>
          <a:prstGeom prst="rect">
            <a:avLst/>
          </a:prstGeom>
        </p:spPr>
        <p:txBody>
          <a:bodyPr wrap="square">
            <a:spAutoFit/>
          </a:bodyPr>
          <a:lstStyle/>
          <a:p>
            <a:r>
              <a:rPr lang="en-GB" sz="1600" b="1" dirty="0"/>
              <a:t>Include:</a:t>
            </a:r>
          </a:p>
          <a:p>
            <a:endParaRPr lang="en-GB" sz="1000" b="1" dirty="0"/>
          </a:p>
          <a:p>
            <a:pPr marL="342900" indent="-342900">
              <a:buFont typeface="Arial" panose="020B0604020202020204" pitchFamily="34" charset="0"/>
              <a:buChar char="•"/>
            </a:pPr>
            <a:r>
              <a:rPr lang="en-GB" sz="1600" dirty="0"/>
              <a:t>Set the scene </a:t>
            </a:r>
          </a:p>
          <a:p>
            <a:pPr marL="342900" indent="-342900">
              <a:buFont typeface="Arial" panose="020B0604020202020204" pitchFamily="34" charset="0"/>
              <a:buChar char="•"/>
            </a:pPr>
            <a:r>
              <a:rPr lang="en-GB" sz="1600" dirty="0"/>
              <a:t>Describe what you first saw/heard while out walking</a:t>
            </a:r>
          </a:p>
          <a:p>
            <a:pPr marL="342900" indent="-342900">
              <a:buFont typeface="Arial" panose="020B0604020202020204" pitchFamily="34" charset="0"/>
              <a:buChar char="•"/>
            </a:pPr>
            <a:r>
              <a:rPr lang="en-GB" sz="1600" dirty="0"/>
              <a:t>Describe what you saw/heard as you got closer to the Curiosity Shop</a:t>
            </a:r>
          </a:p>
          <a:p>
            <a:pPr marL="342900" indent="-342900">
              <a:buFont typeface="Arial" panose="020B0604020202020204" pitchFamily="34" charset="0"/>
              <a:buChar char="•"/>
            </a:pPr>
            <a:r>
              <a:rPr lang="en-GB" sz="1600" dirty="0"/>
              <a:t>Did Mr. Obadiah (the shop owner) say anything to you?</a:t>
            </a:r>
          </a:p>
          <a:p>
            <a:pPr marL="342900" indent="-342900">
              <a:buFont typeface="Arial" panose="020B0604020202020204" pitchFamily="34" charset="0"/>
              <a:buChar char="•"/>
            </a:pPr>
            <a:r>
              <a:rPr lang="en-GB" sz="1600" dirty="0"/>
              <a:t>What was he selling? Did you see anything strange?</a:t>
            </a:r>
          </a:p>
          <a:p>
            <a:pPr marL="342900" indent="-342900">
              <a:buFont typeface="Arial" panose="020B0604020202020204" pitchFamily="34" charset="0"/>
              <a:buChar char="•"/>
            </a:pPr>
            <a:r>
              <a:rPr lang="en-GB" sz="1600" dirty="0"/>
              <a:t>Did you buy anything? </a:t>
            </a:r>
          </a:p>
        </p:txBody>
      </p:sp>
      <p:pic>
        <p:nvPicPr>
          <p:cNvPr id="5" name="English slide 5">
            <a:hlinkClick r:id="" action="ppaction://media"/>
            <a:extLst>
              <a:ext uri="{FF2B5EF4-FFF2-40B4-BE49-F238E27FC236}">
                <a16:creationId xmlns:a16="http://schemas.microsoft.com/office/drawing/2014/main" id="{C3A2F778-7BB7-4D52-AC6B-029EB6670B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8924" y="1245380"/>
            <a:ext cx="609600" cy="609600"/>
          </a:xfrm>
          <a:prstGeom prst="rect">
            <a:avLst/>
          </a:prstGeom>
        </p:spPr>
      </p:pic>
    </p:spTree>
    <p:extLst>
      <p:ext uri="{BB962C8B-B14F-4D97-AF65-F5344CB8AC3E}">
        <p14:creationId xmlns:p14="http://schemas.microsoft.com/office/powerpoint/2010/main" val="19761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4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56FA2E4-6DAD-404C-9273-6423C6464BBC}"/>
              </a:ext>
            </a:extLst>
          </p:cNvPr>
          <p:cNvGrpSpPr/>
          <p:nvPr/>
        </p:nvGrpSpPr>
        <p:grpSpPr>
          <a:xfrm>
            <a:off x="5234608" y="329391"/>
            <a:ext cx="6560893" cy="6199218"/>
            <a:chOff x="2460171" y="-146957"/>
            <a:chExt cx="7028386" cy="6095608"/>
          </a:xfrm>
        </p:grpSpPr>
        <p:sp>
          <p:nvSpPr>
            <p:cNvPr id="3" name="Rectangle 2">
              <a:extLst>
                <a:ext uri="{FF2B5EF4-FFF2-40B4-BE49-F238E27FC236}">
                  <a16:creationId xmlns:a16="http://schemas.microsoft.com/office/drawing/2014/main" id="{9FF5520F-C99E-465F-9280-B39DA5D34FD8}"/>
                </a:ext>
              </a:extLst>
            </p:cNvPr>
            <p:cNvSpPr/>
            <p:nvPr/>
          </p:nvSpPr>
          <p:spPr>
            <a:xfrm>
              <a:off x="2460171" y="-146957"/>
              <a:ext cx="7028386" cy="2955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4D16EEB1-93A5-45B9-A1FB-705EEC007E22}"/>
                </a:ext>
              </a:extLst>
            </p:cNvPr>
            <p:cNvPicPr>
              <a:picLocks noChangeAspect="1"/>
            </p:cNvPicPr>
            <p:nvPr/>
          </p:nvPicPr>
          <p:blipFill rotWithShape="1">
            <a:blip r:embed="rId4"/>
            <a:srcRect l="20178" t="28135" r="22174" b="20938"/>
            <a:stretch/>
          </p:blipFill>
          <p:spPr>
            <a:xfrm>
              <a:off x="2460171" y="2639550"/>
              <a:ext cx="7028386" cy="3309101"/>
            </a:xfrm>
            <a:prstGeom prst="rect">
              <a:avLst/>
            </a:prstGeom>
          </p:spPr>
        </p:pic>
      </p:grpSp>
      <p:sp>
        <p:nvSpPr>
          <p:cNvPr id="5" name="Rectangle: Rounded Corners 4">
            <a:extLst>
              <a:ext uri="{FF2B5EF4-FFF2-40B4-BE49-F238E27FC236}">
                <a16:creationId xmlns:a16="http://schemas.microsoft.com/office/drawing/2014/main" id="{F44DB137-9CBB-42CE-8713-6E1A4E7549BF}"/>
              </a:ext>
            </a:extLst>
          </p:cNvPr>
          <p:cNvSpPr/>
          <p:nvPr/>
        </p:nvSpPr>
        <p:spPr>
          <a:xfrm>
            <a:off x="6364120" y="722156"/>
            <a:ext cx="4529285" cy="2048341"/>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348D646-8851-4CBC-B22B-8C8B608F9B08}"/>
              </a:ext>
            </a:extLst>
          </p:cNvPr>
          <p:cNvSpPr/>
          <p:nvPr/>
        </p:nvSpPr>
        <p:spPr>
          <a:xfrm>
            <a:off x="524283" y="5293996"/>
            <a:ext cx="4375344" cy="1015663"/>
          </a:xfrm>
          <a:prstGeom prst="rect">
            <a:avLst/>
          </a:prstGeom>
        </p:spPr>
        <p:txBody>
          <a:bodyPr wrap="square">
            <a:spAutoFit/>
          </a:bodyPr>
          <a:lstStyle/>
          <a:p>
            <a:r>
              <a:rPr lang="en-GB" sz="2000" i="1" dirty="0"/>
              <a:t>You can download and print this template from our blog or you can simply draw out your own poster. </a:t>
            </a:r>
          </a:p>
        </p:txBody>
      </p:sp>
      <p:sp>
        <p:nvSpPr>
          <p:cNvPr id="7" name="Rectangle 6">
            <a:extLst>
              <a:ext uri="{FF2B5EF4-FFF2-40B4-BE49-F238E27FC236}">
                <a16:creationId xmlns:a16="http://schemas.microsoft.com/office/drawing/2014/main" id="{FFCDFF68-9D3D-4C8E-8BC2-9097C70AD142}"/>
              </a:ext>
            </a:extLst>
          </p:cNvPr>
          <p:cNvSpPr/>
          <p:nvPr/>
        </p:nvSpPr>
        <p:spPr>
          <a:xfrm>
            <a:off x="649349" y="2736302"/>
            <a:ext cx="4125212" cy="2246769"/>
          </a:xfrm>
          <a:prstGeom prst="rect">
            <a:avLst/>
          </a:prstGeom>
        </p:spPr>
        <p:txBody>
          <a:bodyPr wrap="square">
            <a:spAutoFit/>
          </a:bodyPr>
          <a:lstStyle/>
          <a:p>
            <a:r>
              <a:rPr lang="en-GB" sz="2000" b="1" dirty="0"/>
              <a:t>Design a new product for the curiously shop.</a:t>
            </a:r>
          </a:p>
          <a:p>
            <a:endParaRPr lang="en-GB" sz="2000" dirty="0"/>
          </a:p>
          <a:p>
            <a:pPr marL="342900" indent="-342900">
              <a:buFont typeface="Arial" panose="020B0604020202020204" pitchFamily="34" charset="0"/>
              <a:buChar char="•"/>
            </a:pPr>
            <a:r>
              <a:rPr lang="en-GB" sz="2000" dirty="0"/>
              <a:t>Draw and label it </a:t>
            </a:r>
          </a:p>
          <a:p>
            <a:pPr marL="342900" indent="-342900">
              <a:buFont typeface="Arial" panose="020B0604020202020204" pitchFamily="34" charset="0"/>
              <a:buChar char="•"/>
            </a:pPr>
            <a:r>
              <a:rPr lang="en-GB" sz="2000" dirty="0"/>
              <a:t>Name the product</a:t>
            </a:r>
          </a:p>
          <a:p>
            <a:pPr marL="342900" indent="-342900">
              <a:buFont typeface="Arial" panose="020B0604020202020204" pitchFamily="34" charset="0"/>
              <a:buChar char="•"/>
            </a:pPr>
            <a:r>
              <a:rPr lang="en-GB" sz="2000" dirty="0"/>
              <a:t>Describe what it is for</a:t>
            </a:r>
          </a:p>
          <a:p>
            <a:pPr marL="342900" indent="-342900">
              <a:buFont typeface="Arial" panose="020B0604020202020204" pitchFamily="34" charset="0"/>
              <a:buChar char="•"/>
            </a:pPr>
            <a:r>
              <a:rPr lang="en-GB" sz="2000" dirty="0"/>
              <a:t>Describe how it will work</a:t>
            </a:r>
          </a:p>
        </p:txBody>
      </p:sp>
      <p:sp>
        <p:nvSpPr>
          <p:cNvPr id="8" name="Rectangle 7">
            <a:extLst>
              <a:ext uri="{FF2B5EF4-FFF2-40B4-BE49-F238E27FC236}">
                <a16:creationId xmlns:a16="http://schemas.microsoft.com/office/drawing/2014/main" id="{544329D5-0B32-42ED-9EA8-A2FEC4292902}"/>
              </a:ext>
            </a:extLst>
          </p:cNvPr>
          <p:cNvSpPr/>
          <p:nvPr/>
        </p:nvSpPr>
        <p:spPr>
          <a:xfrm>
            <a:off x="647873" y="1207717"/>
            <a:ext cx="2448107" cy="1077218"/>
          </a:xfrm>
          <a:prstGeom prst="rect">
            <a:avLst/>
          </a:prstGeom>
        </p:spPr>
        <p:txBody>
          <a:bodyPr wrap="square">
            <a:spAutoFit/>
          </a:bodyPr>
          <a:lstStyle/>
          <a:p>
            <a:r>
              <a:rPr lang="en-GB" sz="3200" b="1" u="sng" dirty="0"/>
              <a:t>Activity 3 (Optional):</a:t>
            </a:r>
            <a:endParaRPr lang="en-GB" sz="2000" dirty="0"/>
          </a:p>
        </p:txBody>
      </p:sp>
      <p:sp>
        <p:nvSpPr>
          <p:cNvPr id="9" name="TextBox 3">
            <a:extLst>
              <a:ext uri="{FF2B5EF4-FFF2-40B4-BE49-F238E27FC236}">
                <a16:creationId xmlns:a16="http://schemas.microsoft.com/office/drawing/2014/main" id="{B1C3408E-0415-485E-AC1F-0212D1A6FE9C}"/>
              </a:ext>
            </a:extLst>
          </p:cNvPr>
          <p:cNvSpPr txBox="1"/>
          <p:nvPr/>
        </p:nvSpPr>
        <p:spPr>
          <a:xfrm>
            <a:off x="396498" y="221760"/>
            <a:ext cx="295085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Click on the sound button to hear activity 3 read to you.</a:t>
            </a:r>
          </a:p>
        </p:txBody>
      </p:sp>
      <p:pic>
        <p:nvPicPr>
          <p:cNvPr id="10" name="English slide 6">
            <a:hlinkClick r:id="" action="ppaction://media"/>
            <a:extLst>
              <a:ext uri="{FF2B5EF4-FFF2-40B4-BE49-F238E27FC236}">
                <a16:creationId xmlns:a16="http://schemas.microsoft.com/office/drawing/2014/main" id="{CCC27C89-8A7C-43F0-9922-8B7D2D5185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81382" y="240125"/>
            <a:ext cx="609600" cy="609600"/>
          </a:xfrm>
          <a:prstGeom prst="rect">
            <a:avLst/>
          </a:prstGeom>
        </p:spPr>
      </p:pic>
    </p:spTree>
    <p:extLst>
      <p:ext uri="{BB962C8B-B14F-4D97-AF65-F5344CB8AC3E}">
        <p14:creationId xmlns:p14="http://schemas.microsoft.com/office/powerpoint/2010/main" val="158642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g, Bad Spelling Quiz! | The Pioneer Woman">
            <a:extLst>
              <a:ext uri="{FF2B5EF4-FFF2-40B4-BE49-F238E27FC236}">
                <a16:creationId xmlns:a16="http://schemas.microsoft.com/office/drawing/2014/main" id="{36A36541-54F8-4D4C-AB39-110B29A5B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9047" y="836858"/>
            <a:ext cx="5453905" cy="39103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1C17189A-0BCA-41F1-8975-CA734A5689EC}"/>
              </a:ext>
            </a:extLst>
          </p:cNvPr>
          <p:cNvSpPr txBox="1"/>
          <p:nvPr/>
        </p:nvSpPr>
        <p:spPr>
          <a:xfrm>
            <a:off x="1664352" y="5520085"/>
            <a:ext cx="791697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t>Click on the sound button to hear the spellings for this week’s quiz.</a:t>
            </a:r>
          </a:p>
        </p:txBody>
      </p:sp>
      <p:pic>
        <p:nvPicPr>
          <p:cNvPr id="2" name="English slide 7">
            <a:hlinkClick r:id="" action="ppaction://media"/>
            <a:extLst>
              <a:ext uri="{FF2B5EF4-FFF2-40B4-BE49-F238E27FC236}">
                <a16:creationId xmlns:a16="http://schemas.microsoft.com/office/drawing/2014/main" id="{EDBA4EC0-C681-4440-A246-95E1F30EB4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6522" y="5399951"/>
            <a:ext cx="609600" cy="609600"/>
          </a:xfrm>
          <a:prstGeom prst="rect">
            <a:avLst/>
          </a:prstGeom>
        </p:spPr>
      </p:pic>
    </p:spTree>
    <p:extLst>
      <p:ext uri="{BB962C8B-B14F-4D97-AF65-F5344CB8AC3E}">
        <p14:creationId xmlns:p14="http://schemas.microsoft.com/office/powerpoint/2010/main" val="17303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0A3D2E3D-5D89-40E5-99E6-7AAE978CEF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81346" y="1782409"/>
            <a:ext cx="609600" cy="609600"/>
          </a:xfrm>
          <a:prstGeom prst="rect">
            <a:avLst/>
          </a:prstGeom>
        </p:spPr>
      </p:pic>
      <p:pic>
        <p:nvPicPr>
          <p:cNvPr id="1026" name="Picture 2" descr="Big, Bad Spelling Quiz! | The Pioneer Woman">
            <a:extLst>
              <a:ext uri="{FF2B5EF4-FFF2-40B4-BE49-F238E27FC236}">
                <a16:creationId xmlns:a16="http://schemas.microsoft.com/office/drawing/2014/main" id="{36A36541-54F8-4D4C-AB39-110B29A5B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4701" y="745418"/>
            <a:ext cx="3742891" cy="26835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43E9F0-BC4A-4C1B-BE6D-100811DC0132}"/>
              </a:ext>
            </a:extLst>
          </p:cNvPr>
          <p:cNvSpPr txBox="1"/>
          <p:nvPr/>
        </p:nvSpPr>
        <p:spPr>
          <a:xfrm>
            <a:off x="1251911" y="865924"/>
            <a:ext cx="5410795" cy="4526752"/>
          </a:xfrm>
          <a:prstGeom prst="rect">
            <a:avLst/>
          </a:prstGeom>
          <a:noFill/>
        </p:spPr>
        <p:txBody>
          <a:bodyPr wrap="square" rtlCol="0">
            <a:spAutoFit/>
          </a:bodyPr>
          <a:lstStyle/>
          <a:p>
            <a:pPr>
              <a:lnSpc>
                <a:spcPct val="200000"/>
              </a:lnSpc>
            </a:pPr>
            <a:r>
              <a:rPr lang="en-GB" sz="3600" b="1" dirty="0">
                <a:solidFill>
                  <a:srgbClr val="FF0000"/>
                </a:solidFill>
              </a:rPr>
              <a:t>Answers:</a:t>
            </a:r>
          </a:p>
          <a:p>
            <a:pPr marL="342900" indent="-342900">
              <a:lnSpc>
                <a:spcPct val="200000"/>
              </a:lnSpc>
              <a:buFont typeface="+mj-lt"/>
              <a:buAutoNum type="arabicPeriod"/>
            </a:pPr>
            <a:r>
              <a:rPr lang="en-GB" sz="2800" dirty="0"/>
              <a:t>confid</a:t>
            </a:r>
            <a:r>
              <a:rPr lang="en-GB" sz="2800" b="1" u="sng" dirty="0"/>
              <a:t>ence</a:t>
            </a:r>
            <a:r>
              <a:rPr lang="en-GB" sz="2800" dirty="0"/>
              <a:t> </a:t>
            </a:r>
          </a:p>
          <a:p>
            <a:pPr marL="342900" indent="-342900">
              <a:lnSpc>
                <a:spcPct val="200000"/>
              </a:lnSpc>
              <a:buFont typeface="+mj-lt"/>
              <a:buAutoNum type="arabicPeriod"/>
            </a:pPr>
            <a:r>
              <a:rPr lang="en-GB" sz="2800" dirty="0"/>
              <a:t>evid</a:t>
            </a:r>
            <a:r>
              <a:rPr lang="en-GB" sz="2800" b="1" u="sng" dirty="0"/>
              <a:t>ence</a:t>
            </a:r>
            <a:r>
              <a:rPr lang="en-GB" sz="2800" dirty="0"/>
              <a:t> </a:t>
            </a:r>
          </a:p>
          <a:p>
            <a:pPr marL="342900" indent="-342900">
              <a:lnSpc>
                <a:spcPct val="200000"/>
              </a:lnSpc>
              <a:buFont typeface="+mj-lt"/>
              <a:buAutoNum type="arabicPeriod"/>
            </a:pPr>
            <a:r>
              <a:rPr lang="en-GB" sz="2800" dirty="0"/>
              <a:t>sil</a:t>
            </a:r>
            <a:r>
              <a:rPr lang="en-GB" sz="2800" b="1" u="sng" dirty="0"/>
              <a:t>ence</a:t>
            </a:r>
            <a:r>
              <a:rPr lang="en-GB" sz="2800" dirty="0"/>
              <a:t> </a:t>
            </a:r>
          </a:p>
          <a:p>
            <a:pPr marL="342900" indent="-342900">
              <a:lnSpc>
                <a:spcPct val="200000"/>
              </a:lnSpc>
              <a:buFont typeface="+mj-lt"/>
              <a:buAutoNum type="arabicPeriod"/>
            </a:pPr>
            <a:r>
              <a:rPr lang="en-GB" sz="2800" dirty="0"/>
              <a:t>independ</a:t>
            </a:r>
            <a:r>
              <a:rPr lang="en-GB" sz="2800" b="1" u="sng" dirty="0"/>
              <a:t>ence</a:t>
            </a:r>
            <a:r>
              <a:rPr lang="en-GB" sz="2800" dirty="0"/>
              <a:t> </a:t>
            </a:r>
            <a:endParaRPr lang="en-GB" dirty="0"/>
          </a:p>
        </p:txBody>
      </p:sp>
      <p:sp>
        <p:nvSpPr>
          <p:cNvPr id="6" name="TextBox 3">
            <a:extLst>
              <a:ext uri="{FF2B5EF4-FFF2-40B4-BE49-F238E27FC236}">
                <a16:creationId xmlns:a16="http://schemas.microsoft.com/office/drawing/2014/main" id="{3851A723-1921-41A1-9FE7-DF64D6A62A02}"/>
              </a:ext>
            </a:extLst>
          </p:cNvPr>
          <p:cNvSpPr txBox="1"/>
          <p:nvPr/>
        </p:nvSpPr>
        <p:spPr>
          <a:xfrm>
            <a:off x="5751403" y="4746345"/>
            <a:ext cx="348532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t>Click on the sound button to hear the spelling quiz answers.</a:t>
            </a:r>
          </a:p>
        </p:txBody>
      </p:sp>
      <p:pic>
        <p:nvPicPr>
          <p:cNvPr id="2" name="English slide 8">
            <a:hlinkClick r:id="" action="ppaction://media"/>
            <a:extLst>
              <a:ext uri="{FF2B5EF4-FFF2-40B4-BE49-F238E27FC236}">
                <a16:creationId xmlns:a16="http://schemas.microsoft.com/office/drawing/2014/main" id="{BD882135-25DC-455A-A754-06795B6AD36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687339" y="4746345"/>
            <a:ext cx="609600" cy="609600"/>
          </a:xfrm>
          <a:prstGeom prst="rect">
            <a:avLst/>
          </a:prstGeom>
        </p:spPr>
      </p:pic>
    </p:spTree>
    <p:extLst>
      <p:ext uri="{BB962C8B-B14F-4D97-AF65-F5344CB8AC3E}">
        <p14:creationId xmlns:p14="http://schemas.microsoft.com/office/powerpoint/2010/main" val="244497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8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0EECED04BC75409DC03DECC28706AE" ma:contentTypeVersion="12" ma:contentTypeDescription="Create a new document." ma:contentTypeScope="" ma:versionID="635a5766bea9f194e4871a18584a0951">
  <xsd:schema xmlns:xsd="http://www.w3.org/2001/XMLSchema" xmlns:xs="http://www.w3.org/2001/XMLSchema" xmlns:p="http://schemas.microsoft.com/office/2006/metadata/properties" xmlns:ns2="6e6ca74e-b4f7-4601-85ac-67e42a279e9b" xmlns:ns3="a460e403-a353-4628-9222-e96d0f2ecf11" targetNamespace="http://schemas.microsoft.com/office/2006/metadata/properties" ma:root="true" ma:fieldsID="e3df8108d93b955aa1e765aa6b29a95f" ns2:_="" ns3:_="">
    <xsd:import namespace="6e6ca74e-b4f7-4601-85ac-67e42a279e9b"/>
    <xsd:import namespace="a460e403-a353-4628-9222-e96d0f2ecf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6ca74e-b4f7-4601-85ac-67e42a279e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60e403-a353-4628-9222-e96d0f2ecf1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3783E04-CAC7-4DA9-B607-392601834017}">
  <ds:schemaRefs>
    <ds:schemaRef ds:uri="http://schemas.microsoft.com/sharepoint/v3/contenttype/forms"/>
  </ds:schemaRefs>
</ds:datastoreItem>
</file>

<file path=customXml/itemProps2.xml><?xml version="1.0" encoding="utf-8"?>
<ds:datastoreItem xmlns:ds="http://schemas.openxmlformats.org/officeDocument/2006/customXml" ds:itemID="{92587D12-02B5-46B2-8A24-DD4B7FD2B8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6ca74e-b4f7-4601-85ac-67e42a279e9b"/>
    <ds:schemaRef ds:uri="a460e403-a353-4628-9222-e96d0f2ecf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BAF6C6-6E40-4680-A7E1-FBAA692749C8}">
  <ds:schemaRefs>
    <ds:schemaRef ds:uri="6e6ca74e-b4f7-4601-85ac-67e42a279e9b"/>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http://purl.org/dc/elements/1.1/"/>
    <ds:schemaRef ds:uri="a460e403-a353-4628-9222-e96d0f2ecf11"/>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1263</TotalTime>
  <Words>601</Words>
  <Application>Microsoft Office PowerPoint</Application>
  <PresentationFormat>Widescreen</PresentationFormat>
  <Paragraphs>59</Paragraphs>
  <Slides>8</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Segoe Script</vt:lpstr>
      <vt:lpstr>Office Theme</vt:lpstr>
      <vt:lpstr>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Downing</dc:creator>
  <cp:lastModifiedBy>Rachel Beattie</cp:lastModifiedBy>
  <cp:revision>159</cp:revision>
  <dcterms:created xsi:type="dcterms:W3CDTF">2020-07-13T10:58:18Z</dcterms:created>
  <dcterms:modified xsi:type="dcterms:W3CDTF">2021-02-08T16:45:16Z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0x010100430EECED04BC75409DC03DECC28706AE</vt:lpwstr>
  </property>
</Properties>
</file>