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263" r:id="rId7"/>
    <p:sldId id="270" r:id="rId8"/>
    <p:sldId id="265" r:id="rId9"/>
    <p:sldId id="277" r:id="rId10"/>
    <p:sldId id="278" r:id="rId11"/>
    <p:sldId id="275" r:id="rId12"/>
    <p:sldId id="268" r:id="rId13"/>
    <p:sldId id="27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4a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5.m4a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5.jpeg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5546"/>
            <a:ext cx="9144000" cy="2387600"/>
          </a:xfrm>
        </p:spPr>
        <p:txBody>
          <a:bodyPr/>
          <a:lstStyle/>
          <a:p>
            <a:r>
              <a:rPr lang="en-GB" b="1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37451"/>
            <a:ext cx="9144000" cy="2291140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/>
              <a:t>10.02.21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Week 6 – Lesson 3</a:t>
            </a:r>
          </a:p>
          <a:p>
            <a:r>
              <a:rPr lang="en-GB" b="1" dirty="0"/>
              <a:t>Converting Units of Time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663" y="4133298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856261-6B50-4D27-9BB1-936DCC086D51}"/>
              </a:ext>
            </a:extLst>
          </p:cNvPr>
          <p:cNvSpPr/>
          <p:nvPr/>
        </p:nvSpPr>
        <p:spPr>
          <a:xfrm>
            <a:off x="9516120" y="231421"/>
            <a:ext cx="2365828" cy="1368760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29DDC-2C3C-4802-935D-4E095A4F8A9B}"/>
              </a:ext>
            </a:extLst>
          </p:cNvPr>
          <p:cNvSpPr txBox="1"/>
          <p:nvPr/>
        </p:nvSpPr>
        <p:spPr>
          <a:xfrm>
            <a:off x="9847226" y="7041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3DF72-0DEE-48DD-B32D-2A8C4BE6E8E3}"/>
              </a:ext>
            </a:extLst>
          </p:cNvPr>
          <p:cNvSpPr txBox="1"/>
          <p:nvPr/>
        </p:nvSpPr>
        <p:spPr>
          <a:xfrm>
            <a:off x="1826343" y="5609862"/>
            <a:ext cx="383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to hear the answer.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3E5A2A-0566-4A28-9C50-29F572E5B8CA}"/>
              </a:ext>
            </a:extLst>
          </p:cNvPr>
          <p:cNvSpPr txBox="1"/>
          <p:nvPr/>
        </p:nvSpPr>
        <p:spPr>
          <a:xfrm>
            <a:off x="919651" y="934974"/>
            <a:ext cx="6701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F0000"/>
                </a:solidFill>
              </a:rPr>
              <a:t>Challenge Time Answer:</a:t>
            </a:r>
            <a:endParaRPr lang="en-GB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0F48DF-41AF-4E79-9106-9D7FF11F22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35" t="65348" r="48695" b="15169"/>
          <a:stretch/>
        </p:blipFill>
        <p:spPr>
          <a:xfrm>
            <a:off x="636504" y="2372136"/>
            <a:ext cx="10432059" cy="2650437"/>
          </a:xfrm>
          <a:prstGeom prst="rect">
            <a:avLst/>
          </a:prstGeom>
        </p:spPr>
      </p:pic>
      <p:pic>
        <p:nvPicPr>
          <p:cNvPr id="2" name="MATHS SLIDE 10">
            <a:hlinkClick r:id="" action="ppaction://media"/>
            <a:extLst>
              <a:ext uri="{FF2B5EF4-FFF2-40B4-BE49-F238E27FC236}">
                <a16:creationId xmlns:a16="http://schemas.microsoft.com/office/drawing/2014/main" id="{5834FB2D-E66E-4C90-BF1E-FE47E7F06F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5489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6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E790CB-F8B5-4943-821A-B883892E1215}"/>
              </a:ext>
            </a:extLst>
          </p:cNvPr>
          <p:cNvSpPr txBox="1"/>
          <p:nvPr/>
        </p:nvSpPr>
        <p:spPr>
          <a:xfrm>
            <a:off x="7066146" y="5945919"/>
            <a:ext cx="4724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b="1" dirty="0"/>
              <a:t>We will go through the possible methods and answers on the next slide.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F20A57-448F-42E0-8DFB-39B959D6EE3D}"/>
              </a:ext>
            </a:extLst>
          </p:cNvPr>
          <p:cNvSpPr txBox="1"/>
          <p:nvPr/>
        </p:nvSpPr>
        <p:spPr>
          <a:xfrm>
            <a:off x="7066146" y="3429000"/>
            <a:ext cx="435428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/>
              <a:t>Look at the picture clue. What can you see?</a:t>
            </a:r>
          </a:p>
          <a:p>
            <a:r>
              <a:rPr lang="en-GB" sz="1700" dirty="0"/>
              <a:t>Have a look at the questions. </a:t>
            </a:r>
          </a:p>
          <a:p>
            <a:endParaRPr lang="en-GB" sz="1700" dirty="0"/>
          </a:p>
          <a:p>
            <a:r>
              <a:rPr lang="en-GB" sz="1700" dirty="0"/>
              <a:t>Click on the sound button to hear the questions read to you. We will also talk through the questions together like we do in school. 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BF17F08-5743-4712-98CE-A783664C44E9}"/>
              </a:ext>
            </a:extLst>
          </p:cNvPr>
          <p:cNvSpPr/>
          <p:nvPr/>
        </p:nvSpPr>
        <p:spPr>
          <a:xfrm>
            <a:off x="9717313" y="203711"/>
            <a:ext cx="2275474" cy="1555816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E8E78-D37A-48DC-88B4-10F3138F48E9}"/>
              </a:ext>
            </a:extLst>
          </p:cNvPr>
          <p:cNvSpPr txBox="1"/>
          <p:nvPr/>
        </p:nvSpPr>
        <p:spPr>
          <a:xfrm>
            <a:off x="10064196" y="567652"/>
            <a:ext cx="1581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11F1A8-D4EB-4399-BCDF-3F8A120EC4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52" t="12728" r="50000" b="22415"/>
          <a:stretch/>
        </p:blipFill>
        <p:spPr>
          <a:xfrm>
            <a:off x="302527" y="221896"/>
            <a:ext cx="6373865" cy="64142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BE3F66-63EC-4474-8ECA-DB99EE6A71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161" t="21368" r="35056" b="738"/>
          <a:stretch/>
        </p:blipFill>
        <p:spPr>
          <a:xfrm>
            <a:off x="7066146" y="284827"/>
            <a:ext cx="2051350" cy="2766454"/>
          </a:xfrm>
          <a:prstGeom prst="rect">
            <a:avLst/>
          </a:prstGeom>
        </p:spPr>
      </p:pic>
      <p:pic>
        <p:nvPicPr>
          <p:cNvPr id="8" name="MATHS SLIDE 2">
            <a:hlinkClick r:id="" action="ppaction://media"/>
            <a:extLst>
              <a:ext uri="{FF2B5EF4-FFF2-40B4-BE49-F238E27FC236}">
                <a16:creationId xmlns:a16="http://schemas.microsoft.com/office/drawing/2014/main" id="{08B54AAD-2BE4-41AD-A0AF-D7A87F2504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38489" y="5213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0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9EAEB0-888B-49B2-97D2-39238F42BEB0}"/>
              </a:ext>
            </a:extLst>
          </p:cNvPr>
          <p:cNvSpPr txBox="1"/>
          <p:nvPr/>
        </p:nvSpPr>
        <p:spPr>
          <a:xfrm>
            <a:off x="6864229" y="3415536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 and possible methods for question A.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E36DCB2-3F6C-461E-B006-D0E53F12EF93}"/>
              </a:ext>
            </a:extLst>
          </p:cNvPr>
          <p:cNvSpPr/>
          <p:nvPr/>
        </p:nvSpPr>
        <p:spPr>
          <a:xfrm>
            <a:off x="9640812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1AB54B-61E7-416E-AE4B-3DF44B6E7982}"/>
              </a:ext>
            </a:extLst>
          </p:cNvPr>
          <p:cNvSpPr txBox="1"/>
          <p:nvPr/>
        </p:nvSpPr>
        <p:spPr>
          <a:xfrm>
            <a:off x="10096006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76FD83-2396-4BE6-AA2E-83C44AD9A028}"/>
              </a:ext>
            </a:extLst>
          </p:cNvPr>
          <p:cNvSpPr txBox="1"/>
          <p:nvPr/>
        </p:nvSpPr>
        <p:spPr>
          <a:xfrm>
            <a:off x="6899922" y="5040143"/>
            <a:ext cx="4688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 and possible methods for question B.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EA3F38-451C-44F9-8C1D-DEF73612C4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761" t="13136" r="16087" b="13441"/>
          <a:stretch/>
        </p:blipFill>
        <p:spPr>
          <a:xfrm>
            <a:off x="728699" y="120636"/>
            <a:ext cx="5605840" cy="66167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CDDBFD-63C4-421C-B774-4CFA8D9458F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161" t="21368" r="35056" b="738"/>
          <a:stretch/>
        </p:blipFill>
        <p:spPr>
          <a:xfrm>
            <a:off x="7066146" y="284827"/>
            <a:ext cx="2051350" cy="2766454"/>
          </a:xfrm>
          <a:prstGeom prst="rect">
            <a:avLst/>
          </a:prstGeom>
        </p:spPr>
      </p:pic>
      <p:pic>
        <p:nvPicPr>
          <p:cNvPr id="4" name="MATHS SLIDE 3A">
            <a:hlinkClick r:id="" action="ppaction://media"/>
            <a:extLst>
              <a:ext uri="{FF2B5EF4-FFF2-40B4-BE49-F238E27FC236}">
                <a16:creationId xmlns:a16="http://schemas.microsoft.com/office/drawing/2014/main" id="{E09CB7FF-C1FB-4C63-B918-B0A9B9BFC6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12696" y="4246205"/>
            <a:ext cx="609600" cy="609600"/>
          </a:xfrm>
          <a:prstGeom prst="rect">
            <a:avLst/>
          </a:prstGeom>
        </p:spPr>
      </p:pic>
      <p:pic>
        <p:nvPicPr>
          <p:cNvPr id="5" name="MATHS SLIDE 3B">
            <a:hlinkClick r:id="" action="ppaction://media"/>
            <a:extLst>
              <a:ext uri="{FF2B5EF4-FFF2-40B4-BE49-F238E27FC236}">
                <a16:creationId xmlns:a16="http://schemas.microsoft.com/office/drawing/2014/main" id="{D6EE6F33-D20C-4C1B-9849-070D3CBCB4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12696" y="60263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0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83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22321359-6324-4ACA-9198-3E28E7130594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C6AC6D-2EC9-40DC-B093-0798DA9D1A41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3D697-B12B-43EC-BC42-F97D9259ACCB}"/>
              </a:ext>
            </a:extLst>
          </p:cNvPr>
          <p:cNvSpPr txBox="1"/>
          <p:nvPr/>
        </p:nvSpPr>
        <p:spPr>
          <a:xfrm>
            <a:off x="7396307" y="5284275"/>
            <a:ext cx="4495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C7EE1-0D21-4879-B029-35A75D055A8B}"/>
              </a:ext>
            </a:extLst>
          </p:cNvPr>
          <p:cNvSpPr txBox="1"/>
          <p:nvPr/>
        </p:nvSpPr>
        <p:spPr>
          <a:xfrm>
            <a:off x="7396307" y="3333685"/>
            <a:ext cx="44953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question read to you. We will work together to reach the answer.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84FD532-6E50-41D6-A4D9-6E12BA49544B}"/>
              </a:ext>
            </a:extLst>
          </p:cNvPr>
          <p:cNvGrpSpPr/>
          <p:nvPr/>
        </p:nvGrpSpPr>
        <p:grpSpPr>
          <a:xfrm>
            <a:off x="342582" y="813692"/>
            <a:ext cx="6614811" cy="5221356"/>
            <a:chOff x="152399" y="1426673"/>
            <a:chExt cx="6944140" cy="526567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690D1F6-C7BE-44E3-A1CC-0FEDC339CC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609" t="21497" r="35435" b="12422"/>
            <a:stretch/>
          </p:blipFill>
          <p:spPr>
            <a:xfrm>
              <a:off x="152400" y="2398643"/>
              <a:ext cx="6944139" cy="429370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BE8DDE5-9CF5-47B2-949E-896B489A5E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9152" r="55500" b="68203"/>
            <a:stretch/>
          </p:blipFill>
          <p:spPr>
            <a:xfrm>
              <a:off x="152399" y="1426673"/>
              <a:ext cx="6944139" cy="97197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D911F2F-CE45-4E8B-9902-85E0E5167C7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161" t="21368" r="35056" b="738"/>
          <a:stretch/>
        </p:blipFill>
        <p:spPr>
          <a:xfrm>
            <a:off x="7236536" y="329396"/>
            <a:ext cx="2026733" cy="2733255"/>
          </a:xfrm>
          <a:prstGeom prst="rect">
            <a:avLst/>
          </a:prstGeom>
        </p:spPr>
      </p:pic>
      <p:pic>
        <p:nvPicPr>
          <p:cNvPr id="6" name="MATHS SLIDE 4A">
            <a:hlinkClick r:id="" action="ppaction://media"/>
            <a:extLst>
              <a:ext uri="{FF2B5EF4-FFF2-40B4-BE49-F238E27FC236}">
                <a16:creationId xmlns:a16="http://schemas.microsoft.com/office/drawing/2014/main" id="{497F3F06-4B4E-4B30-853E-B7973CB8F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11320" y="4300607"/>
            <a:ext cx="609600" cy="609600"/>
          </a:xfrm>
          <a:prstGeom prst="rect">
            <a:avLst/>
          </a:prstGeom>
        </p:spPr>
      </p:pic>
      <p:pic>
        <p:nvPicPr>
          <p:cNvPr id="11" name="MATHS SLIDE 4B">
            <a:hlinkClick r:id="" action="ppaction://media"/>
            <a:extLst>
              <a:ext uri="{FF2B5EF4-FFF2-40B4-BE49-F238E27FC236}">
                <a16:creationId xmlns:a16="http://schemas.microsoft.com/office/drawing/2014/main" id="{FA0C01B3-2933-4632-9AE7-5B4512B697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63269" y="59374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6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0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795164" y="121693"/>
            <a:ext cx="2196512" cy="1373615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10076409" y="573632"/>
            <a:ext cx="1617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CE34D1-262F-4439-BF0C-B12E4340A4B9}"/>
              </a:ext>
            </a:extLst>
          </p:cNvPr>
          <p:cNvSpPr txBox="1"/>
          <p:nvPr/>
        </p:nvSpPr>
        <p:spPr>
          <a:xfrm>
            <a:off x="793322" y="223118"/>
            <a:ext cx="530267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/>
              <a:t>Have a go at these questions independently. Click on the button if you would like the questions read to you.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E4CE27-D327-45AB-988E-8AD4A1EF1B55}"/>
              </a:ext>
            </a:extLst>
          </p:cNvPr>
          <p:cNvSpPr txBox="1"/>
          <p:nvPr/>
        </p:nvSpPr>
        <p:spPr>
          <a:xfrm>
            <a:off x="793322" y="6231360"/>
            <a:ext cx="9827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1, 2, 3 and 4 after completing all of the questions.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D7A91B-9658-4B9B-8CF7-29EC5A40D2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73" t="20240" r="19659" b="14869"/>
          <a:stretch/>
        </p:blipFill>
        <p:spPr>
          <a:xfrm>
            <a:off x="793322" y="1103784"/>
            <a:ext cx="8178400" cy="48624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F7635F-1714-4529-A8BE-54BF00A9A1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161" t="21368" r="35056" b="738"/>
          <a:stretch/>
        </p:blipFill>
        <p:spPr>
          <a:xfrm>
            <a:off x="9522077" y="2290399"/>
            <a:ext cx="2196512" cy="2962220"/>
          </a:xfrm>
          <a:prstGeom prst="rect">
            <a:avLst/>
          </a:prstGeom>
        </p:spPr>
      </p:pic>
      <p:pic>
        <p:nvPicPr>
          <p:cNvPr id="4" name="MATHS SLIDE 5">
            <a:hlinkClick r:id="" action="ppaction://media"/>
            <a:extLst>
              <a:ext uri="{FF2B5EF4-FFF2-40B4-BE49-F238E27FC236}">
                <a16:creationId xmlns:a16="http://schemas.microsoft.com/office/drawing/2014/main" id="{5FB2312A-BCCE-4A9B-ACBC-F4FA4B7FDB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09842" y="2290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6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E33BBAF3-C07B-48A6-A1C9-6E136512EB04}"/>
              </a:ext>
            </a:extLst>
          </p:cNvPr>
          <p:cNvSpPr/>
          <p:nvPr/>
        </p:nvSpPr>
        <p:spPr>
          <a:xfrm>
            <a:off x="9665252" y="187910"/>
            <a:ext cx="2273378" cy="134546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B0D0AE-6703-49B0-B1B7-A3D965AAAF0D}"/>
              </a:ext>
            </a:extLst>
          </p:cNvPr>
          <p:cNvSpPr txBox="1"/>
          <p:nvPr/>
        </p:nvSpPr>
        <p:spPr>
          <a:xfrm>
            <a:off x="10062024" y="641645"/>
            <a:ext cx="1673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24321E-38F1-4891-9969-3ABDFE33FD3C}"/>
              </a:ext>
            </a:extLst>
          </p:cNvPr>
          <p:cNvSpPr txBox="1"/>
          <p:nvPr/>
        </p:nvSpPr>
        <p:spPr>
          <a:xfrm>
            <a:off x="7729745" y="3429000"/>
            <a:ext cx="415135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/>
              <a:t>Have a go at these questions independently. Click on the button if you would like the questions read to you.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3C7F3A9-5354-4D3B-A9C7-96E649447C3D}"/>
              </a:ext>
            </a:extLst>
          </p:cNvPr>
          <p:cNvSpPr txBox="1"/>
          <p:nvPr/>
        </p:nvSpPr>
        <p:spPr>
          <a:xfrm>
            <a:off x="7775007" y="5463916"/>
            <a:ext cx="4106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1, 2, 3 and 4 after completing all of the questions.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A9D841C-99A2-43DF-A812-3DA40C569D6D}"/>
              </a:ext>
            </a:extLst>
          </p:cNvPr>
          <p:cNvGrpSpPr/>
          <p:nvPr/>
        </p:nvGrpSpPr>
        <p:grpSpPr>
          <a:xfrm>
            <a:off x="160400" y="427684"/>
            <a:ext cx="7182678" cy="6002632"/>
            <a:chOff x="265640" y="187910"/>
            <a:chExt cx="7182678" cy="60026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6174EF7-CD70-4B6B-B98D-8ED2EE1F96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196" t="22313" r="19891" b="18336"/>
            <a:stretch/>
          </p:blipFill>
          <p:spPr>
            <a:xfrm>
              <a:off x="265640" y="187910"/>
              <a:ext cx="7182678" cy="3856384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AE8D0CA-EB30-4D04-A50F-576E806AF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8152" t="50909" r="14891" b="22763"/>
            <a:stretch/>
          </p:blipFill>
          <p:spPr>
            <a:xfrm>
              <a:off x="265640" y="4044294"/>
              <a:ext cx="7182678" cy="2146248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DAC4770-A5CB-40BD-892D-B41A4F3E71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161" t="21368" r="35056" b="738"/>
          <a:stretch/>
        </p:blipFill>
        <p:spPr>
          <a:xfrm>
            <a:off x="7541464" y="427684"/>
            <a:ext cx="1825068" cy="2461290"/>
          </a:xfrm>
          <a:prstGeom prst="rect">
            <a:avLst/>
          </a:prstGeom>
        </p:spPr>
      </p:pic>
      <p:pic>
        <p:nvPicPr>
          <p:cNvPr id="2" name="MATHS SLIDE 6">
            <a:hlinkClick r:id="" action="ppaction://media"/>
            <a:extLst>
              <a:ext uri="{FF2B5EF4-FFF2-40B4-BE49-F238E27FC236}">
                <a16:creationId xmlns:a16="http://schemas.microsoft.com/office/drawing/2014/main" id="{8CF9D112-95CB-4C64-ACAE-5B109D50E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3252" y="45802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3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EBFDC3AA-45EC-4EAA-A73D-8753BD916674}"/>
              </a:ext>
            </a:extLst>
          </p:cNvPr>
          <p:cNvSpPr/>
          <p:nvPr/>
        </p:nvSpPr>
        <p:spPr>
          <a:xfrm>
            <a:off x="9665252" y="148153"/>
            <a:ext cx="2273378" cy="134546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B1DF4A-AD45-4B8D-B1BC-81FDF2285CC4}"/>
              </a:ext>
            </a:extLst>
          </p:cNvPr>
          <p:cNvSpPr txBox="1"/>
          <p:nvPr/>
        </p:nvSpPr>
        <p:spPr>
          <a:xfrm>
            <a:off x="10062024" y="601888"/>
            <a:ext cx="1673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1BE999-7523-484C-A37D-93187F99C1FA}"/>
              </a:ext>
            </a:extLst>
          </p:cNvPr>
          <p:cNvSpPr txBox="1"/>
          <p:nvPr/>
        </p:nvSpPr>
        <p:spPr>
          <a:xfrm>
            <a:off x="7451449" y="3429000"/>
            <a:ext cx="415135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/>
              <a:t>Have a go at these questions independently. Click on the button if you would like the questions read to you.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261A3C-DC41-457A-9519-11DDB705CB50}"/>
              </a:ext>
            </a:extLst>
          </p:cNvPr>
          <p:cNvSpPr txBox="1"/>
          <p:nvPr/>
        </p:nvSpPr>
        <p:spPr>
          <a:xfrm>
            <a:off x="7496711" y="5463916"/>
            <a:ext cx="4106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1, 2, 3 and 4 after completing all of the questions.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C200FC-3AA0-44B7-8262-5591C61F7B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61" t="21368" r="35056" b="738"/>
          <a:stretch/>
        </p:blipFill>
        <p:spPr>
          <a:xfrm>
            <a:off x="7183656" y="148152"/>
            <a:ext cx="2006924" cy="270654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607DB19-C439-4A2E-8883-7791EE94EF19}"/>
              </a:ext>
            </a:extLst>
          </p:cNvPr>
          <p:cNvGrpSpPr/>
          <p:nvPr/>
        </p:nvGrpSpPr>
        <p:grpSpPr>
          <a:xfrm>
            <a:off x="373488" y="148152"/>
            <a:ext cx="6441512" cy="6546574"/>
            <a:chOff x="310902" y="335360"/>
            <a:chExt cx="6633237" cy="682881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9A00B22-4E9C-4EB7-8902-6A82DC97C5DD}"/>
                </a:ext>
              </a:extLst>
            </p:cNvPr>
            <p:cNvSpPr/>
            <p:nvPr/>
          </p:nvSpPr>
          <p:spPr>
            <a:xfrm>
              <a:off x="6217668" y="4029725"/>
              <a:ext cx="726468" cy="31344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1C426D8-9918-494A-9FF3-A743E0EF67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8304" t="19207" r="14757" b="57620"/>
            <a:stretch/>
          </p:blipFill>
          <p:spPr>
            <a:xfrm>
              <a:off x="310902" y="335360"/>
              <a:ext cx="6633237" cy="174523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3184D36-21EB-4B43-9B59-EA7125526277}"/>
                </a:ext>
              </a:extLst>
            </p:cNvPr>
            <p:cNvSpPr/>
            <p:nvPr/>
          </p:nvSpPr>
          <p:spPr>
            <a:xfrm>
              <a:off x="310902" y="2020644"/>
              <a:ext cx="6633237" cy="31344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30399E7-A24C-4FA4-A742-6CF9DE5236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2249" t="42085" r="32699" b="38357"/>
            <a:stretch/>
          </p:blipFill>
          <p:spPr>
            <a:xfrm>
              <a:off x="745116" y="2080591"/>
              <a:ext cx="5764808" cy="239864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154FF17-6420-40EE-BE94-76B3A7FDA5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8304" t="62383" r="14757" b="2592"/>
            <a:stretch/>
          </p:blipFill>
          <p:spPr>
            <a:xfrm>
              <a:off x="310902" y="4686984"/>
              <a:ext cx="6199021" cy="2477193"/>
            </a:xfrm>
            <a:prstGeom prst="rect">
              <a:avLst/>
            </a:prstGeom>
          </p:spPr>
        </p:pic>
      </p:grpSp>
      <p:pic>
        <p:nvPicPr>
          <p:cNvPr id="3" name="MATHS SLIDE 7">
            <a:hlinkClick r:id="" action="ppaction://media"/>
            <a:extLst>
              <a:ext uri="{FF2B5EF4-FFF2-40B4-BE49-F238E27FC236}">
                <a16:creationId xmlns:a16="http://schemas.microsoft.com/office/drawing/2014/main" id="{3BEC7F60-E6A2-4CCE-9B17-E401F3D00F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44956" y="45168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7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ED1D3A5-16E7-45B0-A383-920542E162AB}"/>
              </a:ext>
            </a:extLst>
          </p:cNvPr>
          <p:cNvSpPr txBox="1"/>
          <p:nvPr/>
        </p:nvSpPr>
        <p:spPr>
          <a:xfrm>
            <a:off x="7778006" y="3205274"/>
            <a:ext cx="3457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 being read to you.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D795A2-01C8-44A6-BCBC-466EB44F6EF0}"/>
              </a:ext>
            </a:extLst>
          </p:cNvPr>
          <p:cNvSpPr txBox="1"/>
          <p:nvPr/>
        </p:nvSpPr>
        <p:spPr>
          <a:xfrm>
            <a:off x="7393820" y="2433319"/>
            <a:ext cx="4225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Questions 1 – 4 Answers: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6171624-6478-47AA-B430-DEC9C51A8F1C}"/>
              </a:ext>
            </a:extLst>
          </p:cNvPr>
          <p:cNvGrpSpPr/>
          <p:nvPr/>
        </p:nvGrpSpPr>
        <p:grpSpPr>
          <a:xfrm>
            <a:off x="691769" y="156116"/>
            <a:ext cx="5989984" cy="6545767"/>
            <a:chOff x="980659" y="802332"/>
            <a:chExt cx="5512906" cy="584945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F5D89E3-8DDB-447B-AF27-C7DFF2BB9F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652" t="25983" r="44130" b="4184"/>
            <a:stretch/>
          </p:blipFill>
          <p:spPr>
            <a:xfrm>
              <a:off x="980660" y="802332"/>
              <a:ext cx="5512905" cy="453748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36C53A7-42A9-4384-BA70-41225EE3CD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815" t="69529" r="43968" b="10280"/>
            <a:stretch/>
          </p:blipFill>
          <p:spPr>
            <a:xfrm>
              <a:off x="980659" y="5339819"/>
              <a:ext cx="5512905" cy="1311965"/>
            </a:xfrm>
            <a:prstGeom prst="rect">
              <a:avLst/>
            </a:prstGeom>
          </p:spPr>
        </p:pic>
      </p:grpSp>
      <p:pic>
        <p:nvPicPr>
          <p:cNvPr id="2" name="MATHS SLIDE 8">
            <a:hlinkClick r:id="" action="ppaction://media"/>
            <a:extLst>
              <a:ext uri="{FF2B5EF4-FFF2-40B4-BE49-F238E27FC236}">
                <a16:creationId xmlns:a16="http://schemas.microsoft.com/office/drawing/2014/main" id="{AE5B7822-D5D1-468C-9BC7-4802E3D9E0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95779" y="4276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7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856261-6B50-4D27-9BB1-936DCC086D51}"/>
              </a:ext>
            </a:extLst>
          </p:cNvPr>
          <p:cNvSpPr/>
          <p:nvPr/>
        </p:nvSpPr>
        <p:spPr>
          <a:xfrm>
            <a:off x="9516120" y="231421"/>
            <a:ext cx="2365828" cy="1368760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29DDC-2C3C-4802-935D-4E095A4F8A9B}"/>
              </a:ext>
            </a:extLst>
          </p:cNvPr>
          <p:cNvSpPr txBox="1"/>
          <p:nvPr/>
        </p:nvSpPr>
        <p:spPr>
          <a:xfrm>
            <a:off x="9847226" y="7041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3DF72-0DEE-48DD-B32D-2A8C4BE6E8E3}"/>
              </a:ext>
            </a:extLst>
          </p:cNvPr>
          <p:cNvSpPr txBox="1"/>
          <p:nvPr/>
        </p:nvSpPr>
        <p:spPr>
          <a:xfrm>
            <a:off x="9391493" y="5846234"/>
            <a:ext cx="2490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Move to the next slide to hear the answer.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AB3EA6-CC56-4C07-B4FB-35AA05740394}"/>
              </a:ext>
            </a:extLst>
          </p:cNvPr>
          <p:cNvSpPr txBox="1"/>
          <p:nvPr/>
        </p:nvSpPr>
        <p:spPr>
          <a:xfrm>
            <a:off x="7501692" y="3710785"/>
            <a:ext cx="402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if you would like the question read to you.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3E5A2A-0566-4A28-9C50-29F572E5B8CA}"/>
              </a:ext>
            </a:extLst>
          </p:cNvPr>
          <p:cNvSpPr txBox="1"/>
          <p:nvPr/>
        </p:nvSpPr>
        <p:spPr>
          <a:xfrm>
            <a:off x="294554" y="51400"/>
            <a:ext cx="6701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</a:rPr>
              <a:t>Challenge Time!</a:t>
            </a:r>
          </a:p>
          <a:p>
            <a:pPr algn="ctr"/>
            <a:endParaRPr lang="en-GB" sz="400" dirty="0"/>
          </a:p>
          <a:p>
            <a:pPr algn="ctr"/>
            <a:r>
              <a:rPr lang="en-GB" dirty="0"/>
              <a:t>Only try this question if you are feeling confident </a:t>
            </a:r>
            <a:r>
              <a:rPr lang="en-GB" dirty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0DD66B-AD0A-480F-B2D5-9E1DB66255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087" t="19013" r="15217" b="3447"/>
          <a:stretch/>
        </p:blipFill>
        <p:spPr>
          <a:xfrm>
            <a:off x="294555" y="1165807"/>
            <a:ext cx="6701353" cy="54580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A36497-3C23-4349-BF14-5E8580790A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161" t="21368" r="35056" b="738"/>
          <a:stretch/>
        </p:blipFill>
        <p:spPr>
          <a:xfrm>
            <a:off x="7288915" y="227501"/>
            <a:ext cx="1934198" cy="26084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1B2E4CE-353A-4A23-A922-4DDEC18B22B4}"/>
              </a:ext>
            </a:extLst>
          </p:cNvPr>
          <p:cNvSpPr/>
          <p:nvPr/>
        </p:nvSpPr>
        <p:spPr>
          <a:xfrm>
            <a:off x="9406990" y="2004967"/>
            <a:ext cx="26152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  <a:latin typeface="arial" panose="020B0604020202020204" pitchFamily="34" charset="0"/>
              </a:rPr>
              <a:t>A leap year is a calendar year that contains an additional day.</a:t>
            </a:r>
            <a:endParaRPr lang="en-GB" sz="1600" b="1" dirty="0">
              <a:solidFill>
                <a:srgbClr val="FF000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721C82C-321E-4B31-9BB7-7ED3EC6C3FE4}"/>
              </a:ext>
            </a:extLst>
          </p:cNvPr>
          <p:cNvGrpSpPr/>
          <p:nvPr/>
        </p:nvGrpSpPr>
        <p:grpSpPr>
          <a:xfrm>
            <a:off x="7288915" y="5027896"/>
            <a:ext cx="1555750" cy="1625600"/>
            <a:chOff x="3524250" y="-2082801"/>
            <a:chExt cx="5143500" cy="5910093"/>
          </a:xfrm>
        </p:grpSpPr>
        <p:pic>
          <p:nvPicPr>
            <p:cNvPr id="1026" name="Picture 2" descr="Image result for difficult question warning">
              <a:extLst>
                <a:ext uri="{FF2B5EF4-FFF2-40B4-BE49-F238E27FC236}">
                  <a16:creationId xmlns:a16="http://schemas.microsoft.com/office/drawing/2014/main" id="{5A700504-B254-413E-96BC-1C662F24AB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22"/>
            <a:stretch/>
          </p:blipFill>
          <p:spPr bwMode="auto">
            <a:xfrm>
              <a:off x="3524250" y="-2082801"/>
              <a:ext cx="5143500" cy="5910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6D46521-D748-4AB6-A8D3-47EBEFE29701}"/>
                </a:ext>
              </a:extLst>
            </p:cNvPr>
            <p:cNvSpPr/>
            <p:nvPr/>
          </p:nvSpPr>
          <p:spPr>
            <a:xfrm>
              <a:off x="3524250" y="2794622"/>
              <a:ext cx="5143500" cy="89517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TRICKY QUESTION ALERT!</a:t>
              </a:r>
            </a:p>
          </p:txBody>
        </p:sp>
      </p:grpSp>
      <p:pic>
        <p:nvPicPr>
          <p:cNvPr id="9" name="MTSHS SLIDE 9">
            <a:hlinkClick r:id="" action="ppaction://media"/>
            <a:extLst>
              <a:ext uri="{FF2B5EF4-FFF2-40B4-BE49-F238E27FC236}">
                <a16:creationId xmlns:a16="http://schemas.microsoft.com/office/drawing/2014/main" id="{074D4EA6-109E-48D0-AB45-525E2134E1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31920" y="44488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3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B2B30C8-F525-444F-B354-F03C7F0A2CA0}">
  <ds:schemaRefs>
    <ds:schemaRef ds:uri="http://www.w3.org/XML/1998/namespace"/>
    <ds:schemaRef ds:uri="a460e403-a353-4628-9222-e96d0f2ecf11"/>
    <ds:schemaRef ds:uri="http://purl.org/dc/terms/"/>
    <ds:schemaRef ds:uri="http://purl.org/dc/elements/1.1/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6e6ca74e-b4f7-4601-85ac-67e42a279e9b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75795A44-E53A-4F45-88A2-DA0FFB035E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A92139E-2F65-4B50-9786-919ECB39F0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1347</TotalTime>
  <Words>384</Words>
  <Application>Microsoft Office PowerPoint</Application>
  <PresentationFormat>Widescreen</PresentationFormat>
  <Paragraphs>39</Paragraphs>
  <Slides>10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Arial</vt:lpstr>
      <vt:lpstr>Calibri</vt:lpstr>
      <vt:lpstr>Calibri Light</vt:lpstr>
      <vt:lpstr>Wingdings</vt:lpstr>
      <vt:lpstr>Office Theme</vt:lpstr>
      <vt:lpstr>Mathematics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138</cp:revision>
  <dcterms:created xsi:type="dcterms:W3CDTF">2020-07-13T10:58:18Z</dcterms:created>
  <dcterms:modified xsi:type="dcterms:W3CDTF">2021-02-08T15:47:14Z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