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sldIdLst>
    <p:sldId id="256" r:id="rId5"/>
    <p:sldId id="266" r:id="rId6"/>
    <p:sldId id="267" r:id="rId7"/>
    <p:sldId id="268" r:id="rId8"/>
    <p:sldId id="265" r:id="rId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EDCDC"/>
    <a:srgbClr val="FFEEB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2" d="100"/>
          <a:sy n="72" d="100"/>
        </p:scale>
        <p:origin x="660"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tableStyles" Target="tableStyle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theme" Target="theme/theme1.xml"/><Relationship Id="rId2" Type="http://schemas.openxmlformats.org/officeDocument/2006/relationships/customXml" Target="../customXml/item2.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viewProps" Target="viewProps.xml"/><Relationship Id="rId5" Type="http://schemas.openxmlformats.org/officeDocument/2006/relationships/slide" Target="slides/slide1.xml"/><Relationship Id="rId10"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B5AE2576-508A-4934-84EB-24C3FC599BDC}" type="datetimeFigureOut">
              <a:rPr lang="en-GB" smtClean="0"/>
              <a:t>08/02/2021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70448F7-660D-41F8-BD8E-C5EE306EA07D}" type="slidenum">
              <a:rPr lang="en-GB" smtClean="0"/>
              <a:t>‹#›</a:t>
            </a:fld>
            <a:endParaRPr lang="en-GB"/>
          </a:p>
        </p:txBody>
      </p:sp>
    </p:spTree>
    <p:extLst>
      <p:ext uri="{BB962C8B-B14F-4D97-AF65-F5344CB8AC3E}">
        <p14:creationId xmlns:p14="http://schemas.microsoft.com/office/powerpoint/2010/main" val="33432224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B5AE2576-508A-4934-84EB-24C3FC599BDC}" type="datetimeFigureOut">
              <a:rPr lang="en-GB" smtClean="0"/>
              <a:t>08/02/2021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70448F7-660D-41F8-BD8E-C5EE306EA07D}" type="slidenum">
              <a:rPr lang="en-GB" smtClean="0"/>
              <a:t>‹#›</a:t>
            </a:fld>
            <a:endParaRPr lang="en-GB"/>
          </a:p>
        </p:txBody>
      </p:sp>
    </p:spTree>
    <p:extLst>
      <p:ext uri="{BB962C8B-B14F-4D97-AF65-F5344CB8AC3E}">
        <p14:creationId xmlns:p14="http://schemas.microsoft.com/office/powerpoint/2010/main" val="38355388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B5AE2576-508A-4934-84EB-24C3FC599BDC}" type="datetimeFigureOut">
              <a:rPr lang="en-GB" smtClean="0"/>
              <a:t>08/02/2021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70448F7-660D-41F8-BD8E-C5EE306EA07D}" type="slidenum">
              <a:rPr lang="en-GB" smtClean="0"/>
              <a:t>‹#›</a:t>
            </a:fld>
            <a:endParaRPr lang="en-GB"/>
          </a:p>
        </p:txBody>
      </p:sp>
    </p:spTree>
    <p:extLst>
      <p:ext uri="{BB962C8B-B14F-4D97-AF65-F5344CB8AC3E}">
        <p14:creationId xmlns:p14="http://schemas.microsoft.com/office/powerpoint/2010/main" val="5431295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B5AE2576-508A-4934-84EB-24C3FC599BDC}" type="datetimeFigureOut">
              <a:rPr lang="en-GB" smtClean="0"/>
              <a:t>08/02/2021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70448F7-660D-41F8-BD8E-C5EE306EA07D}" type="slidenum">
              <a:rPr lang="en-GB" smtClean="0"/>
              <a:t>‹#›</a:t>
            </a:fld>
            <a:endParaRPr lang="en-GB"/>
          </a:p>
        </p:txBody>
      </p:sp>
    </p:spTree>
    <p:extLst>
      <p:ext uri="{BB962C8B-B14F-4D97-AF65-F5344CB8AC3E}">
        <p14:creationId xmlns:p14="http://schemas.microsoft.com/office/powerpoint/2010/main" val="5726340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5AE2576-508A-4934-84EB-24C3FC599BDC}" type="datetimeFigureOut">
              <a:rPr lang="en-GB" smtClean="0"/>
              <a:t>08/02/2021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70448F7-660D-41F8-BD8E-C5EE306EA07D}" type="slidenum">
              <a:rPr lang="en-GB" smtClean="0"/>
              <a:t>‹#›</a:t>
            </a:fld>
            <a:endParaRPr lang="en-GB"/>
          </a:p>
        </p:txBody>
      </p:sp>
    </p:spTree>
    <p:extLst>
      <p:ext uri="{BB962C8B-B14F-4D97-AF65-F5344CB8AC3E}">
        <p14:creationId xmlns:p14="http://schemas.microsoft.com/office/powerpoint/2010/main" val="20335822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B5AE2576-508A-4934-84EB-24C3FC599BDC}" type="datetimeFigureOut">
              <a:rPr lang="en-GB" smtClean="0"/>
              <a:t>08/02/2021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70448F7-660D-41F8-BD8E-C5EE306EA07D}" type="slidenum">
              <a:rPr lang="en-GB" smtClean="0"/>
              <a:t>‹#›</a:t>
            </a:fld>
            <a:endParaRPr lang="en-GB"/>
          </a:p>
        </p:txBody>
      </p:sp>
    </p:spTree>
    <p:extLst>
      <p:ext uri="{BB962C8B-B14F-4D97-AF65-F5344CB8AC3E}">
        <p14:creationId xmlns:p14="http://schemas.microsoft.com/office/powerpoint/2010/main" val="3485534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B5AE2576-508A-4934-84EB-24C3FC599BDC}" type="datetimeFigureOut">
              <a:rPr lang="en-GB" smtClean="0"/>
              <a:t>08/02/2021</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E70448F7-660D-41F8-BD8E-C5EE306EA07D}" type="slidenum">
              <a:rPr lang="en-GB" smtClean="0"/>
              <a:t>‹#›</a:t>
            </a:fld>
            <a:endParaRPr lang="en-GB"/>
          </a:p>
        </p:txBody>
      </p:sp>
    </p:spTree>
    <p:extLst>
      <p:ext uri="{BB962C8B-B14F-4D97-AF65-F5344CB8AC3E}">
        <p14:creationId xmlns:p14="http://schemas.microsoft.com/office/powerpoint/2010/main" val="15899776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B5AE2576-508A-4934-84EB-24C3FC599BDC}" type="datetimeFigureOut">
              <a:rPr lang="en-GB" smtClean="0"/>
              <a:t>08/02/2021</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E70448F7-660D-41F8-BD8E-C5EE306EA07D}" type="slidenum">
              <a:rPr lang="en-GB" smtClean="0"/>
              <a:t>‹#›</a:t>
            </a:fld>
            <a:endParaRPr lang="en-GB"/>
          </a:p>
        </p:txBody>
      </p:sp>
    </p:spTree>
    <p:extLst>
      <p:ext uri="{BB962C8B-B14F-4D97-AF65-F5344CB8AC3E}">
        <p14:creationId xmlns:p14="http://schemas.microsoft.com/office/powerpoint/2010/main" val="30547308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5AE2576-508A-4934-84EB-24C3FC599BDC}" type="datetimeFigureOut">
              <a:rPr lang="en-GB" smtClean="0"/>
              <a:t>08/02/2021</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E70448F7-660D-41F8-BD8E-C5EE306EA07D}" type="slidenum">
              <a:rPr lang="en-GB" smtClean="0"/>
              <a:t>‹#›</a:t>
            </a:fld>
            <a:endParaRPr lang="en-GB"/>
          </a:p>
        </p:txBody>
      </p:sp>
    </p:spTree>
    <p:extLst>
      <p:ext uri="{BB962C8B-B14F-4D97-AF65-F5344CB8AC3E}">
        <p14:creationId xmlns:p14="http://schemas.microsoft.com/office/powerpoint/2010/main" val="18232241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5AE2576-508A-4934-84EB-24C3FC599BDC}" type="datetimeFigureOut">
              <a:rPr lang="en-GB" smtClean="0"/>
              <a:t>08/02/2021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70448F7-660D-41F8-BD8E-C5EE306EA07D}" type="slidenum">
              <a:rPr lang="en-GB" smtClean="0"/>
              <a:t>‹#›</a:t>
            </a:fld>
            <a:endParaRPr lang="en-GB"/>
          </a:p>
        </p:txBody>
      </p:sp>
    </p:spTree>
    <p:extLst>
      <p:ext uri="{BB962C8B-B14F-4D97-AF65-F5344CB8AC3E}">
        <p14:creationId xmlns:p14="http://schemas.microsoft.com/office/powerpoint/2010/main" val="28927839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5AE2576-508A-4934-84EB-24C3FC599BDC}" type="datetimeFigureOut">
              <a:rPr lang="en-GB" smtClean="0"/>
              <a:t>08/02/2021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70448F7-660D-41F8-BD8E-C5EE306EA07D}" type="slidenum">
              <a:rPr lang="en-GB" smtClean="0"/>
              <a:t>‹#›</a:t>
            </a:fld>
            <a:endParaRPr lang="en-GB"/>
          </a:p>
        </p:txBody>
      </p:sp>
    </p:spTree>
    <p:extLst>
      <p:ext uri="{BB962C8B-B14F-4D97-AF65-F5344CB8AC3E}">
        <p14:creationId xmlns:p14="http://schemas.microsoft.com/office/powerpoint/2010/main" val="6385559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EEB9"/>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5AE2576-508A-4934-84EB-24C3FC599BDC}" type="datetimeFigureOut">
              <a:rPr lang="en-GB" smtClean="0"/>
              <a:t>08/02/2021</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70448F7-660D-41F8-BD8E-C5EE306EA07D}" type="slidenum">
              <a:rPr lang="en-GB" smtClean="0"/>
              <a:t>‹#›</a:t>
            </a:fld>
            <a:endParaRPr lang="en-GB"/>
          </a:p>
        </p:txBody>
      </p:sp>
    </p:spTree>
    <p:extLst>
      <p:ext uri="{BB962C8B-B14F-4D97-AF65-F5344CB8AC3E}">
        <p14:creationId xmlns:p14="http://schemas.microsoft.com/office/powerpoint/2010/main" val="261884571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4.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4.png"/><Relationship Id="rId5" Type="http://schemas.openxmlformats.org/officeDocument/2006/relationships/image" Target="../media/image5.jpe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4.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7.jpeg"/><Relationship Id="rId5" Type="http://schemas.microsoft.com/office/2007/relationships/hdphoto" Target="../media/hdphoto1.wdp"/><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343765"/>
            <a:ext cx="9144000" cy="2387600"/>
          </a:xfrm>
        </p:spPr>
        <p:txBody>
          <a:bodyPr/>
          <a:lstStyle/>
          <a:p>
            <a:r>
              <a:rPr lang="en-GB" b="1" dirty="0"/>
              <a:t>English</a:t>
            </a:r>
          </a:p>
        </p:txBody>
      </p:sp>
      <p:sp>
        <p:nvSpPr>
          <p:cNvPr id="3" name="Subtitle 2"/>
          <p:cNvSpPr>
            <a:spLocks noGrp="1"/>
          </p:cNvSpPr>
          <p:nvPr>
            <p:ph type="subTitle" idx="1"/>
          </p:nvPr>
        </p:nvSpPr>
        <p:spPr>
          <a:xfrm>
            <a:off x="1524000" y="2881036"/>
            <a:ext cx="9144000" cy="2439399"/>
          </a:xfrm>
        </p:spPr>
        <p:txBody>
          <a:bodyPr>
            <a:normAutofit/>
          </a:bodyPr>
          <a:lstStyle/>
          <a:p>
            <a:r>
              <a:rPr lang="en-GB" b="1" dirty="0"/>
              <a:t>Date: </a:t>
            </a:r>
            <a:r>
              <a:rPr lang="en-GB" dirty="0"/>
              <a:t>10.02.21</a:t>
            </a:r>
          </a:p>
          <a:p>
            <a:endParaRPr lang="en-GB" dirty="0">
              <a:highlight>
                <a:srgbClr val="FFFF00"/>
              </a:highlight>
            </a:endParaRPr>
          </a:p>
          <a:p>
            <a:r>
              <a:rPr lang="en-GB" b="1" dirty="0"/>
              <a:t>Week 6 – Lesson 3</a:t>
            </a:r>
          </a:p>
          <a:p>
            <a:r>
              <a:rPr lang="en-GB" b="1" dirty="0"/>
              <a:t>The </a:t>
            </a:r>
            <a:r>
              <a:rPr lang="en-GB" b="1"/>
              <a:t>Curiosity Shop </a:t>
            </a:r>
            <a:endParaRPr lang="en-GB" b="1"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3369" y="205066"/>
            <a:ext cx="1968107" cy="1994041"/>
          </a:xfrm>
          <a:prstGeom prst="rect">
            <a:avLst/>
          </a:prstGeom>
        </p:spPr>
      </p:pic>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12681" y="156093"/>
            <a:ext cx="2017393" cy="1386958"/>
          </a:xfrm>
          <a:prstGeom prst="rect">
            <a:avLst/>
          </a:prstGeom>
        </p:spPr>
      </p:pic>
    </p:spTree>
    <p:extLst>
      <p:ext uri="{BB962C8B-B14F-4D97-AF65-F5344CB8AC3E}">
        <p14:creationId xmlns:p14="http://schemas.microsoft.com/office/powerpoint/2010/main" val="2497169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5635DA8-07D3-4F3F-B510-B4288B5EF331}"/>
              </a:ext>
            </a:extLst>
          </p:cNvPr>
          <p:cNvPicPr>
            <a:picLocks noChangeAspect="1"/>
          </p:cNvPicPr>
          <p:nvPr/>
        </p:nvPicPr>
        <p:blipFill rotWithShape="1">
          <a:blip r:embed="rId4"/>
          <a:srcRect l="18874" t="29860" r="42797" b="3447"/>
          <a:stretch/>
        </p:blipFill>
        <p:spPr>
          <a:xfrm>
            <a:off x="304800" y="276883"/>
            <a:ext cx="6798366" cy="6304234"/>
          </a:xfrm>
          <a:prstGeom prst="rect">
            <a:avLst/>
          </a:prstGeom>
        </p:spPr>
      </p:pic>
      <p:sp>
        <p:nvSpPr>
          <p:cNvPr id="3" name="TextBox 2">
            <a:extLst>
              <a:ext uri="{FF2B5EF4-FFF2-40B4-BE49-F238E27FC236}">
                <a16:creationId xmlns:a16="http://schemas.microsoft.com/office/drawing/2014/main" id="{7A6A8F00-C0CD-43BF-B5FD-FFB7A0C6031A}"/>
              </a:ext>
            </a:extLst>
          </p:cNvPr>
          <p:cNvSpPr txBox="1"/>
          <p:nvPr/>
        </p:nvSpPr>
        <p:spPr>
          <a:xfrm>
            <a:off x="7580244" y="1808492"/>
            <a:ext cx="4094922" cy="4124206"/>
          </a:xfrm>
          <a:prstGeom prst="rect">
            <a:avLst/>
          </a:prstGeom>
          <a:noFill/>
        </p:spPr>
        <p:txBody>
          <a:bodyPr wrap="square" rtlCol="0">
            <a:spAutoFit/>
          </a:bodyPr>
          <a:lstStyle/>
          <a:p>
            <a:pPr algn="ctr"/>
            <a:r>
              <a:rPr lang="en-GB" sz="2800" b="1" dirty="0">
                <a:solidFill>
                  <a:srgbClr val="FF0000"/>
                </a:solidFill>
              </a:rPr>
              <a:t>Story starter:</a:t>
            </a:r>
          </a:p>
          <a:p>
            <a:endParaRPr lang="en-GB" dirty="0"/>
          </a:p>
          <a:p>
            <a:r>
              <a:rPr lang="en-GB" dirty="0"/>
              <a:t>He drummed his long, wiry fingers on the counter, waiting for his next customer. </a:t>
            </a:r>
          </a:p>
          <a:p>
            <a:endParaRPr lang="en-GB" dirty="0"/>
          </a:p>
          <a:p>
            <a:r>
              <a:rPr lang="en-GB" dirty="0"/>
              <a:t>The Curiosity Shop attracted the strangest of visitors. There was certainly more to the shop that met the eye, and people travelled from far and wide to see the bizarre collection. </a:t>
            </a:r>
          </a:p>
          <a:p>
            <a:endParaRPr lang="en-GB" dirty="0"/>
          </a:p>
          <a:p>
            <a:r>
              <a:rPr lang="en-GB" dirty="0"/>
              <a:t>Mr. Obadiah (the owner) had resided behind the counter of this wondrous shop for as long as anyone could remember.</a:t>
            </a:r>
          </a:p>
        </p:txBody>
      </p:sp>
      <p:sp>
        <p:nvSpPr>
          <p:cNvPr id="4" name="TextBox 3">
            <a:extLst>
              <a:ext uri="{FF2B5EF4-FFF2-40B4-BE49-F238E27FC236}">
                <a16:creationId xmlns:a16="http://schemas.microsoft.com/office/drawing/2014/main" id="{A7EB51BD-B0C7-4DEE-BCE1-034E32C3CA56}"/>
              </a:ext>
            </a:extLst>
          </p:cNvPr>
          <p:cNvSpPr txBox="1"/>
          <p:nvPr/>
        </p:nvSpPr>
        <p:spPr>
          <a:xfrm>
            <a:off x="7580244" y="429404"/>
            <a:ext cx="287454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t>Click on the sound button to hear this slide read to you.</a:t>
            </a:r>
          </a:p>
        </p:txBody>
      </p:sp>
      <p:pic>
        <p:nvPicPr>
          <p:cNvPr id="5" name="ENGLISH SLIDE 2">
            <a:hlinkClick r:id="" action="ppaction://media"/>
            <a:extLst>
              <a:ext uri="{FF2B5EF4-FFF2-40B4-BE49-F238E27FC236}">
                <a16:creationId xmlns:a16="http://schemas.microsoft.com/office/drawing/2014/main" id="{C8D4B65F-EDB2-4886-99DF-3CBC17C06A5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931868" y="529083"/>
            <a:ext cx="609600" cy="609600"/>
          </a:xfrm>
          <a:prstGeom prst="rect">
            <a:avLst/>
          </a:prstGeom>
        </p:spPr>
      </p:pic>
    </p:spTree>
    <p:extLst>
      <p:ext uri="{BB962C8B-B14F-4D97-AF65-F5344CB8AC3E}">
        <p14:creationId xmlns:p14="http://schemas.microsoft.com/office/powerpoint/2010/main" val="3642066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699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5635DA8-07D3-4F3F-B510-B4288B5EF331}"/>
              </a:ext>
            </a:extLst>
          </p:cNvPr>
          <p:cNvPicPr>
            <a:picLocks noChangeAspect="1"/>
          </p:cNvPicPr>
          <p:nvPr/>
        </p:nvPicPr>
        <p:blipFill rotWithShape="1">
          <a:blip r:embed="rId4"/>
          <a:srcRect l="18874" t="29860" r="42797" b="3447"/>
          <a:stretch/>
        </p:blipFill>
        <p:spPr>
          <a:xfrm>
            <a:off x="304800" y="276883"/>
            <a:ext cx="6798366" cy="6304234"/>
          </a:xfrm>
          <a:prstGeom prst="rect">
            <a:avLst/>
          </a:prstGeom>
        </p:spPr>
      </p:pic>
      <p:sp>
        <p:nvSpPr>
          <p:cNvPr id="3" name="TextBox 2">
            <a:extLst>
              <a:ext uri="{FF2B5EF4-FFF2-40B4-BE49-F238E27FC236}">
                <a16:creationId xmlns:a16="http://schemas.microsoft.com/office/drawing/2014/main" id="{7A6A8F00-C0CD-43BF-B5FD-FFB7A0C6031A}"/>
              </a:ext>
            </a:extLst>
          </p:cNvPr>
          <p:cNvSpPr txBox="1"/>
          <p:nvPr/>
        </p:nvSpPr>
        <p:spPr>
          <a:xfrm>
            <a:off x="7792279" y="1781988"/>
            <a:ext cx="3829878" cy="4308872"/>
          </a:xfrm>
          <a:prstGeom prst="rect">
            <a:avLst/>
          </a:prstGeom>
          <a:noFill/>
        </p:spPr>
        <p:txBody>
          <a:bodyPr wrap="square" rtlCol="0">
            <a:spAutoFit/>
          </a:bodyPr>
          <a:lstStyle/>
          <a:p>
            <a:pPr algn="ctr"/>
            <a:r>
              <a:rPr lang="en-GB" sz="2800" b="1" dirty="0">
                <a:solidFill>
                  <a:srgbClr val="FF0000"/>
                </a:solidFill>
              </a:rPr>
              <a:t>Question Time:</a:t>
            </a:r>
          </a:p>
          <a:p>
            <a:endParaRPr lang="en-GB" dirty="0"/>
          </a:p>
          <a:p>
            <a:pPr marL="285750" indent="-285750">
              <a:buFont typeface="Arial" panose="020B0604020202020204" pitchFamily="34" charset="0"/>
              <a:buChar char="•"/>
            </a:pPr>
            <a:r>
              <a:rPr lang="en-GB" dirty="0"/>
              <a:t>What kind of man do you think Mr. </a:t>
            </a:r>
            <a:r>
              <a:rPr lang="en-GB" dirty="0" err="1"/>
              <a:t>Obediah</a:t>
            </a:r>
            <a:r>
              <a:rPr lang="en-GB" dirty="0"/>
              <a:t> is? </a:t>
            </a:r>
          </a:p>
          <a:p>
            <a:pPr marL="285750" indent="-285750">
              <a:buFont typeface="Arial" panose="020B0604020202020204" pitchFamily="34" charset="0"/>
              <a:buChar char="•"/>
            </a:pPr>
            <a:endParaRPr lang="en-GB" sz="1200" dirty="0"/>
          </a:p>
          <a:p>
            <a:pPr marL="285750" indent="-285750">
              <a:buFont typeface="Arial" panose="020B0604020202020204" pitchFamily="34" charset="0"/>
              <a:buChar char="•"/>
            </a:pPr>
            <a:r>
              <a:rPr lang="en-GB" dirty="0"/>
              <a:t>What do his clothes tell you about him? </a:t>
            </a:r>
          </a:p>
          <a:p>
            <a:endParaRPr lang="en-GB" sz="1200" dirty="0"/>
          </a:p>
          <a:p>
            <a:pPr marL="285750" indent="-285750">
              <a:buFont typeface="Arial" panose="020B0604020202020204" pitchFamily="34" charset="0"/>
              <a:buChar char="•"/>
            </a:pPr>
            <a:r>
              <a:rPr lang="en-GB" dirty="0"/>
              <a:t>Why does he hold one hand behind his back?</a:t>
            </a:r>
          </a:p>
          <a:p>
            <a:endParaRPr lang="en-GB" sz="1200" dirty="0"/>
          </a:p>
          <a:p>
            <a:pPr marL="285750" indent="-285750">
              <a:buFont typeface="Arial" panose="020B0604020202020204" pitchFamily="34" charset="0"/>
              <a:buChar char="•"/>
            </a:pPr>
            <a:r>
              <a:rPr lang="en-GB" dirty="0"/>
              <a:t>What do you think the Curiosity Shop is? Is it just a shop? </a:t>
            </a:r>
          </a:p>
          <a:p>
            <a:endParaRPr lang="en-GB" sz="1200" dirty="0"/>
          </a:p>
          <a:p>
            <a:pPr marL="285750" indent="-285750">
              <a:buFont typeface="Arial" panose="020B0604020202020204" pitchFamily="34" charset="0"/>
              <a:buChar char="•"/>
            </a:pPr>
            <a:r>
              <a:rPr lang="en-GB" dirty="0"/>
              <a:t>What do you think the shop has inside? </a:t>
            </a:r>
          </a:p>
        </p:txBody>
      </p:sp>
      <p:sp>
        <p:nvSpPr>
          <p:cNvPr id="4" name="TextBox 3">
            <a:extLst>
              <a:ext uri="{FF2B5EF4-FFF2-40B4-BE49-F238E27FC236}">
                <a16:creationId xmlns:a16="http://schemas.microsoft.com/office/drawing/2014/main" id="{A7EB51BD-B0C7-4DEE-BCE1-034E32C3CA56}"/>
              </a:ext>
            </a:extLst>
          </p:cNvPr>
          <p:cNvSpPr txBox="1"/>
          <p:nvPr/>
        </p:nvSpPr>
        <p:spPr>
          <a:xfrm>
            <a:off x="7580244" y="429404"/>
            <a:ext cx="287454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t>Click on the sound button to hear this slide read to you.</a:t>
            </a:r>
          </a:p>
        </p:txBody>
      </p:sp>
      <p:pic>
        <p:nvPicPr>
          <p:cNvPr id="5" name="ENGLISH SLIDE 3">
            <a:hlinkClick r:id="" action="ppaction://media"/>
            <a:extLst>
              <a:ext uri="{FF2B5EF4-FFF2-40B4-BE49-F238E27FC236}">
                <a16:creationId xmlns:a16="http://schemas.microsoft.com/office/drawing/2014/main" id="{D2F66AF6-2431-4B59-954C-2F663494F3F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945120" y="462340"/>
            <a:ext cx="609600" cy="609600"/>
          </a:xfrm>
          <a:prstGeom prst="rect">
            <a:avLst/>
          </a:prstGeom>
        </p:spPr>
      </p:pic>
    </p:spTree>
    <p:extLst>
      <p:ext uri="{BB962C8B-B14F-4D97-AF65-F5344CB8AC3E}">
        <p14:creationId xmlns:p14="http://schemas.microsoft.com/office/powerpoint/2010/main" val="1730022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670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5635DA8-07D3-4F3F-B510-B4288B5EF331}"/>
              </a:ext>
            </a:extLst>
          </p:cNvPr>
          <p:cNvPicPr>
            <a:picLocks noChangeAspect="1"/>
          </p:cNvPicPr>
          <p:nvPr/>
        </p:nvPicPr>
        <p:blipFill rotWithShape="1">
          <a:blip r:embed="rId4"/>
          <a:srcRect l="18874" t="29860" r="42797" b="3447"/>
          <a:stretch/>
        </p:blipFill>
        <p:spPr>
          <a:xfrm>
            <a:off x="8779779" y="3555194"/>
            <a:ext cx="3096206" cy="2871162"/>
          </a:xfrm>
          <a:prstGeom prst="rect">
            <a:avLst/>
          </a:prstGeom>
        </p:spPr>
      </p:pic>
      <p:sp>
        <p:nvSpPr>
          <p:cNvPr id="5" name="Rectangle 4">
            <a:extLst>
              <a:ext uri="{FF2B5EF4-FFF2-40B4-BE49-F238E27FC236}">
                <a16:creationId xmlns:a16="http://schemas.microsoft.com/office/drawing/2014/main" id="{114098DC-C289-4676-A3C5-6E73542B6040}"/>
              </a:ext>
            </a:extLst>
          </p:cNvPr>
          <p:cNvSpPr/>
          <p:nvPr/>
        </p:nvSpPr>
        <p:spPr>
          <a:xfrm>
            <a:off x="583095" y="1265468"/>
            <a:ext cx="10545518" cy="2000548"/>
          </a:xfrm>
          <a:prstGeom prst="rect">
            <a:avLst/>
          </a:prstGeom>
        </p:spPr>
        <p:txBody>
          <a:bodyPr wrap="square">
            <a:spAutoFit/>
          </a:bodyPr>
          <a:lstStyle/>
          <a:p>
            <a:r>
              <a:rPr lang="en-GB" sz="2000" dirty="0"/>
              <a:t>Here is a short paragraph about Mr. Obadiah and his curiosity shop. The paragraph is not very exciting – it doesn’t use any fronted adverbials, detailed descriptions or figurative language devices (e.g. simile, alliteration, personification).</a:t>
            </a:r>
          </a:p>
          <a:p>
            <a:endParaRPr lang="en-GB" sz="2000" dirty="0"/>
          </a:p>
          <a:p>
            <a:r>
              <a:rPr lang="en-GB" sz="2000" b="1" dirty="0"/>
              <a:t>Can you up-level this paragraph to include some of these things?</a:t>
            </a:r>
          </a:p>
          <a:p>
            <a:r>
              <a:rPr lang="en-GB" sz="2000" b="1" dirty="0"/>
              <a:t>You can change the vocabulary, or even the order of the sentences, if you need to.</a:t>
            </a:r>
          </a:p>
        </p:txBody>
      </p:sp>
      <p:sp>
        <p:nvSpPr>
          <p:cNvPr id="6" name="Rectangle 5">
            <a:extLst>
              <a:ext uri="{FF2B5EF4-FFF2-40B4-BE49-F238E27FC236}">
                <a16:creationId xmlns:a16="http://schemas.microsoft.com/office/drawing/2014/main" id="{671082B9-868A-4DC7-9FCE-005F92584712}"/>
              </a:ext>
            </a:extLst>
          </p:cNvPr>
          <p:cNvSpPr/>
          <p:nvPr/>
        </p:nvSpPr>
        <p:spPr>
          <a:xfrm>
            <a:off x="583095" y="3330794"/>
            <a:ext cx="7847673" cy="1015663"/>
          </a:xfrm>
          <a:prstGeom prst="rect">
            <a:avLst/>
          </a:prstGeom>
        </p:spPr>
        <p:txBody>
          <a:bodyPr wrap="square">
            <a:spAutoFit/>
          </a:bodyPr>
          <a:lstStyle/>
          <a:p>
            <a:r>
              <a:rPr lang="en-GB" sz="2000" dirty="0">
                <a:solidFill>
                  <a:srgbClr val="FF0000"/>
                </a:solidFill>
              </a:rPr>
              <a:t>Mr. Obadiah was a tall man. He wore a jacket and some goggles. He tapped on the counter. He sold many things. On his shoulder was a creature. There were ladders in his shop. Lots of people came to his shop. </a:t>
            </a:r>
          </a:p>
        </p:txBody>
      </p:sp>
      <p:sp>
        <p:nvSpPr>
          <p:cNvPr id="7" name="TextBox 3">
            <a:extLst>
              <a:ext uri="{FF2B5EF4-FFF2-40B4-BE49-F238E27FC236}">
                <a16:creationId xmlns:a16="http://schemas.microsoft.com/office/drawing/2014/main" id="{C21793D1-12AB-498C-A342-1F0E2B50B90F}"/>
              </a:ext>
            </a:extLst>
          </p:cNvPr>
          <p:cNvSpPr txBox="1"/>
          <p:nvPr/>
        </p:nvSpPr>
        <p:spPr>
          <a:xfrm>
            <a:off x="5220349" y="382467"/>
            <a:ext cx="6230354" cy="3693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t>Click on the sound button to hear activity 1 read to you.</a:t>
            </a:r>
          </a:p>
        </p:txBody>
      </p:sp>
      <p:sp>
        <p:nvSpPr>
          <p:cNvPr id="8" name="Rectangle 7">
            <a:extLst>
              <a:ext uri="{FF2B5EF4-FFF2-40B4-BE49-F238E27FC236}">
                <a16:creationId xmlns:a16="http://schemas.microsoft.com/office/drawing/2014/main" id="{EFC8607D-D4C0-4C3B-B2F9-E802EB82E682}"/>
              </a:ext>
            </a:extLst>
          </p:cNvPr>
          <p:cNvSpPr/>
          <p:nvPr/>
        </p:nvSpPr>
        <p:spPr>
          <a:xfrm>
            <a:off x="908480" y="421730"/>
            <a:ext cx="2947996" cy="584775"/>
          </a:xfrm>
          <a:prstGeom prst="rect">
            <a:avLst/>
          </a:prstGeom>
        </p:spPr>
        <p:txBody>
          <a:bodyPr wrap="square">
            <a:spAutoFit/>
          </a:bodyPr>
          <a:lstStyle/>
          <a:p>
            <a:r>
              <a:rPr lang="en-GB" sz="3200" b="1" u="sng" dirty="0"/>
              <a:t>Activity 1:</a:t>
            </a:r>
            <a:endParaRPr lang="en-GB" sz="2000" dirty="0"/>
          </a:p>
        </p:txBody>
      </p:sp>
      <p:pic>
        <p:nvPicPr>
          <p:cNvPr id="1026" name="Picture 2" descr="This product is a header for your WAGOLL display in your classroom. WAGOLL  displays are purposed for sh… | Esl writing activities, Visible learning,  School displays">
            <a:extLst>
              <a:ext uri="{FF2B5EF4-FFF2-40B4-BE49-F238E27FC236}">
                <a16:creationId xmlns:a16="http://schemas.microsoft.com/office/drawing/2014/main" id="{B6360AA8-F3BB-4A9E-AEDB-B14F4AEC52F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8869" b="41331"/>
          <a:stretch/>
        </p:blipFill>
        <p:spPr bwMode="auto">
          <a:xfrm>
            <a:off x="666565" y="4986222"/>
            <a:ext cx="2454752" cy="918587"/>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a:extLst>
              <a:ext uri="{FF2B5EF4-FFF2-40B4-BE49-F238E27FC236}">
                <a16:creationId xmlns:a16="http://schemas.microsoft.com/office/drawing/2014/main" id="{4161D5AB-001D-4EAC-A977-4D522698784E}"/>
              </a:ext>
            </a:extLst>
          </p:cNvPr>
          <p:cNvGrpSpPr/>
          <p:nvPr/>
        </p:nvGrpSpPr>
        <p:grpSpPr>
          <a:xfrm>
            <a:off x="3470328" y="4737054"/>
            <a:ext cx="4283165" cy="1808944"/>
            <a:chOff x="3470328" y="4737054"/>
            <a:chExt cx="4283165" cy="1808944"/>
          </a:xfrm>
        </p:grpSpPr>
        <p:sp>
          <p:nvSpPr>
            <p:cNvPr id="9" name="Rectangle: Rounded Corners 8">
              <a:extLst>
                <a:ext uri="{FF2B5EF4-FFF2-40B4-BE49-F238E27FC236}">
                  <a16:creationId xmlns:a16="http://schemas.microsoft.com/office/drawing/2014/main" id="{32AAA052-3368-499E-9C88-C9F4609B40E1}"/>
                </a:ext>
              </a:extLst>
            </p:cNvPr>
            <p:cNvSpPr/>
            <p:nvPr/>
          </p:nvSpPr>
          <p:spPr>
            <a:xfrm>
              <a:off x="3470328" y="4737054"/>
              <a:ext cx="4283165" cy="1808944"/>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DFA1F504-D513-4E06-8933-4EBC6E18D849}"/>
                </a:ext>
              </a:extLst>
            </p:cNvPr>
            <p:cNvSpPr/>
            <p:nvPr/>
          </p:nvSpPr>
          <p:spPr>
            <a:xfrm>
              <a:off x="3639537" y="4856696"/>
              <a:ext cx="4046500" cy="1569660"/>
            </a:xfrm>
            <a:prstGeom prst="rect">
              <a:avLst/>
            </a:prstGeom>
          </p:spPr>
          <p:txBody>
            <a:bodyPr wrap="square">
              <a:spAutoFit/>
            </a:bodyPr>
            <a:lstStyle/>
            <a:p>
              <a:r>
                <a:rPr lang="en-GB" sz="1600" i="1" dirty="0"/>
                <a:t>Mr. Obadiah was a tall man with long, skinny fingers and a moustache framing his face. He wore a crimson, sleeveless jacket and some round goggles which made his eyes look as small as pebbles. As he waited for customers, he tapped patiently on the counter. </a:t>
              </a:r>
            </a:p>
          </p:txBody>
        </p:sp>
      </p:grpSp>
      <p:pic>
        <p:nvPicPr>
          <p:cNvPr id="3" name="ENGLISH SLIDE 4">
            <a:hlinkClick r:id="" action="ppaction://media"/>
            <a:extLst>
              <a:ext uri="{FF2B5EF4-FFF2-40B4-BE49-F238E27FC236}">
                <a16:creationId xmlns:a16="http://schemas.microsoft.com/office/drawing/2014/main" id="{ECA52817-DDFC-48E8-8E49-1731D24F282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978720" y="264955"/>
            <a:ext cx="609600" cy="609600"/>
          </a:xfrm>
          <a:prstGeom prst="rect">
            <a:avLst/>
          </a:prstGeom>
        </p:spPr>
      </p:pic>
    </p:spTree>
    <p:extLst>
      <p:ext uri="{BB962C8B-B14F-4D97-AF65-F5344CB8AC3E}">
        <p14:creationId xmlns:p14="http://schemas.microsoft.com/office/powerpoint/2010/main" val="406963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855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C89AAE7-EFC3-4907-85A8-C9E413A7C0EF}"/>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48489" b="75687" l="21376" r="45827">
                        <a14:foregroundMark x1="34993" y1="66758" x2="34993" y2="66758"/>
                        <a14:foregroundMark x1="38507" y1="66758" x2="38507" y2="66758"/>
                        <a14:foregroundMark x1="40044" y1="53984" x2="40044" y2="53984"/>
                        <a14:foregroundMark x1="43997" y1="55082" x2="43997" y2="55082"/>
                        <a14:foregroundMark x1="45900" y1="51511" x2="45900" y2="51511"/>
                        <a14:foregroundMark x1="34261" y1="65385" x2="34261" y2="65385"/>
                        <a14:foregroundMark x1="27599" y1="53297" x2="27599" y2="53297"/>
                        <a14:foregroundMark x1="24378" y1="56181" x2="24378" y2="56181"/>
                        <a14:foregroundMark x1="21376" y1="57280" x2="21376" y2="57280"/>
                        <a14:foregroundMark x1="40044" y1="67445" x2="40044" y2="67445"/>
                        <a14:foregroundMark x1="42240" y1="67445" x2="42240" y2="67445"/>
                        <a14:foregroundMark x1="42460" y1="74588" x2="42460" y2="74588"/>
                        <a14:foregroundMark x1="39678" y1="60714" x2="39678" y2="60714"/>
                        <a14:foregroundMark x1="34993" y1="59478" x2="34993" y2="59478"/>
                        <a14:foregroundMark x1="32723" y1="55082" x2="32723" y2="55082"/>
                        <a14:foregroundMark x1="28697" y1="52610" x2="28697" y2="52610"/>
                        <a14:foregroundMark x1="25329" y1="62912" x2="25329" y2="62912"/>
                        <a14:foregroundMark x1="27892" y1="67582" x2="27892" y2="67582"/>
                        <a14:foregroundMark x1="32796" y1="52610" x2="32796" y2="52610"/>
                        <a14:foregroundMark x1="24524" y1="70330" x2="24524" y2="70330"/>
                        <a14:foregroundMark x1="34334" y1="67582" x2="34334" y2="67582"/>
                        <a14:foregroundMark x1="25476" y1="62775" x2="25476" y2="62775"/>
                      </a14:backgroundRemoval>
                    </a14:imgEffect>
                  </a14:imgLayer>
                </a14:imgProps>
              </a:ext>
            </a:extLst>
          </a:blip>
          <a:srcRect l="19731" t="45291" r="52346" b="20785"/>
          <a:stretch/>
        </p:blipFill>
        <p:spPr>
          <a:xfrm rot="20131491">
            <a:off x="1021161" y="1169870"/>
            <a:ext cx="3908712" cy="2530841"/>
          </a:xfrm>
          <a:prstGeom prst="rect">
            <a:avLst/>
          </a:prstGeom>
        </p:spPr>
      </p:pic>
      <p:pic>
        <p:nvPicPr>
          <p:cNvPr id="7" name="Picture 4" descr="Lost! The Hundred-Mile-An-Hour Dog: Amazon.co.uk: Strong, Jeremy:  9780141323251: Books">
            <a:extLst>
              <a:ext uri="{FF2B5EF4-FFF2-40B4-BE49-F238E27FC236}">
                <a16:creationId xmlns:a16="http://schemas.microsoft.com/office/drawing/2014/main" id="{0804BA47-BC67-4BA3-B71A-60CA8DFB6012}"/>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764619" y="487926"/>
            <a:ext cx="3845181" cy="5882147"/>
          </a:xfrm>
          <a:prstGeom prst="rect">
            <a:avLst/>
          </a:prstGeom>
          <a:noFill/>
          <a:extLst>
            <a:ext uri="{909E8E84-426E-40DD-AFC4-6F175D3DCCD1}">
              <a14:hiddenFill xmlns:a14="http://schemas.microsoft.com/office/drawing/2010/main">
                <a:solidFill>
                  <a:srgbClr val="FFFFFF"/>
                </a:solidFill>
              </a14:hiddenFill>
            </a:ext>
          </a:extLst>
        </p:spPr>
      </p:pic>
      <p:pic>
        <p:nvPicPr>
          <p:cNvPr id="2" name="ENGLISH SLIDE 5 - STORY">
            <a:hlinkClick r:id="" action="ppaction://media"/>
            <a:extLst>
              <a:ext uri="{FF2B5EF4-FFF2-40B4-BE49-F238E27FC236}">
                <a16:creationId xmlns:a16="http://schemas.microsoft.com/office/drawing/2014/main" id="{671F6908-1B7A-465B-B6DA-0102D32C4B0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3916130" y="3790458"/>
            <a:ext cx="1212461" cy="1212461"/>
          </a:xfrm>
          <a:prstGeom prst="rect">
            <a:avLst/>
          </a:prstGeom>
        </p:spPr>
      </p:pic>
    </p:spTree>
    <p:extLst>
      <p:ext uri="{BB962C8B-B14F-4D97-AF65-F5344CB8AC3E}">
        <p14:creationId xmlns:p14="http://schemas.microsoft.com/office/powerpoint/2010/main" val="3756977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6604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30EECED04BC75409DC03DECC28706AE" ma:contentTypeVersion="12" ma:contentTypeDescription="Create a new document." ma:contentTypeScope="" ma:versionID="635a5766bea9f194e4871a18584a0951">
  <xsd:schema xmlns:xsd="http://www.w3.org/2001/XMLSchema" xmlns:xs="http://www.w3.org/2001/XMLSchema" xmlns:p="http://schemas.microsoft.com/office/2006/metadata/properties" xmlns:ns2="6e6ca74e-b4f7-4601-85ac-67e42a279e9b" xmlns:ns3="a460e403-a353-4628-9222-e96d0f2ecf11" targetNamespace="http://schemas.microsoft.com/office/2006/metadata/properties" ma:root="true" ma:fieldsID="e3df8108d93b955aa1e765aa6b29a95f" ns2:_="" ns3:_="">
    <xsd:import namespace="6e6ca74e-b4f7-4601-85ac-67e42a279e9b"/>
    <xsd:import namespace="a460e403-a353-4628-9222-e96d0f2ecf11"/>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e6ca74e-b4f7-4601-85ac-67e42a279e9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460e403-a353-4628-9222-e96d0f2ecf11"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2587D12-02B5-46B2-8A24-DD4B7FD2B80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e6ca74e-b4f7-4601-85ac-67e42a279e9b"/>
    <ds:schemaRef ds:uri="a460e403-a353-4628-9222-e96d0f2ecf1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BBBAF6C6-6E40-4680-A7E1-FBAA692749C8}">
  <ds:schemaRefs>
    <ds:schemaRef ds:uri="http://purl.org/dc/elements/1.1/"/>
    <ds:schemaRef ds:uri="6e6ca74e-b4f7-4601-85ac-67e42a279e9b"/>
    <ds:schemaRef ds:uri="http://schemas.microsoft.com/office/2006/documentManagement/types"/>
    <ds:schemaRef ds:uri="http://purl.org/dc/terms/"/>
    <ds:schemaRef ds:uri="http://schemas.microsoft.com/office/infopath/2007/PartnerControls"/>
    <ds:schemaRef ds:uri="http://purl.org/dc/dcmitype/"/>
    <ds:schemaRef ds:uri="http://www.w3.org/XML/1998/namespace"/>
    <ds:schemaRef ds:uri="a460e403-a353-4628-9222-e96d0f2ecf11"/>
    <ds:schemaRef ds:uri="http://schemas.openxmlformats.org/package/2006/metadata/core-properties"/>
    <ds:schemaRef ds:uri="http://schemas.microsoft.com/office/2006/metadata/properties"/>
  </ds:schemaRefs>
</ds:datastoreItem>
</file>

<file path=customXml/itemProps3.xml><?xml version="1.0" encoding="utf-8"?>
<ds:datastoreItem xmlns:ds="http://schemas.openxmlformats.org/officeDocument/2006/customXml" ds:itemID="{03783E04-CAC7-4DA9-B607-39260183401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1309</TotalTime>
  <Words>368</Words>
  <Application>Microsoft Office PowerPoint</Application>
  <PresentationFormat>Widescreen</PresentationFormat>
  <Paragraphs>33</Paragraphs>
  <Slides>5</Slides>
  <Notes>0</Notes>
  <HiddenSlides>0</HiddenSlides>
  <MMClips>4</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5</vt:i4>
      </vt:variant>
    </vt:vector>
  </HeadingPairs>
  <TitlesOfParts>
    <vt:vector size="9" baseType="lpstr">
      <vt:lpstr>Arial</vt:lpstr>
      <vt:lpstr>Calibri</vt:lpstr>
      <vt:lpstr>Calibri Light</vt:lpstr>
      <vt:lpstr>Office Theme</vt:lpstr>
      <vt:lpstr>English</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Lisa Downing</dc:creator>
  <cp:lastModifiedBy>Rachel Beattie</cp:lastModifiedBy>
  <cp:revision>151</cp:revision>
  <dcterms:created xsi:type="dcterms:W3CDTF">2020-07-13T10:58:18Z</dcterms:created>
  <dcterms:modified xsi:type="dcterms:W3CDTF">2021-02-08T16:26:25Z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0x010100430EECED04BC75409DC03DECC28706AE</vt:lpwstr>
  </property>
</Properties>
</file>