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263" r:id="rId7"/>
    <p:sldId id="276" r:id="rId8"/>
    <p:sldId id="270" r:id="rId9"/>
    <p:sldId id="265" r:id="rId10"/>
    <p:sldId id="277" r:id="rId11"/>
    <p:sldId id="267" r:id="rId12"/>
    <p:sldId id="275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1.m4a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.png"/><Relationship Id="rId4" Type="http://schemas.openxmlformats.org/officeDocument/2006/relationships/audio" Target="../media/media11.m4a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5.m4a"/><Relationship Id="rId7" Type="http://schemas.openxmlformats.org/officeDocument/2006/relationships/image" Target="../media/image1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.png"/><Relationship Id="rId4" Type="http://schemas.openxmlformats.org/officeDocument/2006/relationships/audio" Target="../media/media5.m4a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5546"/>
            <a:ext cx="9144000" cy="2387600"/>
          </a:xfrm>
        </p:spPr>
        <p:txBody>
          <a:bodyPr/>
          <a:lstStyle/>
          <a:p>
            <a:r>
              <a:rPr lang="en-GB" b="1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37451"/>
            <a:ext cx="9144000" cy="2291140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/>
              <a:t>08.02.21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Week 6 – Lesson 1</a:t>
            </a:r>
          </a:p>
          <a:p>
            <a:r>
              <a:rPr lang="en-GB" b="1" dirty="0"/>
              <a:t>Metric Units – km/m and g/kg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663" y="4133298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856261-6B50-4D27-9BB1-936DCC086D51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29DDC-2C3C-4802-935D-4E095A4F8A9B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3DF72-0DEE-48DD-B32D-2A8C4BE6E8E3}"/>
              </a:ext>
            </a:extLst>
          </p:cNvPr>
          <p:cNvSpPr txBox="1"/>
          <p:nvPr/>
        </p:nvSpPr>
        <p:spPr>
          <a:xfrm>
            <a:off x="447427" y="6126457"/>
            <a:ext cx="617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below to hear the answer.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AB3EA6-CC56-4C07-B4FB-35AA05740394}"/>
              </a:ext>
            </a:extLst>
          </p:cNvPr>
          <p:cNvSpPr txBox="1"/>
          <p:nvPr/>
        </p:nvSpPr>
        <p:spPr>
          <a:xfrm>
            <a:off x="318761" y="1883439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below if you would like the question read to you.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3E5A2A-0566-4A28-9C50-29F572E5B8CA}"/>
              </a:ext>
            </a:extLst>
          </p:cNvPr>
          <p:cNvSpPr txBox="1"/>
          <p:nvPr/>
        </p:nvSpPr>
        <p:spPr>
          <a:xfrm>
            <a:off x="779364" y="234038"/>
            <a:ext cx="670135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</a:rPr>
              <a:t>Challenge Time!</a:t>
            </a:r>
          </a:p>
          <a:p>
            <a:pPr algn="ctr"/>
            <a:endParaRPr lang="en-GB" sz="900" dirty="0"/>
          </a:p>
          <a:p>
            <a:pPr algn="ctr"/>
            <a:r>
              <a:rPr lang="en-GB" sz="2000" dirty="0"/>
              <a:t>Only try this question if you are feeling confident </a:t>
            </a:r>
            <a:r>
              <a:rPr lang="en-GB" sz="2000" dirty="0">
                <a:sym typeface="Wingdings" panose="05000000000000000000" pitchFamily="2" charset="2"/>
              </a:rPr>
              <a:t></a:t>
            </a:r>
            <a:endParaRPr lang="en-GB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0378DB1-017E-49FA-A60B-CFBC20E2712E}"/>
              </a:ext>
            </a:extLst>
          </p:cNvPr>
          <p:cNvGrpSpPr/>
          <p:nvPr/>
        </p:nvGrpSpPr>
        <p:grpSpPr>
          <a:xfrm>
            <a:off x="447427" y="2583281"/>
            <a:ext cx="7170446" cy="3023520"/>
            <a:chOff x="318761" y="2429470"/>
            <a:chExt cx="7906237" cy="322486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A85AC73-F45E-4012-8039-C15E41CE19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0674" t="33238" r="6091" b="33672"/>
            <a:stretch/>
          </p:blipFill>
          <p:spPr>
            <a:xfrm>
              <a:off x="318761" y="2429470"/>
              <a:ext cx="7906237" cy="322486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4C12056-4457-480A-AE3F-FCFF2EE9CDD8}"/>
                </a:ext>
              </a:extLst>
            </p:cNvPr>
            <p:cNvSpPr/>
            <p:nvPr/>
          </p:nvSpPr>
          <p:spPr>
            <a:xfrm>
              <a:off x="629464" y="2805752"/>
              <a:ext cx="494798" cy="6232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0E190D-8E67-4F6B-994E-5D7AC0781444}"/>
              </a:ext>
            </a:extLst>
          </p:cNvPr>
          <p:cNvGrpSpPr/>
          <p:nvPr/>
        </p:nvGrpSpPr>
        <p:grpSpPr>
          <a:xfrm>
            <a:off x="8501942" y="2484938"/>
            <a:ext cx="3067949" cy="1233185"/>
            <a:chOff x="7095922" y="583910"/>
            <a:chExt cx="3293526" cy="124820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7D17D91-47F7-47FA-93B6-1F64F933A8D7}"/>
                </a:ext>
              </a:extLst>
            </p:cNvPr>
            <p:cNvSpPr/>
            <p:nvPr/>
          </p:nvSpPr>
          <p:spPr>
            <a:xfrm>
              <a:off x="7095922" y="583910"/>
              <a:ext cx="3293526" cy="8450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BD3D650-0E93-4CBA-ADA5-9B346DCE2D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1047" t="57777" r="43610" b="25840"/>
            <a:stretch/>
          </p:blipFill>
          <p:spPr>
            <a:xfrm>
              <a:off x="7095922" y="1197944"/>
              <a:ext cx="3293526" cy="63416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CC1C960-45FC-450F-85EE-9D4D0A60F0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5243" t="30800" r="36816" b="51937"/>
            <a:stretch/>
          </p:blipFill>
          <p:spPr>
            <a:xfrm>
              <a:off x="7731327" y="678372"/>
              <a:ext cx="2050633" cy="675204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187B4E2-1B7C-4C61-8F17-F634FFF1ACF7}"/>
              </a:ext>
            </a:extLst>
          </p:cNvPr>
          <p:cNvGrpSpPr/>
          <p:nvPr/>
        </p:nvGrpSpPr>
        <p:grpSpPr>
          <a:xfrm>
            <a:off x="7991427" y="3954214"/>
            <a:ext cx="3959774" cy="2242515"/>
            <a:chOff x="1418449" y="738596"/>
            <a:chExt cx="6441432" cy="340691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E938A34-0FF5-4510-B80B-E81756A7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8828" t="27007" r="12755" b="32702"/>
            <a:stretch/>
          </p:blipFill>
          <p:spPr>
            <a:xfrm>
              <a:off x="1418449" y="738596"/>
              <a:ext cx="6441432" cy="164354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9E00528-1C69-4C07-9761-417142336C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1634" t="23070" r="13261" b="37916"/>
            <a:stretch/>
          </p:blipFill>
          <p:spPr>
            <a:xfrm>
              <a:off x="1418449" y="2353029"/>
              <a:ext cx="6441432" cy="1792484"/>
            </a:xfrm>
            <a:prstGeom prst="rect">
              <a:avLst/>
            </a:prstGeom>
          </p:spPr>
        </p:pic>
      </p:grpSp>
      <p:pic>
        <p:nvPicPr>
          <p:cNvPr id="2" name="Monday maths slide 10A">
            <a:hlinkClick r:id="" action="ppaction://media"/>
            <a:extLst>
              <a:ext uri="{FF2B5EF4-FFF2-40B4-BE49-F238E27FC236}">
                <a16:creationId xmlns:a16="http://schemas.microsoft.com/office/drawing/2014/main" id="{E70D9176-4386-4D89-96B3-F89E6FB30D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81827" y="1498380"/>
            <a:ext cx="609600" cy="609600"/>
          </a:xfrm>
          <a:prstGeom prst="rect">
            <a:avLst/>
          </a:prstGeom>
        </p:spPr>
      </p:pic>
      <p:pic>
        <p:nvPicPr>
          <p:cNvPr id="9" name="Monday maths slide 10B">
            <a:hlinkClick r:id="" action="ppaction://media"/>
            <a:extLst>
              <a:ext uri="{FF2B5EF4-FFF2-40B4-BE49-F238E27FC236}">
                <a16:creationId xmlns:a16="http://schemas.microsoft.com/office/drawing/2014/main" id="{A1A4308E-43D1-46EE-AE1D-58A1A892CD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86400" y="59373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3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70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E790CB-F8B5-4943-821A-B883892E1215}"/>
              </a:ext>
            </a:extLst>
          </p:cNvPr>
          <p:cNvSpPr txBox="1"/>
          <p:nvPr/>
        </p:nvSpPr>
        <p:spPr>
          <a:xfrm>
            <a:off x="6821440" y="6000338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will go through the possible methods and answers on the next slide.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F20A57-448F-42E0-8DFB-39B959D6EE3D}"/>
              </a:ext>
            </a:extLst>
          </p:cNvPr>
          <p:cNvSpPr txBox="1"/>
          <p:nvPr/>
        </p:nvSpPr>
        <p:spPr>
          <a:xfrm>
            <a:off x="6821440" y="3379234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Look at the picture clue. What can you see?</a:t>
            </a:r>
          </a:p>
          <a:p>
            <a:r>
              <a:rPr lang="en-GB" dirty="0"/>
              <a:t>Have a look at the questions. </a:t>
            </a:r>
          </a:p>
          <a:p>
            <a:endParaRPr lang="en-GB" dirty="0"/>
          </a:p>
          <a:p>
            <a:r>
              <a:rPr lang="en-GB" dirty="0"/>
              <a:t>Click on the sound button below to hear the questions read to you. We will also talk through the questions together like we do in school. 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BF17F08-5743-4712-98CE-A783664C44E9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E8E78-D37A-48DC-88B4-10F3138F48E9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7A0E96-A9A1-48F5-9407-E7EC6B768E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43" t="12931" r="49131" b="15277"/>
          <a:stretch/>
        </p:blipFill>
        <p:spPr>
          <a:xfrm>
            <a:off x="369559" y="403635"/>
            <a:ext cx="5586608" cy="605072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AB90590-7DA2-42DD-ADC8-63008D09AB31}"/>
              </a:ext>
            </a:extLst>
          </p:cNvPr>
          <p:cNvGrpSpPr/>
          <p:nvPr/>
        </p:nvGrpSpPr>
        <p:grpSpPr>
          <a:xfrm>
            <a:off x="6283632" y="1307612"/>
            <a:ext cx="2787645" cy="1693980"/>
            <a:chOff x="544875" y="2902740"/>
            <a:chExt cx="5859554" cy="359293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B67AEBC-EE6C-42EB-8061-5F6B4A3C7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831" t="45090" r="40109" b="14066"/>
            <a:stretch/>
          </p:blipFill>
          <p:spPr>
            <a:xfrm>
              <a:off x="544875" y="3841751"/>
              <a:ext cx="5859554" cy="2653923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9EE146D-3BBE-4DA2-A54E-3E20250B66EC}"/>
                </a:ext>
              </a:extLst>
            </p:cNvPr>
            <p:cNvSpPr/>
            <p:nvPr/>
          </p:nvSpPr>
          <p:spPr>
            <a:xfrm>
              <a:off x="544875" y="2902740"/>
              <a:ext cx="5859554" cy="10525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9F7878A-6FCE-42AD-A786-06B67A75AC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4705" t="31415" r="36612" b="52870"/>
            <a:stretch/>
          </p:blipFill>
          <p:spPr>
            <a:xfrm>
              <a:off x="1677097" y="2961891"/>
              <a:ext cx="3497179" cy="102113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F7CC98-D183-49CD-BA14-DDE59509061D}"/>
              </a:ext>
            </a:extLst>
          </p:cNvPr>
          <p:cNvGrpSpPr/>
          <p:nvPr/>
        </p:nvGrpSpPr>
        <p:grpSpPr>
          <a:xfrm>
            <a:off x="6283632" y="170204"/>
            <a:ext cx="2787645" cy="934996"/>
            <a:chOff x="7095922" y="583910"/>
            <a:chExt cx="3293526" cy="124820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4CBA046-6C46-4C40-8210-B5239582B520}"/>
                </a:ext>
              </a:extLst>
            </p:cNvPr>
            <p:cNvSpPr/>
            <p:nvPr/>
          </p:nvSpPr>
          <p:spPr>
            <a:xfrm>
              <a:off x="7095922" y="583910"/>
              <a:ext cx="3293526" cy="8450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837DADF-78EB-4BF8-B0D7-9102C84AA3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047" t="57777" r="43610" b="25840"/>
            <a:stretch/>
          </p:blipFill>
          <p:spPr>
            <a:xfrm>
              <a:off x="7095922" y="1197944"/>
              <a:ext cx="3293526" cy="63416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D035C1E-E33C-47F5-A2E0-6A29ECEA45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5243" t="30800" r="36816" b="51937"/>
            <a:stretch/>
          </p:blipFill>
          <p:spPr>
            <a:xfrm>
              <a:off x="7731327" y="678372"/>
              <a:ext cx="2050633" cy="675204"/>
            </a:xfrm>
            <a:prstGeom prst="rect">
              <a:avLst/>
            </a:prstGeom>
          </p:spPr>
        </p:pic>
      </p:grpSp>
      <p:pic>
        <p:nvPicPr>
          <p:cNvPr id="2" name="Monday maths slide 2">
            <a:hlinkClick r:id="" action="ppaction://media"/>
            <a:extLst>
              <a:ext uri="{FF2B5EF4-FFF2-40B4-BE49-F238E27FC236}">
                <a16:creationId xmlns:a16="http://schemas.microsoft.com/office/drawing/2014/main" id="{0AE2AAF9-772F-4213-9911-A29766C38A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66477" y="5312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0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9EAEB0-888B-49B2-97D2-39238F42BEB0}"/>
              </a:ext>
            </a:extLst>
          </p:cNvPr>
          <p:cNvSpPr txBox="1"/>
          <p:nvPr/>
        </p:nvSpPr>
        <p:spPr>
          <a:xfrm>
            <a:off x="6289781" y="5673908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 and possible methods for question A.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E36DCB2-3F6C-461E-B006-D0E53F12EF93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1AB54B-61E7-416E-AE4B-3DF44B6E7982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9E36EB-4605-4280-8FCF-1F5162C6FA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978" t="12931" r="16305" b="13237"/>
          <a:stretch/>
        </p:blipFill>
        <p:spPr>
          <a:xfrm>
            <a:off x="275371" y="113054"/>
            <a:ext cx="5513134" cy="663041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BBA8488-209A-4B14-B837-A22256F485B4}"/>
              </a:ext>
            </a:extLst>
          </p:cNvPr>
          <p:cNvGrpSpPr/>
          <p:nvPr/>
        </p:nvGrpSpPr>
        <p:grpSpPr>
          <a:xfrm>
            <a:off x="6310464" y="579683"/>
            <a:ext cx="2787645" cy="1693980"/>
            <a:chOff x="544875" y="2902740"/>
            <a:chExt cx="5859554" cy="359293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B4A3834-12CF-42C8-90D4-EFF7B05646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831" t="45090" r="40109" b="14066"/>
            <a:stretch/>
          </p:blipFill>
          <p:spPr>
            <a:xfrm>
              <a:off x="544875" y="3841751"/>
              <a:ext cx="5859554" cy="2653923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EFDFE2C-CFB8-4CC0-AE2F-788C83AC9F0E}"/>
                </a:ext>
              </a:extLst>
            </p:cNvPr>
            <p:cNvSpPr/>
            <p:nvPr/>
          </p:nvSpPr>
          <p:spPr>
            <a:xfrm>
              <a:off x="544875" y="2902740"/>
              <a:ext cx="5859554" cy="10525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CE2549A-4888-415E-BBD0-21F7647A43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4705" t="31415" r="36612" b="52870"/>
            <a:stretch/>
          </p:blipFill>
          <p:spPr>
            <a:xfrm>
              <a:off x="1677097" y="2961891"/>
              <a:ext cx="3497179" cy="102113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E15C907-DAD5-4979-B92F-2E746BCD2EAB}"/>
              </a:ext>
            </a:extLst>
          </p:cNvPr>
          <p:cNvGrpSpPr/>
          <p:nvPr/>
        </p:nvGrpSpPr>
        <p:grpSpPr>
          <a:xfrm>
            <a:off x="6774618" y="2701022"/>
            <a:ext cx="4553152" cy="2602364"/>
            <a:chOff x="1418449" y="738596"/>
            <a:chExt cx="6441432" cy="340691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21C2280-9362-49CB-B0C7-AC83EEF06E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8828" t="27007" r="12755" b="32702"/>
            <a:stretch/>
          </p:blipFill>
          <p:spPr>
            <a:xfrm>
              <a:off x="1418449" y="738596"/>
              <a:ext cx="6441432" cy="164354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2FA231-2CF4-4EE6-A588-D97F70E81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1634" t="23070" r="13261" b="37916"/>
            <a:stretch/>
          </p:blipFill>
          <p:spPr>
            <a:xfrm>
              <a:off x="1418449" y="2353029"/>
              <a:ext cx="6441432" cy="1792484"/>
            </a:xfrm>
            <a:prstGeom prst="rect">
              <a:avLst/>
            </a:prstGeom>
          </p:spPr>
        </p:pic>
      </p:grpSp>
      <p:pic>
        <p:nvPicPr>
          <p:cNvPr id="2" name="Monday maths slide 3">
            <a:hlinkClick r:id="" action="ppaction://media"/>
            <a:extLst>
              <a:ext uri="{FF2B5EF4-FFF2-40B4-BE49-F238E27FC236}">
                <a16:creationId xmlns:a16="http://schemas.microsoft.com/office/drawing/2014/main" id="{EE1EF2A6-DEEC-4689-8519-82596AAF30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59137" y="57106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0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E36DCB2-3F6C-461E-B006-D0E53F12EF93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1AB54B-61E7-416E-AE4B-3DF44B6E7982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8F1501-7722-4485-871A-7C3D90C49671}"/>
              </a:ext>
            </a:extLst>
          </p:cNvPr>
          <p:cNvSpPr txBox="1"/>
          <p:nvPr/>
        </p:nvSpPr>
        <p:spPr>
          <a:xfrm>
            <a:off x="318051" y="1412258"/>
            <a:ext cx="4688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 and possible methods for question B.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129A5F-60DD-45DE-930C-886E0AA644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3" t="15379" r="32500" b="33836"/>
          <a:stretch/>
        </p:blipFill>
        <p:spPr>
          <a:xfrm>
            <a:off x="318051" y="2402421"/>
            <a:ext cx="7304011" cy="304332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3259888-F268-4B42-9AB1-A7E098F576C8}"/>
              </a:ext>
            </a:extLst>
          </p:cNvPr>
          <p:cNvGrpSpPr/>
          <p:nvPr/>
        </p:nvGrpSpPr>
        <p:grpSpPr>
          <a:xfrm>
            <a:off x="8486173" y="2218716"/>
            <a:ext cx="3082480" cy="1210284"/>
            <a:chOff x="7095922" y="583910"/>
            <a:chExt cx="3293526" cy="124820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631C717-2327-41C1-B39A-B57210391CF4}"/>
                </a:ext>
              </a:extLst>
            </p:cNvPr>
            <p:cNvSpPr/>
            <p:nvPr/>
          </p:nvSpPr>
          <p:spPr>
            <a:xfrm>
              <a:off x="7095922" y="583910"/>
              <a:ext cx="3293526" cy="8450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4939D3E-4547-4DBB-BBA4-62C9F14768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047" t="57777" r="43610" b="25840"/>
            <a:stretch/>
          </p:blipFill>
          <p:spPr>
            <a:xfrm>
              <a:off x="7095922" y="1197944"/>
              <a:ext cx="3293526" cy="63416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851D25F-C965-4D92-9879-76F9CFE017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5243" t="30800" r="36816" b="51937"/>
            <a:stretch/>
          </p:blipFill>
          <p:spPr>
            <a:xfrm>
              <a:off x="7731327" y="678372"/>
              <a:ext cx="2050633" cy="675204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47D20CD-C9D5-4D52-AF2C-A1DD3617E10F}"/>
              </a:ext>
            </a:extLst>
          </p:cNvPr>
          <p:cNvGrpSpPr/>
          <p:nvPr/>
        </p:nvGrpSpPr>
        <p:grpSpPr>
          <a:xfrm>
            <a:off x="7991427" y="3954214"/>
            <a:ext cx="3959774" cy="2242515"/>
            <a:chOff x="1418449" y="738596"/>
            <a:chExt cx="6441432" cy="340691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9EC684C-0C3C-4D56-B986-84CED2D93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8828" t="27007" r="12755" b="32702"/>
            <a:stretch/>
          </p:blipFill>
          <p:spPr>
            <a:xfrm>
              <a:off x="1418449" y="738596"/>
              <a:ext cx="6441432" cy="164354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3D940C8-AFAA-44F5-AD4B-E657EECD9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1634" t="23070" r="13261" b="37916"/>
            <a:stretch/>
          </p:blipFill>
          <p:spPr>
            <a:xfrm>
              <a:off x="1418449" y="2353029"/>
              <a:ext cx="6441432" cy="1792484"/>
            </a:xfrm>
            <a:prstGeom prst="rect">
              <a:avLst/>
            </a:prstGeom>
          </p:spPr>
        </p:pic>
      </p:grpSp>
      <p:pic>
        <p:nvPicPr>
          <p:cNvPr id="3" name="Monday maths slide 4">
            <a:hlinkClick r:id="" action="ppaction://media"/>
            <a:extLst>
              <a:ext uri="{FF2B5EF4-FFF2-40B4-BE49-F238E27FC236}">
                <a16:creationId xmlns:a16="http://schemas.microsoft.com/office/drawing/2014/main" id="{2DE03F84-6DC3-45AF-B042-533BB7E76D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77385" y="1125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18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22321359-6324-4ACA-9198-3E28E7130594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C6AC6D-2EC9-40DC-B093-0798DA9D1A41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3D697-B12B-43EC-BC42-F97D9259ACCB}"/>
              </a:ext>
            </a:extLst>
          </p:cNvPr>
          <p:cNvSpPr txBox="1"/>
          <p:nvPr/>
        </p:nvSpPr>
        <p:spPr>
          <a:xfrm>
            <a:off x="310053" y="6229481"/>
            <a:ext cx="7264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C7EE1-0D21-4879-B029-35A75D055A8B}"/>
              </a:ext>
            </a:extLst>
          </p:cNvPr>
          <p:cNvSpPr txBox="1"/>
          <p:nvPr/>
        </p:nvSpPr>
        <p:spPr>
          <a:xfrm>
            <a:off x="310052" y="242517"/>
            <a:ext cx="5770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question read to you. We will work together to reach the answer.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6BE59C-F818-44B5-9DF2-ACAA533CB9A9}"/>
              </a:ext>
            </a:extLst>
          </p:cNvPr>
          <p:cNvGrpSpPr/>
          <p:nvPr/>
        </p:nvGrpSpPr>
        <p:grpSpPr>
          <a:xfrm>
            <a:off x="310052" y="1150333"/>
            <a:ext cx="6547947" cy="4731853"/>
            <a:chOff x="300549" y="1506185"/>
            <a:chExt cx="6917635" cy="535181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08A3BB4-8750-4333-9066-ECE3E7E08DF5}"/>
                </a:ext>
              </a:extLst>
            </p:cNvPr>
            <p:cNvSpPr/>
            <p:nvPr/>
          </p:nvSpPr>
          <p:spPr>
            <a:xfrm>
              <a:off x="5486400" y="1506185"/>
              <a:ext cx="1731784" cy="8544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2B843AD-0199-4365-994B-97C9942832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43" t="8547" r="32729" b="7017"/>
            <a:stretch/>
          </p:blipFill>
          <p:spPr>
            <a:xfrm>
              <a:off x="300549" y="2048763"/>
              <a:ext cx="6917635" cy="480923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BD77A8A-CB81-4B07-A934-4392F17477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142" t="19184" r="46195" b="65143"/>
            <a:stretch/>
          </p:blipFill>
          <p:spPr>
            <a:xfrm>
              <a:off x="300549" y="1506185"/>
              <a:ext cx="5387009" cy="854409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24ADD5-F2CF-4F3C-8904-14F5DF915DD7}"/>
              </a:ext>
            </a:extLst>
          </p:cNvPr>
          <p:cNvGrpSpPr/>
          <p:nvPr/>
        </p:nvGrpSpPr>
        <p:grpSpPr>
          <a:xfrm>
            <a:off x="7928299" y="2308405"/>
            <a:ext cx="3175641" cy="1258495"/>
            <a:chOff x="7095922" y="583910"/>
            <a:chExt cx="3293526" cy="124820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A657F8-0E05-4987-B4C1-EC74DB00D4BD}"/>
                </a:ext>
              </a:extLst>
            </p:cNvPr>
            <p:cNvSpPr/>
            <p:nvPr/>
          </p:nvSpPr>
          <p:spPr>
            <a:xfrm>
              <a:off x="7095922" y="583910"/>
              <a:ext cx="3293526" cy="8450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FB43F00-1B93-447C-84C5-E32F7C5813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1047" t="57777" r="43610" b="25840"/>
            <a:stretch/>
          </p:blipFill>
          <p:spPr>
            <a:xfrm>
              <a:off x="7095922" y="1197944"/>
              <a:ext cx="3293526" cy="63416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48D87F5-9775-4533-9501-D2BDA4E889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5243" t="30800" r="36816" b="51937"/>
            <a:stretch/>
          </p:blipFill>
          <p:spPr>
            <a:xfrm>
              <a:off x="7731327" y="678372"/>
              <a:ext cx="2050633" cy="67520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81CE81A-F856-44BE-BC61-2BA57772B4EE}"/>
              </a:ext>
            </a:extLst>
          </p:cNvPr>
          <p:cNvGrpSpPr/>
          <p:nvPr/>
        </p:nvGrpSpPr>
        <p:grpSpPr>
          <a:xfrm>
            <a:off x="7536232" y="4019809"/>
            <a:ext cx="3959774" cy="2242515"/>
            <a:chOff x="1418449" y="738596"/>
            <a:chExt cx="6441432" cy="340691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237396C-2828-440C-A8DC-BDF812C965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8828" t="27007" r="12755" b="32702"/>
            <a:stretch/>
          </p:blipFill>
          <p:spPr>
            <a:xfrm>
              <a:off x="1418449" y="738596"/>
              <a:ext cx="6441432" cy="164354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BC54008-4515-4AEB-BA35-28C9FDA1C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1634" t="23070" r="13261" b="37916"/>
            <a:stretch/>
          </p:blipFill>
          <p:spPr>
            <a:xfrm>
              <a:off x="1418449" y="2353029"/>
              <a:ext cx="6441432" cy="1792484"/>
            </a:xfrm>
            <a:prstGeom prst="rect">
              <a:avLst/>
            </a:prstGeom>
          </p:spPr>
        </p:pic>
      </p:grpSp>
      <p:pic>
        <p:nvPicPr>
          <p:cNvPr id="2" name="Monday maths slide 5A">
            <a:hlinkClick r:id="" action="ppaction://media"/>
            <a:extLst>
              <a:ext uri="{FF2B5EF4-FFF2-40B4-BE49-F238E27FC236}">
                <a16:creationId xmlns:a16="http://schemas.microsoft.com/office/drawing/2014/main" id="{5798642B-B858-4E05-B296-69513DB76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31181" y="215221"/>
            <a:ext cx="609600" cy="609600"/>
          </a:xfrm>
          <a:prstGeom prst="rect">
            <a:avLst/>
          </a:prstGeom>
        </p:spPr>
      </p:pic>
      <p:pic>
        <p:nvPicPr>
          <p:cNvPr id="21" name="Monday maths slide 5B">
            <a:hlinkClick r:id="" action="ppaction://media"/>
            <a:extLst>
              <a:ext uri="{FF2B5EF4-FFF2-40B4-BE49-F238E27FC236}">
                <a16:creationId xmlns:a16="http://schemas.microsoft.com/office/drawing/2014/main" id="{6CAE83FF-D921-4226-A6F1-0A81E5B8E6C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9627" y="61093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6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343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2CE34D1-262F-4439-BF0C-B12E4340A4B9}"/>
              </a:ext>
            </a:extLst>
          </p:cNvPr>
          <p:cNvSpPr txBox="1"/>
          <p:nvPr/>
        </p:nvSpPr>
        <p:spPr>
          <a:xfrm>
            <a:off x="7267171" y="301699"/>
            <a:ext cx="2537382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50" dirty="0"/>
              <a:t>Have a go at these questions independently. Click on the button below if you would like the questions read to you.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7B32F6-9F25-43DE-9C69-B1922BBA76F4}"/>
              </a:ext>
            </a:extLst>
          </p:cNvPr>
          <p:cNvSpPr txBox="1"/>
          <p:nvPr/>
        </p:nvSpPr>
        <p:spPr>
          <a:xfrm>
            <a:off x="200324" y="6089976"/>
            <a:ext cx="6752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1, 2, 3 and 4 after completing all of the questions.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51AAB-B529-4004-9C93-E1562F942F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85" t="24498" r="5922" b="8202"/>
          <a:stretch/>
        </p:blipFill>
        <p:spPr>
          <a:xfrm>
            <a:off x="185476" y="192155"/>
            <a:ext cx="6935021" cy="57457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A0C9224-2557-4A55-B9DC-84675BF0F683}"/>
              </a:ext>
            </a:extLst>
          </p:cNvPr>
          <p:cNvGrpSpPr/>
          <p:nvPr/>
        </p:nvGrpSpPr>
        <p:grpSpPr>
          <a:xfrm>
            <a:off x="8705850" y="2020334"/>
            <a:ext cx="3285825" cy="1894313"/>
            <a:chOff x="544875" y="2902740"/>
            <a:chExt cx="5859554" cy="35929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15B05EA-9327-4A5C-A212-7FA383BEEA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831" t="45090" r="40109" b="14066"/>
            <a:stretch/>
          </p:blipFill>
          <p:spPr>
            <a:xfrm>
              <a:off x="544875" y="3841751"/>
              <a:ext cx="5859554" cy="265392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DE5E790-63FB-4ADD-A12E-E8320DA1E521}"/>
                </a:ext>
              </a:extLst>
            </p:cNvPr>
            <p:cNvSpPr/>
            <p:nvPr/>
          </p:nvSpPr>
          <p:spPr>
            <a:xfrm>
              <a:off x="544875" y="2902740"/>
              <a:ext cx="5859554" cy="10525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2A6DBD7-A677-4743-9602-7238286DB0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4705" t="31415" r="36612" b="52870"/>
            <a:stretch/>
          </p:blipFill>
          <p:spPr>
            <a:xfrm>
              <a:off x="1677097" y="2961891"/>
              <a:ext cx="3497179" cy="1021130"/>
            </a:xfrm>
            <a:prstGeom prst="rect">
              <a:avLst/>
            </a:prstGeom>
          </p:spPr>
        </p:pic>
      </p:grp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DE829DF7-97EB-4572-A343-1872AFCD6646}"/>
              </a:ext>
            </a:extLst>
          </p:cNvPr>
          <p:cNvSpPr/>
          <p:nvPr/>
        </p:nvSpPr>
        <p:spPr>
          <a:xfrm>
            <a:off x="9894078" y="166915"/>
            <a:ext cx="2164571" cy="139974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57655A-31F6-4EAF-8120-6009F5317764}"/>
              </a:ext>
            </a:extLst>
          </p:cNvPr>
          <p:cNvSpPr txBox="1"/>
          <p:nvPr/>
        </p:nvSpPr>
        <p:spPr>
          <a:xfrm>
            <a:off x="10138194" y="658686"/>
            <a:ext cx="1720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A4ECACB-B93E-4F56-A5AF-B3DC90A85744}"/>
              </a:ext>
            </a:extLst>
          </p:cNvPr>
          <p:cNvGrpSpPr/>
          <p:nvPr/>
        </p:nvGrpSpPr>
        <p:grpSpPr>
          <a:xfrm>
            <a:off x="7824666" y="4282744"/>
            <a:ext cx="3959774" cy="2242515"/>
            <a:chOff x="1418449" y="738596"/>
            <a:chExt cx="6441432" cy="340691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EA0B914-9E3F-4152-8787-5288D74743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8828" t="27007" r="12755" b="32702"/>
            <a:stretch/>
          </p:blipFill>
          <p:spPr>
            <a:xfrm>
              <a:off x="1418449" y="738596"/>
              <a:ext cx="6441432" cy="164354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FE6056B-3AFA-43A2-8E4B-88B96E69C6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1634" t="23070" r="13261" b="37916"/>
            <a:stretch/>
          </p:blipFill>
          <p:spPr>
            <a:xfrm>
              <a:off x="1418449" y="2353029"/>
              <a:ext cx="6441432" cy="1792484"/>
            </a:xfrm>
            <a:prstGeom prst="rect">
              <a:avLst/>
            </a:prstGeom>
          </p:spPr>
        </p:pic>
      </p:grpSp>
      <p:pic>
        <p:nvPicPr>
          <p:cNvPr id="2" name="Monday maths slide 6">
            <a:hlinkClick r:id="" action="ppaction://media"/>
            <a:extLst>
              <a:ext uri="{FF2B5EF4-FFF2-40B4-BE49-F238E27FC236}">
                <a16:creationId xmlns:a16="http://schemas.microsoft.com/office/drawing/2014/main" id="{25B61ED9-9DE8-4B46-BA72-BD62AC1B35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11225" y="21086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6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E33BBAF3-C07B-48A6-A1C9-6E136512EB04}"/>
              </a:ext>
            </a:extLst>
          </p:cNvPr>
          <p:cNvSpPr/>
          <p:nvPr/>
        </p:nvSpPr>
        <p:spPr>
          <a:xfrm>
            <a:off x="9677400" y="300452"/>
            <a:ext cx="2219026" cy="1364407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B0D0AE-6703-49B0-B1B7-A3D965AAAF0D}"/>
              </a:ext>
            </a:extLst>
          </p:cNvPr>
          <p:cNvSpPr txBox="1"/>
          <p:nvPr/>
        </p:nvSpPr>
        <p:spPr>
          <a:xfrm>
            <a:off x="10019163" y="792879"/>
            <a:ext cx="1633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205A72-B59D-4B01-B2E3-7E5B47E57A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25852" r="5809" b="13783"/>
          <a:stretch/>
        </p:blipFill>
        <p:spPr>
          <a:xfrm>
            <a:off x="214261" y="1100561"/>
            <a:ext cx="6896100" cy="48443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C73192-9A5E-40C3-BC73-210C3DC9CAEF}"/>
              </a:ext>
            </a:extLst>
          </p:cNvPr>
          <p:cNvSpPr txBox="1"/>
          <p:nvPr/>
        </p:nvSpPr>
        <p:spPr>
          <a:xfrm>
            <a:off x="295574" y="169323"/>
            <a:ext cx="5800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if you would like the questions read to you.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BAB9A7-1710-466F-9C80-0240BBE7C6F7}"/>
              </a:ext>
            </a:extLst>
          </p:cNvPr>
          <p:cNvSpPr txBox="1"/>
          <p:nvPr/>
        </p:nvSpPr>
        <p:spPr>
          <a:xfrm>
            <a:off x="309533" y="6078297"/>
            <a:ext cx="6371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1, 2, 3 and 4 after completing all of the questions.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EFECE9F-B34F-494F-AB6D-200FC184C921}"/>
              </a:ext>
            </a:extLst>
          </p:cNvPr>
          <p:cNvGrpSpPr/>
          <p:nvPr/>
        </p:nvGrpSpPr>
        <p:grpSpPr>
          <a:xfrm>
            <a:off x="9538934" y="2248724"/>
            <a:ext cx="2381655" cy="1364407"/>
            <a:chOff x="544875" y="2902740"/>
            <a:chExt cx="5859554" cy="359293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28BAD37-C069-435C-AA5B-64ABE7B1BD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831" t="45090" r="40109" b="14066"/>
            <a:stretch/>
          </p:blipFill>
          <p:spPr>
            <a:xfrm>
              <a:off x="544875" y="3841751"/>
              <a:ext cx="5859554" cy="2653923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3B61FE8-5184-4749-8989-A11CAEA6A37A}"/>
                </a:ext>
              </a:extLst>
            </p:cNvPr>
            <p:cNvSpPr/>
            <p:nvPr/>
          </p:nvSpPr>
          <p:spPr>
            <a:xfrm>
              <a:off x="544875" y="2902740"/>
              <a:ext cx="5859554" cy="10525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A111722-E3F7-4ECC-9C0A-78D633C2D1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4705" t="31415" r="36612" b="52870"/>
            <a:stretch/>
          </p:blipFill>
          <p:spPr>
            <a:xfrm>
              <a:off x="1677097" y="2961891"/>
              <a:ext cx="3497179" cy="102113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11F412-B1DA-4FF9-882A-A77A1B8F5689}"/>
              </a:ext>
            </a:extLst>
          </p:cNvPr>
          <p:cNvGrpSpPr/>
          <p:nvPr/>
        </p:nvGrpSpPr>
        <p:grpSpPr>
          <a:xfrm>
            <a:off x="7373535" y="2674300"/>
            <a:ext cx="1967577" cy="739312"/>
            <a:chOff x="7095922" y="583910"/>
            <a:chExt cx="3293526" cy="124820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0ADE95D-012E-4E9F-A219-B52CF17A18C9}"/>
                </a:ext>
              </a:extLst>
            </p:cNvPr>
            <p:cNvSpPr/>
            <p:nvPr/>
          </p:nvSpPr>
          <p:spPr>
            <a:xfrm>
              <a:off x="7095922" y="583910"/>
              <a:ext cx="3293526" cy="8450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B9A0DB7-7B86-4906-B0BD-4773751B0B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047" t="57777" r="43610" b="25840"/>
            <a:stretch/>
          </p:blipFill>
          <p:spPr>
            <a:xfrm>
              <a:off x="7095922" y="1197944"/>
              <a:ext cx="3293526" cy="63416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B53505-EE24-40C5-985E-E559C917FF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5243" t="30800" r="36816" b="51937"/>
            <a:stretch/>
          </p:blipFill>
          <p:spPr>
            <a:xfrm>
              <a:off x="7731327" y="678372"/>
              <a:ext cx="2050633" cy="67520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E5C8774-76CF-4FA0-8E75-458C876A344E}"/>
              </a:ext>
            </a:extLst>
          </p:cNvPr>
          <p:cNvGrpSpPr/>
          <p:nvPr/>
        </p:nvGrpSpPr>
        <p:grpSpPr>
          <a:xfrm>
            <a:off x="7697513" y="4158947"/>
            <a:ext cx="3959774" cy="2242515"/>
            <a:chOff x="1418449" y="738596"/>
            <a:chExt cx="6441432" cy="340691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C843879-887D-452C-B6A7-35551DDCDD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8828" t="27007" r="12755" b="32702"/>
            <a:stretch/>
          </p:blipFill>
          <p:spPr>
            <a:xfrm>
              <a:off x="1418449" y="738596"/>
              <a:ext cx="6441432" cy="164354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03AFFF4-6410-4686-A00D-80313C17FF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1634" t="23070" r="13261" b="37916"/>
            <a:stretch/>
          </p:blipFill>
          <p:spPr>
            <a:xfrm>
              <a:off x="1418449" y="2353029"/>
              <a:ext cx="6441432" cy="1792484"/>
            </a:xfrm>
            <a:prstGeom prst="rect">
              <a:avLst/>
            </a:prstGeom>
          </p:spPr>
        </p:pic>
      </p:grpSp>
      <p:pic>
        <p:nvPicPr>
          <p:cNvPr id="2" name="Monday Maths slide 7">
            <a:hlinkClick r:id="" action="ppaction://media"/>
            <a:extLst>
              <a:ext uri="{FF2B5EF4-FFF2-40B4-BE49-F238E27FC236}">
                <a16:creationId xmlns:a16="http://schemas.microsoft.com/office/drawing/2014/main" id="{59467B93-B4C6-4B05-A7A7-027174C2B0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0" y="272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3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C431EC-514F-44FF-A319-8C5D22DC1457}"/>
              </a:ext>
            </a:extLst>
          </p:cNvPr>
          <p:cNvSpPr txBox="1"/>
          <p:nvPr/>
        </p:nvSpPr>
        <p:spPr>
          <a:xfrm>
            <a:off x="501996" y="780342"/>
            <a:ext cx="578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below if you would like the questions read to you.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095F26-A869-4B99-8717-A0168FE510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867" t="41515" r="7793" b="21819"/>
          <a:stretch/>
        </p:blipFill>
        <p:spPr>
          <a:xfrm>
            <a:off x="459964" y="1874211"/>
            <a:ext cx="7162004" cy="33853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FDCAAA-E27B-4AF7-A1B5-82EAB1A3442E}"/>
              </a:ext>
            </a:extLst>
          </p:cNvPr>
          <p:cNvSpPr txBox="1"/>
          <p:nvPr/>
        </p:nvSpPr>
        <p:spPr>
          <a:xfrm>
            <a:off x="501996" y="5737354"/>
            <a:ext cx="578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1, 2, 3 and 4 after completing all of the questions.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8ACD1E2-EB27-4DF7-8B43-0BF633116C4F}"/>
              </a:ext>
            </a:extLst>
          </p:cNvPr>
          <p:cNvGrpSpPr/>
          <p:nvPr/>
        </p:nvGrpSpPr>
        <p:grpSpPr>
          <a:xfrm>
            <a:off x="8427551" y="2493915"/>
            <a:ext cx="3067949" cy="1233185"/>
            <a:chOff x="7095922" y="583910"/>
            <a:chExt cx="3293526" cy="124820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3D153C6-9FBF-425F-A174-2CCB9F66E8DC}"/>
                </a:ext>
              </a:extLst>
            </p:cNvPr>
            <p:cNvSpPr/>
            <p:nvPr/>
          </p:nvSpPr>
          <p:spPr>
            <a:xfrm>
              <a:off x="7095922" y="583910"/>
              <a:ext cx="3293526" cy="8450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34FA6FD-7B5B-4D0D-981B-8FA186EECA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047" t="57777" r="43610" b="25840"/>
            <a:stretch/>
          </p:blipFill>
          <p:spPr>
            <a:xfrm>
              <a:off x="7095922" y="1197944"/>
              <a:ext cx="3293526" cy="63416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15B7A7-E3D3-44B6-87A9-4C21831E00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5243" t="30800" r="36816" b="51937"/>
            <a:stretch/>
          </p:blipFill>
          <p:spPr>
            <a:xfrm>
              <a:off x="7731327" y="678372"/>
              <a:ext cx="2050633" cy="67520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6107D3F-25FF-4F88-81D3-DBAC480C0591}"/>
              </a:ext>
            </a:extLst>
          </p:cNvPr>
          <p:cNvGrpSpPr/>
          <p:nvPr/>
        </p:nvGrpSpPr>
        <p:grpSpPr>
          <a:xfrm>
            <a:off x="7922174" y="4240421"/>
            <a:ext cx="3959774" cy="2242515"/>
            <a:chOff x="1418449" y="738596"/>
            <a:chExt cx="6441432" cy="340691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7A0438F-6A19-4E56-9C1B-A6A63B86EE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8828" t="27007" r="12755" b="32702"/>
            <a:stretch/>
          </p:blipFill>
          <p:spPr>
            <a:xfrm>
              <a:off x="1418449" y="738596"/>
              <a:ext cx="6441432" cy="164354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1D3C3D0-4EEE-472F-9BC1-2EF0A321DB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1634" t="23070" r="13261" b="37916"/>
            <a:stretch/>
          </p:blipFill>
          <p:spPr>
            <a:xfrm>
              <a:off x="1418449" y="2353029"/>
              <a:ext cx="6441432" cy="1792484"/>
            </a:xfrm>
            <a:prstGeom prst="rect">
              <a:avLst/>
            </a:prstGeom>
          </p:spPr>
        </p:pic>
      </p:grpSp>
      <p:pic>
        <p:nvPicPr>
          <p:cNvPr id="4" name="Monday maths slide 8">
            <a:hlinkClick r:id="" action="ppaction://media"/>
            <a:extLst>
              <a:ext uri="{FF2B5EF4-FFF2-40B4-BE49-F238E27FC236}">
                <a16:creationId xmlns:a16="http://schemas.microsoft.com/office/drawing/2014/main" id="{7FD1FBFE-E303-44C3-A2BF-7467076C79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54507" y="6324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0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630420" y="136171"/>
            <a:ext cx="2365828" cy="1406879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10051597" y="580324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D1D3A5-16E7-45B0-A383-920542E162AB}"/>
              </a:ext>
            </a:extLst>
          </p:cNvPr>
          <p:cNvSpPr txBox="1"/>
          <p:nvPr/>
        </p:nvSpPr>
        <p:spPr>
          <a:xfrm>
            <a:off x="7684919" y="4025796"/>
            <a:ext cx="356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 being read to you.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D795A2-01C8-44A6-BCBC-466EB44F6EF0}"/>
              </a:ext>
            </a:extLst>
          </p:cNvPr>
          <p:cNvSpPr txBox="1"/>
          <p:nvPr/>
        </p:nvSpPr>
        <p:spPr>
          <a:xfrm>
            <a:off x="762369" y="351157"/>
            <a:ext cx="4225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Questions 1 – 4 Answers: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7AD5F4-EB5D-41F5-8CD3-E29F9AA4D0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82" t="53519" r="43812" b="26641"/>
          <a:stretch/>
        </p:blipFill>
        <p:spPr>
          <a:xfrm>
            <a:off x="6374935" y="2139846"/>
            <a:ext cx="5621313" cy="128915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8487A48-3B2D-4423-B78E-B3EF216407CE}"/>
              </a:ext>
            </a:extLst>
          </p:cNvPr>
          <p:cNvGrpSpPr/>
          <p:nvPr/>
        </p:nvGrpSpPr>
        <p:grpSpPr>
          <a:xfrm>
            <a:off x="195752" y="1174629"/>
            <a:ext cx="5973009" cy="5316582"/>
            <a:chOff x="622663" y="1190261"/>
            <a:chExt cx="5473337" cy="496306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46AD59B-D1FF-43FC-85A4-EFEA544686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071" t="14717" r="45037" b="58153"/>
            <a:stretch/>
          </p:blipFill>
          <p:spPr>
            <a:xfrm>
              <a:off x="622663" y="1190261"/>
              <a:ext cx="5473337" cy="176280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D09ACB4-947F-4A31-99D9-08CD5145CF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071" t="46826" r="45037" b="3460"/>
            <a:stretch/>
          </p:blipFill>
          <p:spPr>
            <a:xfrm>
              <a:off x="622663" y="2923082"/>
              <a:ext cx="5473337" cy="3230243"/>
            </a:xfrm>
            <a:prstGeom prst="rect">
              <a:avLst/>
            </a:prstGeom>
          </p:spPr>
        </p:pic>
      </p:grpSp>
      <p:pic>
        <p:nvPicPr>
          <p:cNvPr id="4" name="Monday maths slide 9">
            <a:hlinkClick r:id="" action="ppaction://media"/>
            <a:extLst>
              <a:ext uri="{FF2B5EF4-FFF2-40B4-BE49-F238E27FC236}">
                <a16:creationId xmlns:a16="http://schemas.microsoft.com/office/drawing/2014/main" id="{18FBA220-CA2F-4A70-969A-AC0D90A940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16271" y="5171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A92139E-2F65-4B50-9786-919ECB39F03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B2B30C8-F525-444F-B354-F03C7F0A2CA0}">
  <ds:schemaRefs>
    <ds:schemaRef ds:uri="a460e403-a353-4628-9222-e96d0f2ecf11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terms/"/>
    <ds:schemaRef ds:uri="6e6ca74e-b4f7-4601-85ac-67e42a279e9b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75795A44-E53A-4F45-88A2-DA0FFB035E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1265</TotalTime>
  <Words>368</Words>
  <Application>Microsoft Office PowerPoint</Application>
  <PresentationFormat>Widescreen</PresentationFormat>
  <Paragraphs>36</Paragraphs>
  <Slides>10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Office Theme</vt:lpstr>
      <vt:lpstr>Mathematics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118</cp:revision>
  <dcterms:created xsi:type="dcterms:W3CDTF">2020-07-13T10:58:18Z</dcterms:created>
  <dcterms:modified xsi:type="dcterms:W3CDTF">2021-02-04T16:23:15Z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