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1" r:id="rId6"/>
    <p:sldId id="292" r:id="rId7"/>
    <p:sldId id="293" r:id="rId8"/>
    <p:sldId id="294" r:id="rId9"/>
    <p:sldId id="295" r:id="rId10"/>
    <p:sldId id="296" r:id="rId11"/>
    <p:sldId id="274" r:id="rId12"/>
    <p:sldId id="290" r:id="rId13"/>
    <p:sldId id="297" r:id="rId14"/>
    <p:sldId id="298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04/02/2021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08.02.21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6 – Lesson 1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B72486-A93B-4EF3-9348-06E89D1D7B6B}"/>
              </a:ext>
            </a:extLst>
          </p:cNvPr>
          <p:cNvSpPr/>
          <p:nvPr/>
        </p:nvSpPr>
        <p:spPr>
          <a:xfrm>
            <a:off x="927568" y="317491"/>
            <a:ext cx="405649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WAGOLL</a:t>
            </a:r>
          </a:p>
          <a:p>
            <a:pPr algn="ctr"/>
            <a:r>
              <a:rPr lang="en-GB" sz="2400" dirty="0"/>
              <a:t>(What A Good One Looks Like)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EC08A8F-47B1-4003-8CDE-46431FD9238C}"/>
              </a:ext>
            </a:extLst>
          </p:cNvPr>
          <p:cNvGrpSpPr/>
          <p:nvPr/>
        </p:nvGrpSpPr>
        <p:grpSpPr>
          <a:xfrm>
            <a:off x="673607" y="2464078"/>
            <a:ext cx="10844784" cy="3344012"/>
            <a:chOff x="673607" y="2676110"/>
            <a:chExt cx="10844784" cy="334401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0D539AE-DD9C-4AC0-B9E3-B055E596E9C6}"/>
                </a:ext>
              </a:extLst>
            </p:cNvPr>
            <p:cNvCxnSpPr/>
            <p:nvPr/>
          </p:nvCxnSpPr>
          <p:spPr>
            <a:xfrm flipV="1">
              <a:off x="10546853" y="4257539"/>
              <a:ext cx="0" cy="4705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3CB8B00-C89C-45DF-8FD0-83E90239FE1E}"/>
                </a:ext>
              </a:extLst>
            </p:cNvPr>
            <p:cNvCxnSpPr/>
            <p:nvPr/>
          </p:nvCxnSpPr>
          <p:spPr>
            <a:xfrm flipV="1">
              <a:off x="6998981" y="4257540"/>
              <a:ext cx="0" cy="4705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D90311-BF71-4AC9-81F4-95E6DC14FCD1}"/>
                </a:ext>
              </a:extLst>
            </p:cNvPr>
            <p:cNvCxnSpPr/>
            <p:nvPr/>
          </p:nvCxnSpPr>
          <p:spPr>
            <a:xfrm flipV="1">
              <a:off x="3576661" y="4257540"/>
              <a:ext cx="0" cy="4705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3B154F-4F8B-467F-BE79-25B29FE17547}"/>
                </a:ext>
              </a:extLst>
            </p:cNvPr>
            <p:cNvCxnSpPr/>
            <p:nvPr/>
          </p:nvCxnSpPr>
          <p:spPr>
            <a:xfrm flipV="1">
              <a:off x="8516885" y="3786989"/>
              <a:ext cx="0" cy="4705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FF37B2-0A9A-4428-AF41-AC5107409AE8}"/>
                </a:ext>
              </a:extLst>
            </p:cNvPr>
            <p:cNvCxnSpPr/>
            <p:nvPr/>
          </p:nvCxnSpPr>
          <p:spPr>
            <a:xfrm flipV="1">
              <a:off x="5362414" y="3786989"/>
              <a:ext cx="0" cy="4705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3EB7365-2930-48D0-8F45-84D7EBB1EB0C}"/>
                </a:ext>
              </a:extLst>
            </p:cNvPr>
            <p:cNvCxnSpPr/>
            <p:nvPr/>
          </p:nvCxnSpPr>
          <p:spPr>
            <a:xfrm flipV="1">
              <a:off x="1686520" y="3786989"/>
              <a:ext cx="0" cy="47055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13EFE4-8CEE-4087-9DD4-D71AEB1359C0}"/>
                </a:ext>
              </a:extLst>
            </p:cNvPr>
            <p:cNvGrpSpPr/>
            <p:nvPr/>
          </p:nvGrpSpPr>
          <p:grpSpPr>
            <a:xfrm>
              <a:off x="673607" y="2676110"/>
              <a:ext cx="10844784" cy="3344012"/>
              <a:chOff x="673607" y="2676110"/>
              <a:chExt cx="10844784" cy="334401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38F2AB0-3596-4129-AD91-B4DEB170912B}"/>
                  </a:ext>
                </a:extLst>
              </p:cNvPr>
              <p:cNvGrpSpPr/>
              <p:nvPr/>
            </p:nvGrpSpPr>
            <p:grpSpPr>
              <a:xfrm>
                <a:off x="673607" y="2676110"/>
                <a:ext cx="10844784" cy="3344007"/>
                <a:chOff x="731520" y="2167611"/>
                <a:chExt cx="10844784" cy="3344007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AECDF49C-130E-4EFF-AEC6-CDB96AA920E9}"/>
                    </a:ext>
                  </a:extLst>
                </p:cNvPr>
                <p:cNvCxnSpPr/>
                <p:nvPr/>
              </p:nvCxnSpPr>
              <p:spPr>
                <a:xfrm>
                  <a:off x="731520" y="3749040"/>
                  <a:ext cx="10844784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2EF39F04-16D2-4147-9B98-6ECA1BAD9BCC}"/>
                    </a:ext>
                  </a:extLst>
                </p:cNvPr>
                <p:cNvSpPr/>
                <p:nvPr/>
              </p:nvSpPr>
              <p:spPr>
                <a:xfrm>
                  <a:off x="2760158" y="4034299"/>
                  <a:ext cx="1731823" cy="1477319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EE744F8A-D2E5-49BE-8C66-9BE627084F8B}"/>
                    </a:ext>
                  </a:extLst>
                </p:cNvPr>
                <p:cNvSpPr/>
                <p:nvPr/>
              </p:nvSpPr>
              <p:spPr>
                <a:xfrm>
                  <a:off x="985481" y="2167611"/>
                  <a:ext cx="1517904" cy="129842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802064E-058F-4678-8F24-5ADE4BC3B273}"/>
                    </a:ext>
                  </a:extLst>
                </p:cNvPr>
                <p:cNvSpPr/>
                <p:nvPr/>
              </p:nvSpPr>
              <p:spPr>
                <a:xfrm>
                  <a:off x="6297942" y="4032042"/>
                  <a:ext cx="1517904" cy="129842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56A4C523-2CA9-41FE-924F-AFDCFD0D1993}"/>
                    </a:ext>
                  </a:extLst>
                </p:cNvPr>
                <p:cNvSpPr/>
                <p:nvPr/>
              </p:nvSpPr>
              <p:spPr>
                <a:xfrm>
                  <a:off x="7815846" y="2215337"/>
                  <a:ext cx="1517904" cy="129842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500CFAAB-B950-4487-BAD4-1D780BEC1531}"/>
                    </a:ext>
                  </a:extLst>
                </p:cNvPr>
                <p:cNvSpPr/>
                <p:nvPr/>
              </p:nvSpPr>
              <p:spPr>
                <a:xfrm>
                  <a:off x="4638285" y="2215337"/>
                  <a:ext cx="1517904" cy="129842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BF858E9E-39CC-4A63-AB29-3D4B3D6096B4}"/>
                    </a:ext>
                  </a:extLst>
                </p:cNvPr>
                <p:cNvSpPr/>
                <p:nvPr/>
              </p:nvSpPr>
              <p:spPr>
                <a:xfrm>
                  <a:off x="9845814" y="3984316"/>
                  <a:ext cx="1517904" cy="1298428"/>
                </a:xfrm>
                <a:prstGeom prst="round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E2616D4-C579-40B0-BFB6-643A4F3FF636}"/>
                  </a:ext>
                </a:extLst>
              </p:cNvPr>
              <p:cNvSpPr/>
              <p:nvPr/>
            </p:nvSpPr>
            <p:spPr>
              <a:xfrm>
                <a:off x="927568" y="2863659"/>
                <a:ext cx="159105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/>
                  <a:t>Hansel and Gretel were poor </a:t>
                </a: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4168507-F071-4613-BFAF-C4696108F0A1}"/>
                  </a:ext>
                </a:extLst>
              </p:cNvPr>
              <p:cNvSpPr/>
              <p:nvPr/>
            </p:nvSpPr>
            <p:spPr>
              <a:xfrm>
                <a:off x="2702245" y="4542794"/>
                <a:ext cx="1731824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/>
                  <a:t>Dad and Stepmother took them into the forest and left them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4C47A80-1756-4AFC-9DE2-AD9DA7AC1464}"/>
                  </a:ext>
                </a:extLst>
              </p:cNvPr>
              <p:cNvSpPr/>
              <p:nvPr/>
            </p:nvSpPr>
            <p:spPr>
              <a:xfrm>
                <a:off x="4580372" y="2742298"/>
                <a:ext cx="1517905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/>
                  <a:t>They got home following stones </a:t>
                </a:r>
              </a:p>
            </p:txBody>
          </p:sp>
        </p:grpSp>
      </p:grpSp>
      <p:sp>
        <p:nvSpPr>
          <p:cNvPr id="26" name="TextBox 3">
            <a:extLst>
              <a:ext uri="{FF2B5EF4-FFF2-40B4-BE49-F238E27FC236}">
                <a16:creationId xmlns:a16="http://schemas.microsoft.com/office/drawing/2014/main" id="{DCF1F119-2001-4F24-9123-6503AA55F1DD}"/>
              </a:ext>
            </a:extLst>
          </p:cNvPr>
          <p:cNvSpPr txBox="1"/>
          <p:nvPr/>
        </p:nvSpPr>
        <p:spPr>
          <a:xfrm>
            <a:off x="125894" y="6315707"/>
            <a:ext cx="11940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1" dirty="0">
                <a:solidFill>
                  <a:srgbClr val="FF0000"/>
                </a:solidFill>
              </a:rPr>
              <a:t>Don’t forget to have the Hansel and Gretel text open in front of you to retrieve the main events from – it is attached to our blog today. 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95EFADD2-9D1E-467A-BFC7-FE6B0259E91F}"/>
              </a:ext>
            </a:extLst>
          </p:cNvPr>
          <p:cNvSpPr txBox="1"/>
          <p:nvPr/>
        </p:nvSpPr>
        <p:spPr>
          <a:xfrm>
            <a:off x="5687101" y="509796"/>
            <a:ext cx="557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pic>
        <p:nvPicPr>
          <p:cNvPr id="6" name="Monday slide 10">
            <a:hlinkClick r:id="" action="ppaction://media"/>
            <a:extLst>
              <a:ext uri="{FF2B5EF4-FFF2-40B4-BE49-F238E27FC236}">
                <a16:creationId xmlns:a16="http://schemas.microsoft.com/office/drawing/2014/main" id="{B08B1486-67ED-43F4-BD45-09207AD72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2053" y="1278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4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E1D583-0CF5-409B-80DE-3E05A6559948}"/>
              </a:ext>
            </a:extLst>
          </p:cNvPr>
          <p:cNvSpPr/>
          <p:nvPr/>
        </p:nvSpPr>
        <p:spPr>
          <a:xfrm>
            <a:off x="1098756" y="2148294"/>
            <a:ext cx="935603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Retell an oral version of the story using your timeline or journey map to an adult in your house, or you could record a video of yourself retelling it to share with me on school spider.</a:t>
            </a:r>
          </a:p>
          <a:p>
            <a:endParaRPr lang="en-GB" sz="2000" dirty="0"/>
          </a:p>
          <a:p>
            <a:r>
              <a:rPr lang="en-GB" sz="2000" dirty="0"/>
              <a:t>Try to add in exciting fronted adverbials to your re-tell in order to make it more exciting.</a:t>
            </a:r>
          </a:p>
          <a:p>
            <a:endParaRPr lang="en-GB" sz="1200" i="1" dirty="0">
              <a:solidFill>
                <a:srgbClr val="FF0000"/>
              </a:solidFill>
            </a:endParaRPr>
          </a:p>
          <a:p>
            <a:r>
              <a:rPr lang="en-GB" sz="2000" b="1" dirty="0">
                <a:solidFill>
                  <a:srgbClr val="FF0000"/>
                </a:solidFill>
              </a:rPr>
              <a:t>For example: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Once upon a time,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The next day,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After a while,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srgbClr val="FF0000"/>
                </a:solidFill>
              </a:rPr>
              <a:t>Suddenly,</a:t>
            </a:r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/>
          </a:p>
          <a:p>
            <a:r>
              <a:rPr lang="en-GB" sz="2000" dirty="0"/>
              <a:t>Remember to use appropriate tone and intonation.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DD3F6C9-AB47-4C11-BA78-DAEEC5B483EA}"/>
              </a:ext>
            </a:extLst>
          </p:cNvPr>
          <p:cNvSpPr txBox="1"/>
          <p:nvPr/>
        </p:nvSpPr>
        <p:spPr>
          <a:xfrm>
            <a:off x="4224436" y="429404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8DA9E5-0476-4CC7-A8E7-93D07E5B32A3}"/>
              </a:ext>
            </a:extLst>
          </p:cNvPr>
          <p:cNvSpPr/>
          <p:nvPr/>
        </p:nvSpPr>
        <p:spPr>
          <a:xfrm>
            <a:off x="775956" y="1181127"/>
            <a:ext cx="4432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2 (Optional):</a:t>
            </a:r>
            <a:endParaRPr lang="en-GB" sz="2000" dirty="0"/>
          </a:p>
        </p:txBody>
      </p:sp>
      <p:pic>
        <p:nvPicPr>
          <p:cNvPr id="5" name="Monday slide 11">
            <a:hlinkClick r:id="" action="ppaction://media"/>
            <a:extLst>
              <a:ext uri="{FF2B5EF4-FFF2-40B4-BE49-F238E27FC236}">
                <a16:creationId xmlns:a16="http://schemas.microsoft.com/office/drawing/2014/main" id="{F952A029-9A8C-4890-AEC9-A74D132FD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49990" y="559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9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0804BA47-BC67-4BA3-B71A-60CA8DFB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onday slide 12 - STORY">
            <a:hlinkClick r:id="" action="ppaction://media"/>
            <a:extLst>
              <a:ext uri="{FF2B5EF4-FFF2-40B4-BE49-F238E27FC236}">
                <a16:creationId xmlns:a16="http://schemas.microsoft.com/office/drawing/2014/main" id="{317DCD31-7C7D-41A3-A2CA-32AE2C85A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75660" y="3909980"/>
            <a:ext cx="973418" cy="9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2285EEC-9448-4E0C-BA5B-E52EC4637233}"/>
              </a:ext>
            </a:extLst>
          </p:cNvPr>
          <p:cNvSpPr txBox="1"/>
          <p:nvPr/>
        </p:nvSpPr>
        <p:spPr>
          <a:xfrm>
            <a:off x="7850354" y="1943191"/>
            <a:ext cx="4195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7, 8 and 9 of Hansel and Gretel or click on the sound button to hear it being read to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965F4-D82D-4240-8091-AA0BBB868DFC}"/>
              </a:ext>
            </a:extLst>
          </p:cNvPr>
          <p:cNvSpPr txBox="1"/>
          <p:nvPr/>
        </p:nvSpPr>
        <p:spPr>
          <a:xfrm>
            <a:off x="7850354" y="4368425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0802F1-C8F4-4B5F-AE40-0AFF833BE0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93" t="21089" r="23715" b="1204"/>
          <a:stretch/>
        </p:blipFill>
        <p:spPr>
          <a:xfrm>
            <a:off x="238538" y="672547"/>
            <a:ext cx="7227503" cy="5512905"/>
          </a:xfrm>
          <a:prstGeom prst="rect">
            <a:avLst/>
          </a:prstGeom>
        </p:spPr>
      </p:pic>
      <p:pic>
        <p:nvPicPr>
          <p:cNvPr id="5" name="Monday slide 2A">
            <a:hlinkClick r:id="" action="ppaction://media"/>
            <a:extLst>
              <a:ext uri="{FF2B5EF4-FFF2-40B4-BE49-F238E27FC236}">
                <a16:creationId xmlns:a16="http://schemas.microsoft.com/office/drawing/2014/main" id="{01570434-E17E-492C-8A86-46DF9FDB2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1204" y="3124199"/>
            <a:ext cx="609600" cy="609600"/>
          </a:xfrm>
          <a:prstGeom prst="rect">
            <a:avLst/>
          </a:prstGeom>
        </p:spPr>
      </p:pic>
      <p:pic>
        <p:nvPicPr>
          <p:cNvPr id="6" name="Monday slide 2B">
            <a:hlinkClick r:id="" action="ppaction://media"/>
            <a:extLst>
              <a:ext uri="{FF2B5EF4-FFF2-40B4-BE49-F238E27FC236}">
                <a16:creationId xmlns:a16="http://schemas.microsoft.com/office/drawing/2014/main" id="{0704EF2D-60B3-46E0-9C27-D24DFF4E14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41204" y="5344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2285EEC-9448-4E0C-BA5B-E52EC4637233}"/>
              </a:ext>
            </a:extLst>
          </p:cNvPr>
          <p:cNvSpPr txBox="1"/>
          <p:nvPr/>
        </p:nvSpPr>
        <p:spPr>
          <a:xfrm>
            <a:off x="1041886" y="355638"/>
            <a:ext cx="959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7, 8 and 9 of Hansel and Gretel or click on the sound button to hear it being read to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965F4-D82D-4240-8091-AA0BBB868DFC}"/>
              </a:ext>
            </a:extLst>
          </p:cNvPr>
          <p:cNvSpPr txBox="1"/>
          <p:nvPr/>
        </p:nvSpPr>
        <p:spPr>
          <a:xfrm>
            <a:off x="1041886" y="6317696"/>
            <a:ext cx="875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6290BF-CC1B-45D1-BECD-9EB855B8A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01" t="35774" r="24245" b="3039"/>
          <a:stretch/>
        </p:blipFill>
        <p:spPr>
          <a:xfrm>
            <a:off x="1286108" y="990398"/>
            <a:ext cx="8266706" cy="5061870"/>
          </a:xfrm>
          <a:prstGeom prst="rect">
            <a:avLst/>
          </a:prstGeom>
        </p:spPr>
      </p:pic>
      <p:pic>
        <p:nvPicPr>
          <p:cNvPr id="4" name="Monday slide 3">
            <a:hlinkClick r:id="" action="ppaction://media"/>
            <a:extLst>
              <a:ext uri="{FF2B5EF4-FFF2-40B4-BE49-F238E27FC236}">
                <a16:creationId xmlns:a16="http://schemas.microsoft.com/office/drawing/2014/main" id="{ABD8256E-30BC-46CA-A9ED-8F7D2DE98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2469" y="1162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2285EEC-9448-4E0C-BA5B-E52EC4637233}"/>
              </a:ext>
            </a:extLst>
          </p:cNvPr>
          <p:cNvSpPr txBox="1"/>
          <p:nvPr/>
        </p:nvSpPr>
        <p:spPr>
          <a:xfrm>
            <a:off x="7850354" y="2019846"/>
            <a:ext cx="4195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7, 8 and 9 of Hansel and Gretel or click on the sound button to hear it being read to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965F4-D82D-4240-8091-AA0BBB868DFC}"/>
              </a:ext>
            </a:extLst>
          </p:cNvPr>
          <p:cNvSpPr txBox="1"/>
          <p:nvPr/>
        </p:nvSpPr>
        <p:spPr>
          <a:xfrm>
            <a:off x="7850354" y="4381676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0E85A2-337F-430E-8FF5-161B4A0FF5BB}"/>
              </a:ext>
            </a:extLst>
          </p:cNvPr>
          <p:cNvGrpSpPr/>
          <p:nvPr/>
        </p:nvGrpSpPr>
        <p:grpSpPr>
          <a:xfrm>
            <a:off x="350346" y="461879"/>
            <a:ext cx="7207400" cy="5934242"/>
            <a:chOff x="350346" y="292608"/>
            <a:chExt cx="6382512" cy="49926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AEA1D0-FCFE-4DA3-99A6-1512DD5A7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100" t="21432" r="24550" b="1730"/>
            <a:stretch/>
          </p:blipFill>
          <p:spPr>
            <a:xfrm>
              <a:off x="350346" y="292608"/>
              <a:ext cx="6382512" cy="49926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797997-2639-4BCF-B498-0232CA0EC90E}"/>
                </a:ext>
              </a:extLst>
            </p:cNvPr>
            <p:cNvSpPr/>
            <p:nvPr/>
          </p:nvSpPr>
          <p:spPr>
            <a:xfrm>
              <a:off x="350346" y="4572320"/>
              <a:ext cx="4953174" cy="712912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4" name="Monday slide 4">
            <a:hlinkClick r:id="" action="ppaction://media"/>
            <a:extLst>
              <a:ext uri="{FF2B5EF4-FFF2-40B4-BE49-F238E27FC236}">
                <a16:creationId xmlns:a16="http://schemas.microsoft.com/office/drawing/2014/main" id="{86C552DB-10F4-471E-B749-7D9A190F5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1204" y="3291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2285EEC-9448-4E0C-BA5B-E52EC4637233}"/>
              </a:ext>
            </a:extLst>
          </p:cNvPr>
          <p:cNvSpPr txBox="1"/>
          <p:nvPr/>
        </p:nvSpPr>
        <p:spPr>
          <a:xfrm>
            <a:off x="8200700" y="2019846"/>
            <a:ext cx="399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7, 8 and 9 of Hansel and Gretel or click on the sound button to hear it being read to you.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965F4-D82D-4240-8091-AA0BBB868DFC}"/>
              </a:ext>
            </a:extLst>
          </p:cNvPr>
          <p:cNvSpPr txBox="1"/>
          <p:nvPr/>
        </p:nvSpPr>
        <p:spPr>
          <a:xfrm>
            <a:off x="8200700" y="4524422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C60064-BCE5-43FC-960D-01C9817BB685}"/>
              </a:ext>
            </a:extLst>
          </p:cNvPr>
          <p:cNvGrpSpPr/>
          <p:nvPr/>
        </p:nvGrpSpPr>
        <p:grpSpPr>
          <a:xfrm>
            <a:off x="350346" y="667328"/>
            <a:ext cx="7330614" cy="5523343"/>
            <a:chOff x="350346" y="667328"/>
            <a:chExt cx="7330614" cy="55233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4D9945-6F39-4EC6-BFEA-338F6D40A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50" t="20306" r="23800" b="3138"/>
            <a:stretch/>
          </p:blipFill>
          <p:spPr>
            <a:xfrm>
              <a:off x="350346" y="667328"/>
              <a:ext cx="7330614" cy="552334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3AFF5B-9743-4FFA-9DF0-D0DC7D9DE261}"/>
                </a:ext>
              </a:extLst>
            </p:cNvPr>
            <p:cNvSpPr/>
            <p:nvPr/>
          </p:nvSpPr>
          <p:spPr>
            <a:xfrm>
              <a:off x="6096000" y="667328"/>
              <a:ext cx="1466262" cy="722560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Monday slide 5">
            <a:hlinkClick r:id="" action="ppaction://media"/>
            <a:extLst>
              <a:ext uri="{FF2B5EF4-FFF2-40B4-BE49-F238E27FC236}">
                <a16:creationId xmlns:a16="http://schemas.microsoft.com/office/drawing/2014/main" id="{848E6F79-BD83-4D66-AB5D-AC2FBC81C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6263" y="342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0304F4-7CB3-43CA-99D3-91F18EE71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50" t="22277" r="24700" b="7360"/>
          <a:stretch/>
        </p:blipFill>
        <p:spPr>
          <a:xfrm>
            <a:off x="274319" y="557784"/>
            <a:ext cx="7798365" cy="5742432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6AD0F20-45E6-462D-855E-EE0DF0369C2F}"/>
              </a:ext>
            </a:extLst>
          </p:cNvPr>
          <p:cNvSpPr txBox="1"/>
          <p:nvPr/>
        </p:nvSpPr>
        <p:spPr>
          <a:xfrm>
            <a:off x="8310428" y="2019846"/>
            <a:ext cx="3991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7, 8 and 9 of Hansel and Gretel or click on the sound button to hear it being read to you.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FBB7D-B113-405D-A46D-6764FDBD5DD6}"/>
              </a:ext>
            </a:extLst>
          </p:cNvPr>
          <p:cNvSpPr txBox="1"/>
          <p:nvPr/>
        </p:nvSpPr>
        <p:spPr>
          <a:xfrm>
            <a:off x="8310428" y="4606964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5" name="Monday slide 6">
            <a:hlinkClick r:id="" action="ppaction://media"/>
            <a:extLst>
              <a:ext uri="{FF2B5EF4-FFF2-40B4-BE49-F238E27FC236}">
                <a16:creationId xmlns:a16="http://schemas.microsoft.com/office/drawing/2014/main" id="{912052D7-38A1-4165-9E14-6A08F50E7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6478" y="3291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48BDB7-1A2A-445D-8052-B14F1C2B892F}"/>
              </a:ext>
            </a:extLst>
          </p:cNvPr>
          <p:cNvGrpSpPr/>
          <p:nvPr/>
        </p:nvGrpSpPr>
        <p:grpSpPr>
          <a:xfrm>
            <a:off x="1041886" y="1104999"/>
            <a:ext cx="9838944" cy="4940609"/>
            <a:chOff x="384048" y="966415"/>
            <a:chExt cx="7674102" cy="391180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EBE94A-D3DE-4A2E-8562-AC2E3600E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51" t="31283" r="27700" b="51830"/>
            <a:stretch/>
          </p:blipFill>
          <p:spPr>
            <a:xfrm>
              <a:off x="384048" y="966415"/>
              <a:ext cx="7674102" cy="13744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A0ABD6-10AC-4A0E-BFF2-7CF848EE77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051" t="56184" r="27700" b="8204"/>
            <a:stretch/>
          </p:blipFill>
          <p:spPr>
            <a:xfrm>
              <a:off x="384048" y="1979775"/>
              <a:ext cx="7674102" cy="2898449"/>
            </a:xfrm>
            <a:prstGeom prst="rect">
              <a:avLst/>
            </a:prstGeom>
          </p:spPr>
        </p:pic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851C78AA-004C-4E6A-B22A-55EDEB623C1F}"/>
              </a:ext>
            </a:extLst>
          </p:cNvPr>
          <p:cNvSpPr txBox="1"/>
          <p:nvPr/>
        </p:nvSpPr>
        <p:spPr>
          <a:xfrm>
            <a:off x="1163541" y="280397"/>
            <a:ext cx="959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7, 8 and 9 of Hansel and Gretel or click on the sound button to hear it being read to you.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A36B8-8463-463D-9EE2-8C8430AD1ABA}"/>
              </a:ext>
            </a:extLst>
          </p:cNvPr>
          <p:cNvSpPr txBox="1"/>
          <p:nvPr/>
        </p:nvSpPr>
        <p:spPr>
          <a:xfrm>
            <a:off x="2125680" y="6317696"/>
            <a:ext cx="875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2" name="Monday slide 7">
            <a:hlinkClick r:id="" action="ppaction://media"/>
            <a:extLst>
              <a:ext uri="{FF2B5EF4-FFF2-40B4-BE49-F238E27FC236}">
                <a16:creationId xmlns:a16="http://schemas.microsoft.com/office/drawing/2014/main" id="{EB659224-4843-49B8-A5A6-E965FDD7B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8459" y="280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5047396" y="592523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6269-FE31-4734-B388-1D9CBA4B36D1}"/>
              </a:ext>
            </a:extLst>
          </p:cNvPr>
          <p:cNvSpPr/>
          <p:nvPr/>
        </p:nvSpPr>
        <p:spPr>
          <a:xfrm>
            <a:off x="874462" y="1443051"/>
            <a:ext cx="4026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FF0000"/>
                </a:solidFill>
              </a:rPr>
              <a:t>Quick fire questions: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EE1C3D-1516-4F47-9981-660B2E8264C5}"/>
              </a:ext>
            </a:extLst>
          </p:cNvPr>
          <p:cNvSpPr/>
          <p:nvPr/>
        </p:nvSpPr>
        <p:spPr>
          <a:xfrm>
            <a:off x="1850136" y="2447467"/>
            <a:ext cx="8491728" cy="3066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800" b="1" dirty="0"/>
              <a:t>Think about/discuss the ending of the story: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How did it work out for each character?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Was it fair?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Why/Why not?</a:t>
            </a:r>
          </a:p>
        </p:txBody>
      </p:sp>
      <p:pic>
        <p:nvPicPr>
          <p:cNvPr id="2" name="Monday slide 8">
            <a:hlinkClick r:id="" action="ppaction://media"/>
            <a:extLst>
              <a:ext uri="{FF2B5EF4-FFF2-40B4-BE49-F238E27FC236}">
                <a16:creationId xmlns:a16="http://schemas.microsoft.com/office/drawing/2014/main" id="{C5191C4C-1010-467E-B9EA-7D7BA5AE3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2171" y="1478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241535CC-D96C-44D7-B20A-3DF63657E9AD}"/>
              </a:ext>
            </a:extLst>
          </p:cNvPr>
          <p:cNvSpPr txBox="1"/>
          <p:nvPr/>
        </p:nvSpPr>
        <p:spPr>
          <a:xfrm>
            <a:off x="4224436" y="429404"/>
            <a:ext cx="6230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1CAF2D-0603-4414-8B7D-97302E34E29D}"/>
              </a:ext>
            </a:extLst>
          </p:cNvPr>
          <p:cNvSpPr/>
          <p:nvPr/>
        </p:nvSpPr>
        <p:spPr>
          <a:xfrm>
            <a:off x="524661" y="1259645"/>
            <a:ext cx="11243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Today we are going to be summarising the main events in the Hansel and Gretel story. We will be creating a timeline or journey map to show the main events. </a:t>
            </a:r>
          </a:p>
          <a:p>
            <a:endParaRPr lang="en-GB" sz="2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46269-FE31-4734-B388-1D9CBA4B36D1}"/>
              </a:ext>
            </a:extLst>
          </p:cNvPr>
          <p:cNvSpPr/>
          <p:nvPr/>
        </p:nvSpPr>
        <p:spPr>
          <a:xfrm>
            <a:off x="762705" y="429404"/>
            <a:ext cx="2947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  <a:endParaRPr lang="en-GB" sz="2000" dirty="0"/>
          </a:p>
        </p:txBody>
      </p:sp>
      <p:pic>
        <p:nvPicPr>
          <p:cNvPr id="6" name="Picture 4" descr="Story Map / Story Path | Teaching Resources">
            <a:extLst>
              <a:ext uri="{FF2B5EF4-FFF2-40B4-BE49-F238E27FC236}">
                <a16:creationId xmlns:a16="http://schemas.microsoft.com/office/drawing/2014/main" id="{45925B66-5A12-4E81-A6A2-FBCE89994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65" y="4309098"/>
            <a:ext cx="3363863" cy="231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ory Timeline | Homeschool writing, Classroom writing, Teaching reading">
            <a:extLst>
              <a:ext uri="{FF2B5EF4-FFF2-40B4-BE49-F238E27FC236}">
                <a16:creationId xmlns:a16="http://schemas.microsoft.com/office/drawing/2014/main" id="{F879B30F-03FF-4EA1-8D50-92946AD11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25105" r="3114" b="10418"/>
          <a:stretch/>
        </p:blipFill>
        <p:spPr bwMode="auto">
          <a:xfrm>
            <a:off x="8335776" y="1865376"/>
            <a:ext cx="3363863" cy="225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C8BDAC-E714-4324-A7C6-91F3309DBCB9}"/>
              </a:ext>
            </a:extLst>
          </p:cNvPr>
          <p:cNvSpPr/>
          <p:nvPr/>
        </p:nvSpPr>
        <p:spPr>
          <a:xfrm>
            <a:off x="762704" y="3196691"/>
            <a:ext cx="5930703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FF0000"/>
                </a:solidFill>
              </a:rPr>
              <a:t>TASK:</a:t>
            </a:r>
          </a:p>
          <a:p>
            <a:endParaRPr lang="en-GB" sz="1400" i="1" u="sng" dirty="0"/>
          </a:p>
          <a:p>
            <a:r>
              <a:rPr lang="en-GB" sz="2000" dirty="0"/>
              <a:t>Draw your own forest journey map or timeline and plot each of the main events from the whole Hansel and Gretel story on it. </a:t>
            </a:r>
          </a:p>
          <a:p>
            <a:endParaRPr lang="en-GB" sz="1400" dirty="0"/>
          </a:p>
          <a:p>
            <a:r>
              <a:rPr lang="en-GB" sz="2000" dirty="0"/>
              <a:t>Do not write more than twelve events and keep words to a minimum. </a:t>
            </a:r>
          </a:p>
          <a:p>
            <a:endParaRPr lang="en-GB" sz="1400" dirty="0"/>
          </a:p>
          <a:p>
            <a:r>
              <a:rPr lang="en-GB" sz="2000" dirty="0"/>
              <a:t>Remember your events must be in chronological order.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BB9FA0-9F24-4664-BB15-8140D5731DCB}"/>
              </a:ext>
            </a:extLst>
          </p:cNvPr>
          <p:cNvSpPr/>
          <p:nvPr/>
        </p:nvSpPr>
        <p:spPr>
          <a:xfrm>
            <a:off x="524661" y="2181028"/>
            <a:ext cx="7481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You may need to go back and read the whole story again (or at least scan the text) so I have uploaded it to our blog this morning. </a:t>
            </a:r>
          </a:p>
        </p:txBody>
      </p:sp>
      <p:pic>
        <p:nvPicPr>
          <p:cNvPr id="8" name="Monday slide 9">
            <a:hlinkClick r:id="" action="ppaction://media"/>
            <a:extLst>
              <a:ext uri="{FF2B5EF4-FFF2-40B4-BE49-F238E27FC236}">
                <a16:creationId xmlns:a16="http://schemas.microsoft.com/office/drawing/2014/main" id="{896E0ECF-3242-4DEC-9FE8-2368C1A89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1934" y="341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7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BAF6C6-6E40-4680-A7E1-FBAA692749C8}">
  <ds:schemaRefs>
    <ds:schemaRef ds:uri="6e6ca74e-b4f7-4601-85ac-67e42a279e9b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infopath/2007/PartnerControls"/>
    <ds:schemaRef ds:uri="a460e403-a353-4628-9222-e96d0f2ecf11"/>
  </ds:schemaRefs>
</ds:datastoreItem>
</file>

<file path=customXml/itemProps3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622</Words>
  <Application>Microsoft Office PowerPoint</Application>
  <PresentationFormat>Widescreen</PresentationFormat>
  <Paragraphs>54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138</cp:revision>
  <dcterms:created xsi:type="dcterms:W3CDTF">2020-07-13T10:58:18Z</dcterms:created>
  <dcterms:modified xsi:type="dcterms:W3CDTF">2021-02-04T16:15:37Z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