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298" r:id="rId4"/>
    <p:sldId id="288" r:id="rId5"/>
    <p:sldId id="299" r:id="rId6"/>
    <p:sldId id="293" r:id="rId7"/>
    <p:sldId id="259" r:id="rId8"/>
    <p:sldId id="300" r:id="rId9"/>
    <p:sldId id="284" r:id="rId10"/>
    <p:sldId id="301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E81B80-52A1-42D9-BFC0-77C8D6F1AF1A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9682E-4CD1-48D8-8986-E5619A2530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132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2708-9B5B-4A47-8CA8-EC69DE79F779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9E6-4FB1-4B38-AAF2-76922AE44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0834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2708-9B5B-4A47-8CA8-EC69DE79F779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9E6-4FB1-4B38-AAF2-76922AE44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841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2708-9B5B-4A47-8CA8-EC69DE79F779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9E6-4FB1-4B38-AAF2-76922AE44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270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2708-9B5B-4A47-8CA8-EC69DE79F779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9E6-4FB1-4B38-AAF2-76922AE44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092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2708-9B5B-4A47-8CA8-EC69DE79F779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9E6-4FB1-4B38-AAF2-76922AE44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73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2708-9B5B-4A47-8CA8-EC69DE79F779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9E6-4FB1-4B38-AAF2-76922AE44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9223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2708-9B5B-4A47-8CA8-EC69DE79F779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9E6-4FB1-4B38-AAF2-76922AE44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134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2708-9B5B-4A47-8CA8-EC69DE79F779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9E6-4FB1-4B38-AAF2-76922AE44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409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2708-9B5B-4A47-8CA8-EC69DE79F779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9E6-4FB1-4B38-AAF2-76922AE44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354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2708-9B5B-4A47-8CA8-EC69DE79F779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9E6-4FB1-4B38-AAF2-76922AE44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5237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2708-9B5B-4A47-8CA8-EC69DE79F779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9E6-4FB1-4B38-AAF2-76922AE44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807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52708-9B5B-4A47-8CA8-EC69DE79F779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EA9E6-4FB1-4B38-AAF2-76922AE44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4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hyperlink" Target="https://www.youtube.com/watch?v=H9U8T8x1AhQ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png"/><Relationship Id="rId5" Type="http://schemas.openxmlformats.org/officeDocument/2006/relationships/hyperlink" Target="https://www.bbc.co.uk/programmes/p02q87r8" TargetMode="External"/><Relationship Id="rId4" Type="http://schemas.openxmlformats.org/officeDocument/2006/relationships/hyperlink" Target="https://www.bbc.co.uk/programmes/p02mwhw0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7.jpeg"/><Relationship Id="rId5" Type="http://schemas.openxmlformats.org/officeDocument/2006/relationships/hyperlink" Target="https://www.youtube.com/watch?v=w-ZEFt9ZTWo" TargetMode="External"/><Relationship Id="rId4" Type="http://schemas.openxmlformats.org/officeDocument/2006/relationships/hyperlink" Target="https://www.youtube.com/watch?v=skgvLrGrjt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6"/>
          <p:cNvSpPr>
            <a:spLocks noChangeArrowheads="1" noChangeShapeType="1" noTextEdit="1"/>
          </p:cNvSpPr>
          <p:nvPr/>
        </p:nvSpPr>
        <p:spPr bwMode="auto">
          <a:xfrm>
            <a:off x="2861311" y="159742"/>
            <a:ext cx="6913563" cy="482441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Islam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459981"/>
              </p:ext>
            </p:extLst>
          </p:nvPr>
        </p:nvGraphicFramePr>
        <p:xfrm>
          <a:off x="694532" y="5166490"/>
          <a:ext cx="10515600" cy="12343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799972440"/>
                    </a:ext>
                  </a:extLst>
                </a:gridCol>
              </a:tblGrid>
              <a:tr h="1234309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3200" u="sng" dirty="0">
                          <a:effectLst/>
                        </a:rPr>
                        <a:t>How do Muslims show community is important in practice</a:t>
                      </a:r>
                      <a:r>
                        <a:rPr lang="en-GB" sz="3200" u="sng" dirty="0" smtClean="0">
                          <a:effectLst/>
                        </a:rPr>
                        <a:t>?</a:t>
                      </a:r>
                    </a:p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3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- 5 Pillars of Islam</a:t>
                      </a:r>
                      <a:endParaRPr lang="en-GB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35" marR="114935" marT="0" marB="0"/>
                </a:tc>
                <a:extLst>
                  <a:ext uri="{0D108BD9-81ED-4DB2-BD59-A6C34878D82A}">
                    <a16:rowId xmlns:a16="http://schemas.microsoft.com/office/drawing/2014/main" val="2227195818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58" y="159742"/>
            <a:ext cx="4345306" cy="225246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30729" y="5109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2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0" y="95795"/>
            <a:ext cx="10515600" cy="889499"/>
          </a:xfrm>
        </p:spPr>
        <p:txBody>
          <a:bodyPr/>
          <a:lstStyle/>
          <a:p>
            <a:pPr algn="ctr"/>
            <a:r>
              <a:rPr lang="en-GB" b="1" u="sng" dirty="0" smtClean="0"/>
              <a:t>Activity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160" y="911225"/>
            <a:ext cx="10515600" cy="4351338"/>
          </a:xfrm>
        </p:spPr>
        <p:txBody>
          <a:bodyPr/>
          <a:lstStyle/>
          <a:p>
            <a:r>
              <a:rPr lang="en-GB" dirty="0" smtClean="0"/>
              <a:t>Draw/write about the first 2 Pillars of Islam – </a:t>
            </a:r>
            <a:r>
              <a:rPr lang="en-GB" dirty="0" err="1" smtClean="0"/>
              <a:t>Shahadah</a:t>
            </a:r>
            <a:r>
              <a:rPr lang="en-GB" dirty="0" smtClean="0"/>
              <a:t>,  Salah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237" y="1546951"/>
            <a:ext cx="1409953" cy="49418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3120" y="1546951"/>
            <a:ext cx="1409953" cy="4941887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68393" y="3495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4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20632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b="1" u="sng" dirty="0" smtClean="0"/>
              <a:t>Next Lesson – </a:t>
            </a:r>
            <a:r>
              <a:rPr lang="en-GB" altLang="en-US" sz="2800" dirty="0" smtClean="0"/>
              <a:t>we will learn more </a:t>
            </a:r>
            <a:r>
              <a:rPr lang="en-GB" altLang="en-US" sz="2800" dirty="0" err="1" smtClean="0"/>
              <a:t>Sawm</a:t>
            </a:r>
            <a:r>
              <a:rPr lang="en-GB" altLang="en-US" sz="2800" dirty="0" smtClean="0"/>
              <a:t>, </a:t>
            </a:r>
            <a:r>
              <a:rPr lang="en-GB" altLang="en-US" sz="2800" dirty="0" err="1" smtClean="0"/>
              <a:t>Zakah</a:t>
            </a:r>
            <a:r>
              <a:rPr lang="en-GB" altLang="en-US" sz="2800" dirty="0" smtClean="0"/>
              <a:t> and Hajj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278" y="1614061"/>
            <a:ext cx="8690882" cy="450507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24160" y="2671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7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altLang="en-US" sz="5400" b="1" u="sng" dirty="0"/>
              <a:t>5</a:t>
            </a:r>
            <a:r>
              <a:rPr lang="en-GB" altLang="en-US" sz="5400" b="1" u="sng" dirty="0" smtClean="0"/>
              <a:t> Pillars of Islam</a:t>
            </a:r>
            <a:endParaRPr lang="en-GB" sz="54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altLang="en-US" sz="3200" dirty="0" smtClean="0"/>
              <a:t>Take a look at this video that I mentioned at the end of last week’s RE lesson.</a:t>
            </a:r>
          </a:p>
          <a:p>
            <a:r>
              <a:rPr lang="en-GB" altLang="en-US" sz="3200" dirty="0" smtClean="0"/>
              <a:t>Grab some paper and a pencil. Make some notes on what you find out about the 5 Pillars of Islam as you watch it</a:t>
            </a:r>
            <a:endParaRPr lang="en-GB" altLang="en-US" sz="3200" dirty="0"/>
          </a:p>
          <a:p>
            <a:endParaRPr lang="en-GB" altLang="en-US" sz="32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82572" y="4299635"/>
            <a:ext cx="7747442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hlinkClick r:id="rId4"/>
              </a:rPr>
              <a:t>https://</a:t>
            </a:r>
            <a:r>
              <a:rPr lang="en-GB" sz="2800" dirty="0" smtClean="0">
                <a:hlinkClick r:id="rId4"/>
              </a:rPr>
              <a:t>www.youtube.com/watch?v=H9U8T8x1AhQ</a:t>
            </a:r>
            <a:endParaRPr lang="en-GB" sz="2800" dirty="0" smtClean="0"/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6689" y="3995035"/>
            <a:ext cx="2246795" cy="1185862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30086" y="5405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3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en-US" b="1" u="sng" dirty="0"/>
              <a:t>5 Pillars of Islam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Muslims believe there are </a:t>
            </a:r>
            <a:r>
              <a:rPr lang="en-GB" b="1" u="sng" dirty="0"/>
              <a:t>5 duties or pillars </a:t>
            </a:r>
            <a:r>
              <a:rPr lang="en-GB" dirty="0"/>
              <a:t>that hold their community together and their whole way of life is supported by them and they help bind the </a:t>
            </a:r>
            <a:r>
              <a:rPr lang="en-GB" b="1" u="sng" dirty="0" err="1" smtClean="0"/>
              <a:t>Umma</a:t>
            </a:r>
            <a:r>
              <a:rPr lang="en-GB" b="1" u="sng" dirty="0" smtClean="0"/>
              <a:t> </a:t>
            </a:r>
            <a:r>
              <a:rPr lang="en-GB" dirty="0" smtClean="0"/>
              <a:t>(Islamic Community) </a:t>
            </a:r>
            <a:r>
              <a:rPr lang="en-GB" dirty="0"/>
              <a:t>together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7295" y="3509555"/>
            <a:ext cx="5326657" cy="3006634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7433" y="5724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98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9002" y="119350"/>
            <a:ext cx="5146290" cy="268561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97281" y="2653671"/>
            <a:ext cx="105199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 smtClean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r>
              <a:rPr lang="en-GB" dirty="0" smtClean="0">
                <a:solidFill>
                  <a:srgbClr val="202124"/>
                </a:solidFill>
                <a:latin typeface="arial" panose="020B0604020202020204" pitchFamily="34" charset="0"/>
              </a:rPr>
              <a:t>It </a:t>
            </a:r>
            <a:r>
              <a:rPr lang="en-GB" dirty="0">
                <a:solidFill>
                  <a:srgbClr val="202124"/>
                </a:solidFill>
                <a:latin typeface="arial" panose="020B0604020202020204" pitchFamily="34" charset="0"/>
              </a:rPr>
              <a:t>expresses the belief that there is no god but Allah and that Muhammad is the messenger of Allah.</a:t>
            </a:r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145" y="262786"/>
            <a:ext cx="1165998" cy="23908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8212" y="3429633"/>
            <a:ext cx="6584861" cy="332821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13212" y="330925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1.</a:t>
            </a:r>
            <a:endParaRPr lang="en-GB" sz="2800" b="1" dirty="0"/>
          </a:p>
        </p:txBody>
      </p:sp>
      <p:pic>
        <p:nvPicPr>
          <p:cNvPr id="2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05659" y="5561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3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817" y="235130"/>
            <a:ext cx="1413237" cy="2969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212" y="330925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2.</a:t>
            </a:r>
            <a:endParaRPr lang="en-GB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3742" y="286972"/>
            <a:ext cx="2286000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3742" y="2429986"/>
            <a:ext cx="2383291" cy="15487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832" y="235130"/>
            <a:ext cx="4932317" cy="28748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625" y="4116811"/>
            <a:ext cx="11131124" cy="2413138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0224" y="13735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57770" y="56855"/>
            <a:ext cx="10515600" cy="1325563"/>
          </a:xfrm>
        </p:spPr>
        <p:txBody>
          <a:bodyPr/>
          <a:lstStyle/>
          <a:p>
            <a:pPr algn="ctr"/>
            <a:r>
              <a:rPr lang="en-GB" b="1" u="sng" dirty="0" smtClean="0"/>
              <a:t>The </a:t>
            </a:r>
            <a:r>
              <a:rPr lang="en-GB" b="1" u="sng" dirty="0" err="1" smtClean="0"/>
              <a:t>Salat</a:t>
            </a:r>
            <a:endParaRPr lang="en-GB" b="1" u="sng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0" y="1442448"/>
            <a:ext cx="10515600" cy="4932226"/>
          </a:xfrm>
        </p:spPr>
        <p:txBody>
          <a:bodyPr>
            <a:normAutofit lnSpcReduction="10000"/>
          </a:bodyPr>
          <a:lstStyle/>
          <a:p>
            <a:endParaRPr lang="en-GB" dirty="0" smtClean="0"/>
          </a:p>
          <a:p>
            <a:r>
              <a:rPr lang="en-GB" dirty="0" smtClean="0"/>
              <a:t>Think about how it feels when you wash.</a:t>
            </a:r>
          </a:p>
          <a:p>
            <a:r>
              <a:rPr lang="en-GB" dirty="0" smtClean="0"/>
              <a:t>Why do we wash?</a:t>
            </a:r>
          </a:p>
          <a:p>
            <a:r>
              <a:rPr lang="en-GB" dirty="0" smtClean="0"/>
              <a:t>How does it make us feel cleansed?</a:t>
            </a:r>
          </a:p>
          <a:p>
            <a:r>
              <a:rPr lang="en-GB" dirty="0" smtClean="0"/>
              <a:t>If you can go wash your hands with soap and water, think about how you feel before and after doing this. </a:t>
            </a:r>
          </a:p>
          <a:p>
            <a:r>
              <a:rPr lang="en-GB" dirty="0" smtClean="0"/>
              <a:t>Why do you think Muslims bow standing, kneel down, bow kneeling down?</a:t>
            </a:r>
          </a:p>
          <a:p>
            <a:r>
              <a:rPr lang="en-GB" dirty="0" smtClean="0"/>
              <a:t>What might their bodies be communicating?</a:t>
            </a:r>
          </a:p>
          <a:p>
            <a:r>
              <a:rPr lang="en-GB" dirty="0" smtClean="0"/>
              <a:t>Think about our key words from last week’s lesson – obedience, submission</a:t>
            </a: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7049" y="442323"/>
            <a:ext cx="2771775" cy="20002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770" y="120561"/>
            <a:ext cx="1998344" cy="1570127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35045" y="5980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2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 smtClean="0"/>
              <a:t>How does the Muslim community show they belong to one united community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/>
          <a:p>
            <a:r>
              <a:rPr lang="en-GB" b="1" u="sng" dirty="0" smtClean="0"/>
              <a:t>Wudu</a:t>
            </a:r>
            <a:r>
              <a:rPr lang="en-GB" dirty="0"/>
              <a:t> consists of washing the face, arms, then wiping the head and finally washing the feet with water. </a:t>
            </a:r>
            <a:r>
              <a:rPr lang="en-GB" b="1" dirty="0"/>
              <a:t>Wudu</a:t>
            </a:r>
            <a:r>
              <a:rPr lang="en-GB" dirty="0"/>
              <a:t> is an important part of ritual purity in Islam</a:t>
            </a:r>
            <a:r>
              <a:rPr lang="en-GB" dirty="0" smtClean="0"/>
              <a:t>.</a:t>
            </a:r>
          </a:p>
          <a:p>
            <a:r>
              <a:rPr lang="en-GB" dirty="0" smtClean="0">
                <a:hlinkClick r:id="rId4"/>
              </a:rPr>
              <a:t>https</a:t>
            </a:r>
            <a:r>
              <a:rPr lang="en-GB" dirty="0">
                <a:hlinkClick r:id="rId4"/>
              </a:rPr>
              <a:t>://</a:t>
            </a:r>
            <a:r>
              <a:rPr lang="en-GB" dirty="0" smtClean="0">
                <a:hlinkClick r:id="rId4"/>
              </a:rPr>
              <a:t>www.bbc.co.uk/programmes/p02mwhw0</a:t>
            </a:r>
            <a:endParaRPr lang="en-GB" dirty="0" smtClean="0"/>
          </a:p>
          <a:p>
            <a:endParaRPr lang="en-GB" dirty="0"/>
          </a:p>
          <a:p>
            <a:r>
              <a:rPr lang="en-GB" b="1" u="sng" dirty="0" smtClean="0"/>
              <a:t>Prayer</a:t>
            </a:r>
          </a:p>
          <a:p>
            <a:r>
              <a:rPr lang="en-GB" dirty="0">
                <a:hlinkClick r:id="rId5"/>
              </a:rPr>
              <a:t>https://</a:t>
            </a:r>
            <a:r>
              <a:rPr lang="en-GB" dirty="0" smtClean="0">
                <a:hlinkClick r:id="rId5"/>
              </a:rPr>
              <a:t>www.bbc.co.uk/programmes/p02q87r8</a:t>
            </a:r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3470" y="4868092"/>
            <a:ext cx="2842725" cy="13292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9923" y="1140510"/>
            <a:ext cx="2698568" cy="1390034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0837" y="4097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7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1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 smtClean="0"/>
              <a:t>How does the Muslim community show they belong to one united community</a:t>
            </a:r>
            <a:r>
              <a:rPr lang="en-GB" dirty="0" smtClean="0"/>
              <a:t>?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3470" y="4868092"/>
            <a:ext cx="2842725" cy="13292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9923" y="1140510"/>
            <a:ext cx="2698568" cy="13900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8200" y="1940061"/>
            <a:ext cx="8305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865755" algn="ctr"/>
                <a:tab pos="5731510" algn="r"/>
              </a:tabLst>
            </a:pPr>
            <a:r>
              <a:rPr lang="en-GB" sz="3600" dirty="0" smtClean="0">
                <a:solidFill>
                  <a:schemeClr val="tx2"/>
                </a:solidFill>
              </a:rPr>
              <a:t>Through </a:t>
            </a:r>
            <a:r>
              <a:rPr lang="en-GB" sz="3600" dirty="0">
                <a:solidFill>
                  <a:schemeClr val="tx2"/>
                </a:solidFill>
              </a:rPr>
              <a:t>preparation cleansing, showing reverence and respect to Allah, wanting to be aware of Allah all day, through the same prayer positions and 5 times a day, uniting body soul and spirit together, same God, same language, connection with brothers and sisters all over the </a:t>
            </a:r>
            <a:r>
              <a:rPr lang="en-GB" sz="3600" dirty="0" smtClean="0">
                <a:solidFill>
                  <a:schemeClr val="tx2"/>
                </a:solidFill>
              </a:rPr>
              <a:t>world.</a:t>
            </a:r>
            <a:endParaRPr lang="en-GB" sz="3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0837" y="365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99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47228" y="2669130"/>
            <a:ext cx="622567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hlinkClick r:id="rId4"/>
              </a:rPr>
              <a:t>https://</a:t>
            </a:r>
            <a:r>
              <a:rPr lang="en-GB" sz="2400" dirty="0" smtClean="0">
                <a:hlinkClick r:id="rId4"/>
              </a:rPr>
              <a:t>www.youtube.com/watch?v=skgvLrGrjto</a:t>
            </a:r>
            <a:endParaRPr lang="en-GB" sz="2400" dirty="0" smtClean="0"/>
          </a:p>
          <a:p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/>
              <a:t>Community</a:t>
            </a:r>
            <a:endParaRPr lang="en-GB" b="1" u="sng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47906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Think about how singing the National Anthem before a game unites everyone. 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029035" y="3781847"/>
            <a:ext cx="5066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Think about fans at a pop concert</a:t>
            </a:r>
            <a:endParaRPr lang="en-GB" sz="2800" dirty="0"/>
          </a:p>
        </p:txBody>
      </p:sp>
      <p:sp>
        <p:nvSpPr>
          <p:cNvPr id="11" name="Rectangle 10"/>
          <p:cNvSpPr/>
          <p:nvPr/>
        </p:nvSpPr>
        <p:spPr>
          <a:xfrm>
            <a:off x="1555396" y="4510019"/>
            <a:ext cx="653473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hlinkClick r:id="rId5"/>
              </a:rPr>
              <a:t>https://</a:t>
            </a:r>
            <a:r>
              <a:rPr lang="en-GB" sz="2400" dirty="0" smtClean="0">
                <a:hlinkClick r:id="rId5"/>
              </a:rPr>
              <a:t>www.youtube.com/watch?v=w-ZEFt9ZTWo</a:t>
            </a:r>
            <a:endParaRPr lang="en-GB" sz="2400" dirty="0" smtClean="0"/>
          </a:p>
          <a:p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16204" y="5444160"/>
            <a:ext cx="9487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Remember by sharing a common bond it unites us to form one community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BD720D-550C-48E0-BC37-DC98286372C2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930" y="5036234"/>
            <a:ext cx="1854926" cy="14978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2907" y="162383"/>
            <a:ext cx="2434133" cy="15957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2256" y="162383"/>
            <a:ext cx="2414316" cy="1582782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1814" y="6039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8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</TotalTime>
  <Words>357</Words>
  <Application>Microsoft Office PowerPoint</Application>
  <PresentationFormat>Widescreen</PresentationFormat>
  <Paragraphs>39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Arial</vt:lpstr>
      <vt:lpstr>Arial Black</vt:lpstr>
      <vt:lpstr>Calibri</vt:lpstr>
      <vt:lpstr>Calibri Light</vt:lpstr>
      <vt:lpstr>Times New Roman</vt:lpstr>
      <vt:lpstr>Office Theme</vt:lpstr>
      <vt:lpstr>PowerPoint Presentation</vt:lpstr>
      <vt:lpstr>5 Pillars of Islam</vt:lpstr>
      <vt:lpstr>5 Pillars of Islam</vt:lpstr>
      <vt:lpstr>PowerPoint Presentation</vt:lpstr>
      <vt:lpstr>PowerPoint Presentation</vt:lpstr>
      <vt:lpstr>The Salat</vt:lpstr>
      <vt:lpstr>How does the Muslim community show they belong to one united community?</vt:lpstr>
      <vt:lpstr>How does the Muslim community show they belong to one united community?</vt:lpstr>
      <vt:lpstr>Community</vt:lpstr>
      <vt:lpstr>Activity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 Whittingham</dc:creator>
  <cp:lastModifiedBy>home</cp:lastModifiedBy>
  <cp:revision>70</cp:revision>
  <dcterms:created xsi:type="dcterms:W3CDTF">2021-01-07T12:21:35Z</dcterms:created>
  <dcterms:modified xsi:type="dcterms:W3CDTF">2021-02-05T07:43:45Z</dcterms:modified>
</cp:coreProperties>
</file>