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79" r:id="rId10"/>
    <p:sldId id="277" r:id="rId11"/>
    <p:sldId id="275" r:id="rId12"/>
    <p:sldId id="268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05.02.21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5 – Lesson 5</a:t>
            </a:r>
          </a:p>
          <a:p>
            <a:r>
              <a:rPr lang="en-GB" b="1" dirty="0"/>
              <a:t>Comparing Volume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346486" y="2866550"/>
            <a:ext cx="446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to hear the answer.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0" y="1788737"/>
            <a:ext cx="670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 Answer:</a:t>
            </a:r>
          </a:p>
          <a:p>
            <a:pPr algn="ctr"/>
            <a:endParaRPr lang="en-GB" sz="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99E41-B0C0-4FAE-A4AC-130554FB4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32" t="49285" r="17894" b="36819"/>
          <a:stretch/>
        </p:blipFill>
        <p:spPr>
          <a:xfrm>
            <a:off x="1346486" y="3687592"/>
            <a:ext cx="9352548" cy="1215712"/>
          </a:xfrm>
          <a:prstGeom prst="rect">
            <a:avLst/>
          </a:prstGeom>
        </p:spPr>
      </p:pic>
      <p:pic>
        <p:nvPicPr>
          <p:cNvPr id="5" name="Maths 5 - slide 10">
            <a:hlinkClick r:id="" action="ppaction://media"/>
            <a:extLst>
              <a:ext uri="{FF2B5EF4-FFF2-40B4-BE49-F238E27FC236}">
                <a16:creationId xmlns:a16="http://schemas.microsoft.com/office/drawing/2014/main" id="{320D1C3F-A3C8-4853-9DAA-65C9F6BF6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7858" y="2280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268387" y="5674795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268387" y="2537550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94CF12-509E-4406-8FB2-29851C0DB4AD}"/>
              </a:ext>
            </a:extLst>
          </p:cNvPr>
          <p:cNvGrpSpPr/>
          <p:nvPr/>
        </p:nvGrpSpPr>
        <p:grpSpPr>
          <a:xfrm>
            <a:off x="472625" y="145136"/>
            <a:ext cx="6003234" cy="6567728"/>
            <a:chOff x="716952" y="203712"/>
            <a:chExt cx="6003234" cy="6567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F6AD8E-3652-4189-B01B-219E98F54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34" t="18752" r="12826" b="2631"/>
            <a:stretch/>
          </p:blipFill>
          <p:spPr>
            <a:xfrm>
              <a:off x="716952" y="203712"/>
              <a:ext cx="6003234" cy="51081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E8B6E0-C2B8-4352-88D2-72BAD3504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152" t="54334" r="12609" b="22823"/>
            <a:stretch/>
          </p:blipFill>
          <p:spPr>
            <a:xfrm>
              <a:off x="716952" y="5287196"/>
              <a:ext cx="6003234" cy="148424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9AF2C-907C-41E1-B622-5561FC8183A2}"/>
              </a:ext>
            </a:extLst>
          </p:cNvPr>
          <p:cNvGrpSpPr/>
          <p:nvPr/>
        </p:nvGrpSpPr>
        <p:grpSpPr>
          <a:xfrm>
            <a:off x="6822743" y="365085"/>
            <a:ext cx="2547686" cy="1555816"/>
            <a:chOff x="6718853" y="554400"/>
            <a:chExt cx="2547686" cy="15558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E97DB9-FE10-4747-A25A-10FA2B2E31FE}"/>
                </a:ext>
              </a:extLst>
            </p:cNvPr>
            <p:cNvSpPr/>
            <p:nvPr/>
          </p:nvSpPr>
          <p:spPr>
            <a:xfrm>
              <a:off x="6718853" y="554400"/>
              <a:ext cx="2547686" cy="15558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475585-1587-415C-BA58-5E97BBF9D0A5}"/>
                </a:ext>
              </a:extLst>
            </p:cNvPr>
            <p:cNvSpPr/>
            <p:nvPr/>
          </p:nvSpPr>
          <p:spPr>
            <a:xfrm>
              <a:off x="6888522" y="745314"/>
              <a:ext cx="221704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202124"/>
                  </a:solidFill>
                  <a:latin typeface="arial" panose="020B0604020202020204" pitchFamily="34" charset="0"/>
                </a:rPr>
                <a:t>Volume</a:t>
              </a:r>
              <a:r>
                <a:rPr lang="en-GB" sz="1200" dirty="0">
                  <a:solidFill>
                    <a:srgbClr val="202124"/>
                  </a:solidFill>
                  <a:latin typeface="arial" panose="020B0604020202020204" pitchFamily="34" charset="0"/>
                </a:rPr>
                <a:t> is the amount of space a 3D shape takes up. You can work out the </a:t>
              </a:r>
              <a:r>
                <a:rPr lang="en-GB" sz="1200" b="1" dirty="0">
                  <a:solidFill>
                    <a:srgbClr val="202124"/>
                  </a:solidFill>
                  <a:latin typeface="arial" panose="020B0604020202020204" pitchFamily="34" charset="0"/>
                </a:rPr>
                <a:t>volume</a:t>
              </a:r>
              <a:r>
                <a:rPr lang="en-GB" sz="1200" dirty="0">
                  <a:solidFill>
                    <a:srgbClr val="202124"/>
                  </a:solidFill>
                  <a:latin typeface="arial" panose="020B0604020202020204" pitchFamily="34" charset="0"/>
                </a:rPr>
                <a:t> by counting the cubes (or by multiplying height × width × depth)</a:t>
              </a:r>
              <a:endParaRPr lang="en-GB" sz="1200" dirty="0"/>
            </a:p>
          </p:txBody>
        </p:sp>
      </p:grpSp>
      <p:pic>
        <p:nvPicPr>
          <p:cNvPr id="2" name="Maths 5 - slide 2">
            <a:hlinkClick r:id="" action="ppaction://media"/>
            <a:extLst>
              <a:ext uri="{FF2B5EF4-FFF2-40B4-BE49-F238E27FC236}">
                <a16:creationId xmlns:a16="http://schemas.microsoft.com/office/drawing/2014/main" id="{38777DA4-EAB2-4AE0-9EB5-F8FFC3F98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0987" y="4591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6246" y="277130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6FD83-2396-4BE6-AA2E-83C44AD9A028}"/>
              </a:ext>
            </a:extLst>
          </p:cNvPr>
          <p:cNvSpPr txBox="1"/>
          <p:nvPr/>
        </p:nvSpPr>
        <p:spPr>
          <a:xfrm>
            <a:off x="6899922" y="4736104"/>
            <a:ext cx="46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E61F75-7B63-4605-90BF-E5AE4B4958BA}"/>
              </a:ext>
            </a:extLst>
          </p:cNvPr>
          <p:cNvGrpSpPr/>
          <p:nvPr/>
        </p:nvGrpSpPr>
        <p:grpSpPr>
          <a:xfrm>
            <a:off x="872198" y="133781"/>
            <a:ext cx="5393634" cy="6590437"/>
            <a:chOff x="914401" y="231421"/>
            <a:chExt cx="5393634" cy="65904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506B1B-B3FA-420C-8B8B-9B751A5EA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326" t="19936" r="10435" b="3448"/>
            <a:stretch/>
          </p:blipFill>
          <p:spPr>
            <a:xfrm>
              <a:off x="914401" y="231421"/>
              <a:ext cx="5393634" cy="49782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0F11E8-2760-4425-9534-E0F865151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309" t="45305" r="10452" b="29884"/>
            <a:stretch/>
          </p:blipFill>
          <p:spPr>
            <a:xfrm>
              <a:off x="914401" y="5209666"/>
              <a:ext cx="5393634" cy="1612192"/>
            </a:xfrm>
            <a:prstGeom prst="rect">
              <a:avLst/>
            </a:prstGeom>
          </p:spPr>
        </p:pic>
      </p:grpSp>
      <p:pic>
        <p:nvPicPr>
          <p:cNvPr id="2" name="Maths 5 - slide 3A">
            <a:hlinkClick r:id="" action="ppaction://media"/>
            <a:extLst>
              <a:ext uri="{FF2B5EF4-FFF2-40B4-BE49-F238E27FC236}">
                <a16:creationId xmlns:a16="http://schemas.microsoft.com/office/drawing/2014/main" id="{0ABAE836-D4EF-41C6-AFD9-A8E0E7ABA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8846" y="3722373"/>
            <a:ext cx="609600" cy="609600"/>
          </a:xfrm>
          <a:prstGeom prst="rect">
            <a:avLst/>
          </a:prstGeom>
        </p:spPr>
      </p:pic>
      <p:pic>
        <p:nvPicPr>
          <p:cNvPr id="4" name="Maths 5 - slide 3B">
            <a:hlinkClick r:id="" action="ppaction://media"/>
            <a:extLst>
              <a:ext uri="{FF2B5EF4-FFF2-40B4-BE49-F238E27FC236}">
                <a16:creationId xmlns:a16="http://schemas.microsoft.com/office/drawing/2014/main" id="{2AA69C2E-101F-4990-ABD1-6C57226ECB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8846" y="5786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8290504" y="4719975"/>
            <a:ext cx="373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290504" y="2491259"/>
            <a:ext cx="37737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5AFD4-B390-4D93-A6D0-0E45C2BF8960}"/>
              </a:ext>
            </a:extLst>
          </p:cNvPr>
          <p:cNvGrpSpPr/>
          <p:nvPr/>
        </p:nvGrpSpPr>
        <p:grpSpPr>
          <a:xfrm>
            <a:off x="385013" y="1273239"/>
            <a:ext cx="7487480" cy="4311521"/>
            <a:chOff x="385014" y="760750"/>
            <a:chExt cx="7487480" cy="431152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3E3051-08EF-4D11-BC61-0078E10B708E}"/>
                </a:ext>
              </a:extLst>
            </p:cNvPr>
            <p:cNvGrpSpPr/>
            <p:nvPr/>
          </p:nvGrpSpPr>
          <p:grpSpPr>
            <a:xfrm>
              <a:off x="385014" y="760750"/>
              <a:ext cx="7487480" cy="4311521"/>
              <a:chOff x="310052" y="1426673"/>
              <a:chExt cx="7487480" cy="431152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14D5D5C-750C-48B9-A5AB-3144DFC07A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607" t="19184" r="30869" b="30236"/>
              <a:stretch/>
            </p:blipFill>
            <p:spPr>
              <a:xfrm>
                <a:off x="310052" y="2451653"/>
                <a:ext cx="7487480" cy="328654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1CDFF1B-D9CC-4EBE-96C4-32455C127B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94" t="16839" r="33533" b="67387"/>
              <a:stretch/>
            </p:blipFill>
            <p:spPr>
              <a:xfrm>
                <a:off x="310052" y="1426673"/>
                <a:ext cx="7487479" cy="1024980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83742C0-BFA8-4984-A54A-3D55B70EC36C}"/>
                </a:ext>
              </a:extLst>
            </p:cNvPr>
            <p:cNvSpPr/>
            <p:nvPr/>
          </p:nvSpPr>
          <p:spPr>
            <a:xfrm>
              <a:off x="385014" y="1921565"/>
              <a:ext cx="224586" cy="15074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BB8EE7-EAA1-489E-9CD6-66ED033588DA}"/>
                </a:ext>
              </a:extLst>
            </p:cNvPr>
            <p:cNvSpPr/>
            <p:nvPr/>
          </p:nvSpPr>
          <p:spPr>
            <a:xfrm>
              <a:off x="1670475" y="4538987"/>
              <a:ext cx="4571299" cy="526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Maths 5 - slide 4A">
            <a:hlinkClick r:id="" action="ppaction://media"/>
            <a:extLst>
              <a:ext uri="{FF2B5EF4-FFF2-40B4-BE49-F238E27FC236}">
                <a16:creationId xmlns:a16="http://schemas.microsoft.com/office/drawing/2014/main" id="{B99F3036-5494-4BED-B10C-DFE1F54B2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6514" y="3699638"/>
            <a:ext cx="609600" cy="609600"/>
          </a:xfrm>
          <a:prstGeom prst="rect">
            <a:avLst/>
          </a:prstGeom>
        </p:spPr>
      </p:pic>
      <p:pic>
        <p:nvPicPr>
          <p:cNvPr id="13" name="Maths 5 - slide 4B">
            <a:hlinkClick r:id="" action="ppaction://media"/>
            <a:extLst>
              <a:ext uri="{FF2B5EF4-FFF2-40B4-BE49-F238E27FC236}">
                <a16:creationId xmlns:a16="http://schemas.microsoft.com/office/drawing/2014/main" id="{41D98097-B364-4200-A07B-DB9A8935C7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6514" y="57770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3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395411" y="2201937"/>
            <a:ext cx="409161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7395411" y="4850595"/>
            <a:ext cx="3852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0191C01-3B0A-4880-88B6-704D918F525C}"/>
              </a:ext>
            </a:extLst>
          </p:cNvPr>
          <p:cNvGrpSpPr/>
          <p:nvPr/>
        </p:nvGrpSpPr>
        <p:grpSpPr>
          <a:xfrm>
            <a:off x="927098" y="151048"/>
            <a:ext cx="5769762" cy="6555901"/>
            <a:chOff x="342399" y="302099"/>
            <a:chExt cx="5769762" cy="65559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14C72E-68C2-4C81-B152-7CE77FE6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579" t="18776" r="15229" b="3923"/>
            <a:stretch/>
          </p:blipFill>
          <p:spPr>
            <a:xfrm>
              <a:off x="342399" y="302099"/>
              <a:ext cx="5769762" cy="50368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7A796F-91A1-46A2-8920-ED1EA1E27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571" t="54052" r="14597" b="23966"/>
            <a:stretch/>
          </p:blipFill>
          <p:spPr>
            <a:xfrm>
              <a:off x="342399" y="5338900"/>
              <a:ext cx="5753602" cy="1519100"/>
            </a:xfrm>
            <a:prstGeom prst="rect">
              <a:avLst/>
            </a:prstGeom>
          </p:spPr>
        </p:pic>
      </p:grpSp>
      <p:pic>
        <p:nvPicPr>
          <p:cNvPr id="5" name="Maths 5 - slide 5">
            <a:hlinkClick r:id="" action="ppaction://media"/>
            <a:extLst>
              <a:ext uri="{FF2B5EF4-FFF2-40B4-BE49-F238E27FC236}">
                <a16:creationId xmlns:a16="http://schemas.microsoft.com/office/drawing/2014/main" id="{D25DD803-24D6-4E9B-BE7E-822FD576A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6980" y="3590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693209" y="804464"/>
            <a:ext cx="55917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693209" y="5915036"/>
            <a:ext cx="93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48F12-BC5D-4888-9FE6-C5E1FA68F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21" t="47840" r="17352" b="19077"/>
          <a:stretch/>
        </p:blipFill>
        <p:spPr>
          <a:xfrm>
            <a:off x="693209" y="2029517"/>
            <a:ext cx="8595170" cy="3426585"/>
          </a:xfrm>
          <a:prstGeom prst="rect">
            <a:avLst/>
          </a:prstGeom>
        </p:spPr>
      </p:pic>
      <p:pic>
        <p:nvPicPr>
          <p:cNvPr id="5" name="Maths 5 - slide 6">
            <a:hlinkClick r:id="" action="ppaction://media"/>
            <a:extLst>
              <a:ext uri="{FF2B5EF4-FFF2-40B4-BE49-F238E27FC236}">
                <a16:creationId xmlns:a16="http://schemas.microsoft.com/office/drawing/2014/main" id="{DA6D4BA4-350B-46AC-95B4-636078AF2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9096" y="730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5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33BBAF3-C07B-48A6-A1C9-6E136512EB04}"/>
              </a:ext>
            </a:extLst>
          </p:cNvPr>
          <p:cNvSpPr/>
          <p:nvPr/>
        </p:nvSpPr>
        <p:spPr>
          <a:xfrm>
            <a:off x="9665252" y="187910"/>
            <a:ext cx="2273378" cy="134546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0D0AE-6703-49B0-B1B7-A3D965AAAF0D}"/>
              </a:ext>
            </a:extLst>
          </p:cNvPr>
          <p:cNvSpPr txBox="1"/>
          <p:nvPr/>
        </p:nvSpPr>
        <p:spPr>
          <a:xfrm>
            <a:off x="10062024" y="641645"/>
            <a:ext cx="167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24321E-38F1-4891-9969-3ABDFE33FD3C}"/>
              </a:ext>
            </a:extLst>
          </p:cNvPr>
          <p:cNvSpPr txBox="1"/>
          <p:nvPr/>
        </p:nvSpPr>
        <p:spPr>
          <a:xfrm>
            <a:off x="7849591" y="2370917"/>
            <a:ext cx="412474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C7F3A9-5354-4D3B-A9C7-96E649447C3D}"/>
              </a:ext>
            </a:extLst>
          </p:cNvPr>
          <p:cNvSpPr txBox="1"/>
          <p:nvPr/>
        </p:nvSpPr>
        <p:spPr>
          <a:xfrm>
            <a:off x="7849591" y="4946085"/>
            <a:ext cx="3853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A6DB5-87CA-4025-94D4-68A48A78F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47" t="20826" r="14342" b="4260"/>
          <a:stretch/>
        </p:blipFill>
        <p:spPr>
          <a:xfrm>
            <a:off x="253370" y="305478"/>
            <a:ext cx="7308791" cy="6247043"/>
          </a:xfrm>
          <a:prstGeom prst="rect">
            <a:avLst/>
          </a:prstGeom>
        </p:spPr>
      </p:pic>
      <p:pic>
        <p:nvPicPr>
          <p:cNvPr id="3" name="Maths 5 - slide 7">
            <a:hlinkClick r:id="" action="ppaction://media"/>
            <a:extLst>
              <a:ext uri="{FF2B5EF4-FFF2-40B4-BE49-F238E27FC236}">
                <a16:creationId xmlns:a16="http://schemas.microsoft.com/office/drawing/2014/main" id="{A3ECB52D-FF86-4A0B-B2D6-BF5E80594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1615" y="3646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2914765" y="1344667"/>
            <a:ext cx="636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3873372" y="425250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1 - 3 Answers: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E66168-985D-41FD-A141-5E9DF5F8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90" t="32285" r="20132" b="11187"/>
          <a:stretch/>
        </p:blipFill>
        <p:spPr>
          <a:xfrm>
            <a:off x="1920544" y="2110196"/>
            <a:ext cx="8350911" cy="4258386"/>
          </a:xfrm>
          <a:prstGeom prst="rect">
            <a:avLst/>
          </a:prstGeom>
        </p:spPr>
      </p:pic>
      <p:pic>
        <p:nvPicPr>
          <p:cNvPr id="3" name="Maths 5 - slide 8">
            <a:hlinkClick r:id="" action="ppaction://media"/>
            <a:extLst>
              <a:ext uri="{FF2B5EF4-FFF2-40B4-BE49-F238E27FC236}">
                <a16:creationId xmlns:a16="http://schemas.microsoft.com/office/drawing/2014/main" id="{C86797E8-C734-4251-B980-73394BBFB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1809" y="919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1045816" y="6228145"/>
            <a:ext cx="5243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1045816" y="1375829"/>
            <a:ext cx="731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1045816" y="231421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C780F8-838B-4768-AACB-A66E1629A705}"/>
              </a:ext>
            </a:extLst>
          </p:cNvPr>
          <p:cNvGrpSpPr/>
          <p:nvPr/>
        </p:nvGrpSpPr>
        <p:grpSpPr>
          <a:xfrm>
            <a:off x="753978" y="1966239"/>
            <a:ext cx="7972927" cy="4014406"/>
            <a:chOff x="753978" y="1905131"/>
            <a:chExt cx="8296921" cy="411491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802063E-2CD0-4AE3-A419-50EB6DD22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921" t="33026" r="15263" b="21546"/>
            <a:stretch/>
          </p:blipFill>
          <p:spPr>
            <a:xfrm>
              <a:off x="753978" y="1905131"/>
              <a:ext cx="8296921" cy="411491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2378E1-A885-4997-825A-598C65C6001F}"/>
                </a:ext>
              </a:extLst>
            </p:cNvPr>
            <p:cNvSpPr/>
            <p:nvPr/>
          </p:nvSpPr>
          <p:spPr>
            <a:xfrm>
              <a:off x="1093942" y="2390274"/>
              <a:ext cx="526311" cy="5614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Maths 5 - slide 9">
            <a:hlinkClick r:id="" action="ppaction://media"/>
            <a:extLst>
              <a:ext uri="{FF2B5EF4-FFF2-40B4-BE49-F238E27FC236}">
                <a16:creationId xmlns:a16="http://schemas.microsoft.com/office/drawing/2014/main" id="{4D86F0BF-3D80-4813-BB62-AB5C88BEC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4782" y="877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2B30C8-F525-444F-B354-F03C7F0A2CA0}">
  <ds:schemaRefs>
    <ds:schemaRef ds:uri="http://schemas.microsoft.com/office/2006/documentManagement/types"/>
    <ds:schemaRef ds:uri="6e6ca74e-b4f7-4601-85ac-67e42a279e9b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a460e403-a353-4628-9222-e96d0f2ecf1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394</Words>
  <Application>Microsoft Office PowerPoint</Application>
  <PresentationFormat>Widescreen</PresentationFormat>
  <Paragraphs>38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153</cp:revision>
  <dcterms:created xsi:type="dcterms:W3CDTF">2020-07-13T10:58:18Z</dcterms:created>
  <dcterms:modified xsi:type="dcterms:W3CDTF">2021-02-02T19:03:54Z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