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
  </p:notesMasterIdLst>
  <p:sldIdLst>
    <p:sldId id="256" r:id="rId5"/>
    <p:sldId id="261" r:id="rId6"/>
    <p:sldId id="268" r:id="rId7"/>
    <p:sldId id="274" r:id="rId8"/>
    <p:sldId id="275" r:id="rId9"/>
    <p:sldId id="276" r:id="rId10"/>
    <p:sldId id="272" r:id="rId11"/>
    <p:sldId id="270" r:id="rId12"/>
    <p:sldId id="277" r:id="rId13"/>
    <p:sldId id="27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E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494" y="5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150A41-B14B-4B84-AF8D-D73D35B015CF}" type="datetimeFigureOut">
              <a:rPr lang="en-GB" smtClean="0"/>
              <a:t>03/02/2021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D52F9E-AE6D-43CB-9936-8CB017793373}" type="slidenum">
              <a:rPr lang="en-GB" smtClean="0"/>
              <a:t>‹#›</a:t>
            </a:fld>
            <a:endParaRPr lang="en-GB"/>
          </a:p>
        </p:txBody>
      </p:sp>
    </p:spTree>
    <p:extLst>
      <p:ext uri="{BB962C8B-B14F-4D97-AF65-F5344CB8AC3E}">
        <p14:creationId xmlns:p14="http://schemas.microsoft.com/office/powerpoint/2010/main" val="4129674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5AE2576-508A-4934-84EB-24C3FC599BDC}" type="datetimeFigureOut">
              <a:rPr lang="en-GB" smtClean="0"/>
              <a:t>03/02/2021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3343222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5AE2576-508A-4934-84EB-24C3FC599BDC}" type="datetimeFigureOut">
              <a:rPr lang="en-GB" smtClean="0"/>
              <a:t>03/02/2021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3835538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5AE2576-508A-4934-84EB-24C3FC599BDC}" type="datetimeFigureOut">
              <a:rPr lang="en-GB" smtClean="0"/>
              <a:t>03/02/2021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543129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5AE2576-508A-4934-84EB-24C3FC599BDC}" type="datetimeFigureOut">
              <a:rPr lang="en-GB" smtClean="0"/>
              <a:t>03/02/2021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572634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5AE2576-508A-4934-84EB-24C3FC599BDC}" type="datetimeFigureOut">
              <a:rPr lang="en-GB" smtClean="0"/>
              <a:t>03/02/2021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2033582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5AE2576-508A-4934-84EB-24C3FC599BDC}" type="datetimeFigureOut">
              <a:rPr lang="en-GB" smtClean="0"/>
              <a:t>03/02/2021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348553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5AE2576-508A-4934-84EB-24C3FC599BDC}" type="datetimeFigureOut">
              <a:rPr lang="en-GB" smtClean="0"/>
              <a:t>03/02/2021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1589977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5AE2576-508A-4934-84EB-24C3FC599BDC}" type="datetimeFigureOut">
              <a:rPr lang="en-GB" smtClean="0"/>
              <a:t>03/02/2021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3054730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AE2576-508A-4934-84EB-24C3FC599BDC}" type="datetimeFigureOut">
              <a:rPr lang="en-GB" smtClean="0"/>
              <a:t>03/02/2021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1823224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5AE2576-508A-4934-84EB-24C3FC599BDC}" type="datetimeFigureOut">
              <a:rPr lang="en-GB" smtClean="0"/>
              <a:t>03/02/2021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2892783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5AE2576-508A-4934-84EB-24C3FC599BDC}" type="datetimeFigureOut">
              <a:rPr lang="en-GB" smtClean="0"/>
              <a:t>03/02/2021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0448F7-660D-41F8-BD8E-C5EE306EA07D}" type="slidenum">
              <a:rPr lang="en-GB" smtClean="0"/>
              <a:t>‹#›</a:t>
            </a:fld>
            <a:endParaRPr lang="en-GB"/>
          </a:p>
        </p:txBody>
      </p:sp>
    </p:spTree>
    <p:extLst>
      <p:ext uri="{BB962C8B-B14F-4D97-AF65-F5344CB8AC3E}">
        <p14:creationId xmlns:p14="http://schemas.microsoft.com/office/powerpoint/2010/main" val="638555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AE2576-508A-4934-84EB-24C3FC599BDC}" type="datetimeFigureOut">
              <a:rPr lang="en-GB" smtClean="0"/>
              <a:t>03/02/2021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0448F7-660D-41F8-BD8E-C5EE306EA07D}" type="slidenum">
              <a:rPr lang="en-GB" smtClean="0"/>
              <a:t>‹#›</a:t>
            </a:fld>
            <a:endParaRPr lang="en-GB"/>
          </a:p>
        </p:txBody>
      </p:sp>
    </p:spTree>
    <p:extLst>
      <p:ext uri="{BB962C8B-B14F-4D97-AF65-F5344CB8AC3E}">
        <p14:creationId xmlns:p14="http://schemas.microsoft.com/office/powerpoint/2010/main" val="26188457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hyperlink" Target="https://youtu.be/k8VuppCyWTM" TargetMode="External"/><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6.xml"/><Relationship Id="rId7" Type="http://schemas.openxmlformats.org/officeDocument/2006/relationships/image" Target="../media/image1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s://www.bbc.co.uk/bitesize/articles/znd26v4"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9.png"/><Relationship Id="rId5" Type="http://schemas.openxmlformats.org/officeDocument/2006/relationships/image" Target="../media/image16.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EB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81025" y="349251"/>
            <a:ext cx="9144000" cy="2387600"/>
          </a:xfrm>
        </p:spPr>
        <p:txBody>
          <a:bodyPr/>
          <a:lstStyle/>
          <a:p>
            <a:r>
              <a:rPr lang="en-GB" dirty="0" smtClean="0"/>
              <a:t>English</a:t>
            </a:r>
            <a:endParaRPr lang="en-GB" dirty="0"/>
          </a:p>
        </p:txBody>
      </p:sp>
      <p:sp>
        <p:nvSpPr>
          <p:cNvPr id="3" name="Subtitle 2"/>
          <p:cNvSpPr>
            <a:spLocks noGrp="1"/>
          </p:cNvSpPr>
          <p:nvPr>
            <p:ph type="subTitle" idx="1"/>
          </p:nvPr>
        </p:nvSpPr>
        <p:spPr>
          <a:xfrm>
            <a:off x="581025" y="2881036"/>
            <a:ext cx="9144000" cy="2439399"/>
          </a:xfrm>
        </p:spPr>
        <p:txBody>
          <a:bodyPr>
            <a:normAutofit/>
          </a:bodyPr>
          <a:lstStyle/>
          <a:p>
            <a:r>
              <a:rPr lang="en-GB" b="1" dirty="0" smtClean="0"/>
              <a:t>Thursday 4</a:t>
            </a:r>
            <a:r>
              <a:rPr lang="en-GB" b="1" baseline="30000" dirty="0" smtClean="0"/>
              <a:t>th</a:t>
            </a:r>
            <a:r>
              <a:rPr lang="en-GB" b="1" dirty="0" smtClean="0"/>
              <a:t> February 2021</a:t>
            </a:r>
          </a:p>
          <a:p>
            <a:endParaRPr lang="en-GB" b="1" dirty="0" smtClean="0"/>
          </a:p>
        </p:txBody>
      </p:sp>
      <p:pic>
        <p:nvPicPr>
          <p:cNvPr id="11" name="Picture 10"/>
          <p:cNvPicPr>
            <a:picLocks noChangeAspect="1"/>
          </p:cNvPicPr>
          <p:nvPr/>
        </p:nvPicPr>
        <p:blipFill rotWithShape="1">
          <a:blip r:embed="rId4"/>
          <a:srcRect t="8149" b="-1"/>
          <a:stretch/>
        </p:blipFill>
        <p:spPr>
          <a:xfrm>
            <a:off x="152400" y="4396046"/>
            <a:ext cx="2543174" cy="1068574"/>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12681" y="156093"/>
            <a:ext cx="2017393" cy="1386958"/>
          </a:xfrm>
          <a:prstGeom prst="rect">
            <a:avLst/>
          </a:prstGeom>
        </p:spPr>
      </p:pic>
      <p:pic>
        <p:nvPicPr>
          <p:cNvPr id="14" name="Picture 13"/>
          <p:cNvPicPr>
            <a:picLocks noChangeAspect="1"/>
          </p:cNvPicPr>
          <p:nvPr/>
        </p:nvPicPr>
        <p:blipFill>
          <a:blip r:embed="rId6"/>
          <a:stretch>
            <a:fillRect/>
          </a:stretch>
        </p:blipFill>
        <p:spPr>
          <a:xfrm>
            <a:off x="152400" y="5648325"/>
            <a:ext cx="2602149" cy="1019175"/>
          </a:xfrm>
          <a:prstGeom prst="rect">
            <a:avLst/>
          </a:prstGeom>
        </p:spPr>
      </p:pic>
      <p:pic>
        <p:nvPicPr>
          <p:cNvPr id="5" name="Picture 4"/>
          <p:cNvPicPr>
            <a:picLocks noChangeAspect="1"/>
          </p:cNvPicPr>
          <p:nvPr/>
        </p:nvPicPr>
        <p:blipFill>
          <a:blip r:embed="rId7"/>
          <a:stretch>
            <a:fillRect/>
          </a:stretch>
        </p:blipFill>
        <p:spPr>
          <a:xfrm>
            <a:off x="7279400" y="2356367"/>
            <a:ext cx="4084482" cy="4196313"/>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400" y="205066"/>
            <a:ext cx="2255792" cy="2151301"/>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510242" y="4423600"/>
            <a:ext cx="1013466" cy="1013466"/>
          </a:xfrm>
          <a:prstGeom prst="rect">
            <a:avLst/>
          </a:prstGeom>
        </p:spPr>
      </p:pic>
    </p:spTree>
    <p:extLst>
      <p:ext uri="{BB962C8B-B14F-4D97-AF65-F5344CB8AC3E}">
        <p14:creationId xmlns:p14="http://schemas.microsoft.com/office/powerpoint/2010/main" val="2497169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2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11529" y="237235"/>
            <a:ext cx="6031010" cy="369332"/>
          </a:xfrm>
          <a:prstGeom prst="rect">
            <a:avLst/>
          </a:prstGeom>
        </p:spPr>
        <p:txBody>
          <a:bodyPr wrap="none">
            <a:spAutoFit/>
          </a:bodyPr>
          <a:lstStyle/>
          <a:p>
            <a:r>
              <a:rPr lang="en-GB" u="sng" dirty="0">
                <a:solidFill>
                  <a:srgbClr val="000000"/>
                </a:solidFill>
                <a:latin typeface="Calibri" panose="020F0502020204030204" pitchFamily="34" charset="0"/>
                <a:ea typeface="Times New Roman" panose="02020603050405020304" pitchFamily="18" charset="0"/>
              </a:rPr>
              <a:t>‘</a:t>
            </a:r>
            <a:r>
              <a:rPr lang="en-GB" b="1" u="sng" dirty="0">
                <a:solidFill>
                  <a:srgbClr val="000000"/>
                </a:solidFill>
                <a:latin typeface="Calibri" panose="020F0502020204030204" pitchFamily="34" charset="0"/>
                <a:ea typeface="Times New Roman" panose="02020603050405020304" pitchFamily="18" charset="0"/>
              </a:rPr>
              <a:t>The Explorer’</a:t>
            </a:r>
            <a:r>
              <a:rPr lang="en-GB" u="sng" dirty="0">
                <a:solidFill>
                  <a:srgbClr val="000000"/>
                </a:solidFill>
                <a:latin typeface="Calibri" panose="020F0502020204030204" pitchFamily="34" charset="0"/>
                <a:ea typeface="Times New Roman" panose="02020603050405020304" pitchFamily="18" charset="0"/>
              </a:rPr>
              <a:t> by Katherine </a:t>
            </a:r>
            <a:r>
              <a:rPr lang="en-GB" u="sng" dirty="0" err="1">
                <a:solidFill>
                  <a:srgbClr val="000000"/>
                </a:solidFill>
                <a:latin typeface="Calibri" panose="020F0502020204030204" pitchFamily="34" charset="0"/>
                <a:ea typeface="Times New Roman" panose="02020603050405020304" pitchFamily="18" charset="0"/>
              </a:rPr>
              <a:t>Rundell</a:t>
            </a:r>
            <a:r>
              <a:rPr lang="en-GB" dirty="0">
                <a:solidFill>
                  <a:srgbClr val="000000"/>
                </a:solidFill>
                <a:latin typeface="Calibri" panose="020F0502020204030204" pitchFamily="34" charset="0"/>
                <a:ea typeface="Times New Roman" panose="02020603050405020304" pitchFamily="18" charset="0"/>
              </a:rPr>
              <a:t>, read by Mrs </a:t>
            </a:r>
            <a:r>
              <a:rPr lang="en-GB" dirty="0" err="1">
                <a:solidFill>
                  <a:srgbClr val="000000"/>
                </a:solidFill>
                <a:latin typeface="Calibri" panose="020F0502020204030204" pitchFamily="34" charset="0"/>
                <a:ea typeface="Times New Roman" panose="02020603050405020304" pitchFamily="18" charset="0"/>
              </a:rPr>
              <a:t>Whittingham</a:t>
            </a:r>
            <a:endParaRPr lang="en-GB" sz="1600" dirty="0">
              <a:effectLst/>
              <a:latin typeface="Times New Roman" panose="02020603050405020304" pitchFamily="18" charset="0"/>
              <a:ea typeface="Times New Roman" panose="02020603050405020304" pitchFamily="18" charset="0"/>
            </a:endParaRPr>
          </a:p>
        </p:txBody>
      </p:sp>
      <p:pic>
        <p:nvPicPr>
          <p:cNvPr id="7" name="Picture 6"/>
          <p:cNvPicPr/>
          <p:nvPr/>
        </p:nvPicPr>
        <p:blipFill>
          <a:blip r:embed="rId2">
            <a:extLst>
              <a:ext uri="{28A0092B-C50C-407E-A947-70E740481C1C}">
                <a14:useLocalDpi xmlns:a14="http://schemas.microsoft.com/office/drawing/2010/main" val="0"/>
              </a:ext>
            </a:extLst>
          </a:blip>
          <a:stretch>
            <a:fillRect/>
          </a:stretch>
        </p:blipFill>
        <p:spPr>
          <a:xfrm>
            <a:off x="4033837" y="746851"/>
            <a:ext cx="3367088" cy="4818995"/>
          </a:xfrm>
          <a:prstGeom prst="rect">
            <a:avLst/>
          </a:prstGeom>
        </p:spPr>
      </p:pic>
      <p:sp>
        <p:nvSpPr>
          <p:cNvPr id="6" name="Rectangle 5"/>
          <p:cNvSpPr/>
          <p:nvPr/>
        </p:nvSpPr>
        <p:spPr>
          <a:xfrm>
            <a:off x="1162050" y="5706130"/>
            <a:ext cx="7829550" cy="461665"/>
          </a:xfrm>
          <a:prstGeom prst="rect">
            <a:avLst/>
          </a:prstGeom>
        </p:spPr>
        <p:txBody>
          <a:bodyPr wrap="square">
            <a:spAutoFit/>
          </a:bodyPr>
          <a:lstStyle/>
          <a:p>
            <a:r>
              <a:rPr lang="en-GB" dirty="0">
                <a:solidFill>
                  <a:srgbClr val="000000"/>
                </a:solidFill>
                <a:latin typeface="Calibri" panose="020F0502020204030204" pitchFamily="34" charset="0"/>
                <a:ea typeface="Times New Roman" panose="02020603050405020304" pitchFamily="18" charset="0"/>
              </a:rPr>
              <a:t>Please follow this link to see Mrs </a:t>
            </a:r>
            <a:r>
              <a:rPr lang="en-GB" dirty="0" err="1">
                <a:solidFill>
                  <a:srgbClr val="000000"/>
                </a:solidFill>
                <a:latin typeface="Calibri" panose="020F0502020204030204" pitchFamily="34" charset="0"/>
                <a:ea typeface="Times New Roman" panose="02020603050405020304" pitchFamily="18" charset="0"/>
              </a:rPr>
              <a:t>Whittingham</a:t>
            </a:r>
            <a:r>
              <a:rPr lang="en-GB" dirty="0">
                <a:solidFill>
                  <a:srgbClr val="000000"/>
                </a:solidFill>
                <a:latin typeface="Calibri" panose="020F0502020204030204" pitchFamily="34" charset="0"/>
                <a:ea typeface="Times New Roman" panose="02020603050405020304" pitchFamily="18" charset="0"/>
              </a:rPr>
              <a:t> </a:t>
            </a:r>
            <a:r>
              <a:rPr lang="en-GB" dirty="0" smtClean="0">
                <a:solidFill>
                  <a:srgbClr val="000000"/>
                </a:solidFill>
                <a:latin typeface="Calibri" panose="020F0502020204030204" pitchFamily="34" charset="0"/>
                <a:ea typeface="Times New Roman" panose="02020603050405020304" pitchFamily="18" charset="0"/>
              </a:rPr>
              <a:t>read </a:t>
            </a:r>
            <a:r>
              <a:rPr lang="en-GB" dirty="0">
                <a:solidFill>
                  <a:srgbClr val="000000"/>
                </a:solidFill>
                <a:latin typeface="Calibri" panose="020F0502020204030204" pitchFamily="34" charset="0"/>
                <a:ea typeface="Times New Roman" panose="02020603050405020304" pitchFamily="18" charset="0"/>
              </a:rPr>
              <a:t>our new class novel.</a:t>
            </a:r>
            <a:r>
              <a:rPr lang="en-GB" sz="2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endParaRPr lang="en-GB" sz="1600" dirty="0">
              <a:latin typeface="Times New Roman" panose="02020603050405020304" pitchFamily="18" charset="0"/>
              <a:ea typeface="Times New Roman" panose="02020603050405020304" pitchFamily="18" charset="0"/>
            </a:endParaRPr>
          </a:p>
        </p:txBody>
      </p:sp>
      <p:sp>
        <p:nvSpPr>
          <p:cNvPr id="3" name="Rectangle 2"/>
          <p:cNvSpPr/>
          <p:nvPr/>
        </p:nvSpPr>
        <p:spPr>
          <a:xfrm>
            <a:off x="3840981" y="6240083"/>
            <a:ext cx="3290837" cy="646331"/>
          </a:xfrm>
          <a:prstGeom prst="rect">
            <a:avLst/>
          </a:prstGeom>
        </p:spPr>
        <p:txBody>
          <a:bodyPr wrap="none">
            <a:spAutoFit/>
          </a:bodyPr>
          <a:lstStyle/>
          <a:p>
            <a:r>
              <a:rPr lang="en-GB" dirty="0">
                <a:hlinkClick r:id="rId3"/>
              </a:rPr>
              <a:t>https://</a:t>
            </a:r>
            <a:r>
              <a:rPr lang="en-GB" dirty="0" smtClean="0">
                <a:hlinkClick r:id="rId3"/>
              </a:rPr>
              <a:t>youtu.be/k8VuppCyWTM</a:t>
            </a:r>
            <a:endParaRPr lang="en-GB" dirty="0" smtClean="0"/>
          </a:p>
          <a:p>
            <a:endParaRPr lang="en-GB" dirty="0"/>
          </a:p>
        </p:txBody>
      </p:sp>
    </p:spTree>
    <p:extLst>
      <p:ext uri="{BB962C8B-B14F-4D97-AF65-F5344CB8AC3E}">
        <p14:creationId xmlns:p14="http://schemas.microsoft.com/office/powerpoint/2010/main" val="3940657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EB9"/>
        </a:solidFill>
        <a:effectLst/>
      </p:bgPr>
    </p:bg>
    <p:spTree>
      <p:nvGrpSpPr>
        <p:cNvPr id="1" name=""/>
        <p:cNvGrpSpPr/>
        <p:nvPr/>
      </p:nvGrpSpPr>
      <p:grpSpPr>
        <a:xfrm>
          <a:off x="0" y="0"/>
          <a:ext cx="0" cy="0"/>
          <a:chOff x="0" y="0"/>
          <a:chExt cx="0" cy="0"/>
        </a:xfrm>
      </p:grpSpPr>
      <p:sp>
        <p:nvSpPr>
          <p:cNvPr id="8" name="TextBox 7"/>
          <p:cNvSpPr txBox="1"/>
          <p:nvPr/>
        </p:nvSpPr>
        <p:spPr>
          <a:xfrm>
            <a:off x="4731653" y="2054329"/>
            <a:ext cx="7155547" cy="830997"/>
          </a:xfrm>
          <a:prstGeom prst="rect">
            <a:avLst/>
          </a:prstGeom>
          <a:noFill/>
        </p:spPr>
        <p:txBody>
          <a:bodyPr wrap="square" rtlCol="0">
            <a:spAutoFit/>
          </a:bodyPr>
          <a:lstStyle/>
          <a:p>
            <a:r>
              <a:rPr lang="en-GB" sz="2400" b="1" dirty="0" smtClean="0"/>
              <a:t>These are the spelling words that go along with this unit of work exactly like when we’re in school.</a:t>
            </a:r>
            <a:endParaRPr lang="en-GB" sz="2400" b="1" dirty="0"/>
          </a:p>
        </p:txBody>
      </p:sp>
      <p:pic>
        <p:nvPicPr>
          <p:cNvPr id="10" name="Picture 9"/>
          <p:cNvPicPr>
            <a:picLocks noChangeAspect="1"/>
          </p:cNvPicPr>
          <p:nvPr/>
        </p:nvPicPr>
        <p:blipFill>
          <a:blip r:embed="rId4"/>
          <a:stretch>
            <a:fillRect/>
          </a:stretch>
        </p:blipFill>
        <p:spPr>
          <a:xfrm>
            <a:off x="4836156" y="3019153"/>
            <a:ext cx="7166703" cy="3660321"/>
          </a:xfrm>
          <a:prstGeom prst="rect">
            <a:avLst/>
          </a:prstGeom>
        </p:spPr>
      </p:pic>
      <p:sp>
        <p:nvSpPr>
          <p:cNvPr id="4" name="TextBox 3"/>
          <p:cNvSpPr txBox="1"/>
          <p:nvPr/>
        </p:nvSpPr>
        <p:spPr>
          <a:xfrm>
            <a:off x="304800" y="221757"/>
            <a:ext cx="4023360" cy="3323987"/>
          </a:xfrm>
          <a:prstGeom prst="rect">
            <a:avLst/>
          </a:prstGeom>
          <a:noFill/>
        </p:spPr>
        <p:txBody>
          <a:bodyPr wrap="square" rtlCol="0">
            <a:spAutoFit/>
          </a:bodyPr>
          <a:lstStyle/>
          <a:p>
            <a:r>
              <a:rPr lang="en-GB" sz="3000" b="1" dirty="0" smtClean="0"/>
              <a:t>Main outcomes of the session:</a:t>
            </a:r>
          </a:p>
          <a:p>
            <a:endParaRPr lang="en-GB" sz="3000" b="1" dirty="0" smtClean="0"/>
          </a:p>
          <a:p>
            <a:pPr marL="285750" indent="-285750">
              <a:buFont typeface="Arial" panose="020B0604020202020204" pitchFamily="34" charset="0"/>
              <a:buChar char="•"/>
            </a:pPr>
            <a:r>
              <a:rPr lang="en-GB" sz="3000" dirty="0" smtClean="0"/>
              <a:t>To be able to use modal verbs effectively within a sentence.</a:t>
            </a:r>
            <a:endParaRPr lang="en-GB" sz="30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604180" y="4597081"/>
            <a:ext cx="1289913" cy="1289913"/>
          </a:xfrm>
          <a:prstGeom prst="rect">
            <a:avLst/>
          </a:prstGeom>
        </p:spPr>
      </p:pic>
    </p:spTree>
    <p:extLst>
      <p:ext uri="{BB962C8B-B14F-4D97-AF65-F5344CB8AC3E}">
        <p14:creationId xmlns:p14="http://schemas.microsoft.com/office/powerpoint/2010/main" val="36560124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97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EB9"/>
        </a:solidFill>
        <a:effectLst/>
      </p:bgPr>
    </p:bg>
    <p:spTree>
      <p:nvGrpSpPr>
        <p:cNvPr id="1" name=""/>
        <p:cNvGrpSpPr/>
        <p:nvPr/>
      </p:nvGrpSpPr>
      <p:grpSpPr>
        <a:xfrm>
          <a:off x="0" y="0"/>
          <a:ext cx="0" cy="0"/>
          <a:chOff x="0" y="0"/>
          <a:chExt cx="0" cy="0"/>
        </a:xfrm>
      </p:grpSpPr>
      <p:sp>
        <p:nvSpPr>
          <p:cNvPr id="7" name="TextBox 6"/>
          <p:cNvSpPr txBox="1"/>
          <p:nvPr/>
        </p:nvSpPr>
        <p:spPr>
          <a:xfrm>
            <a:off x="467997" y="400594"/>
            <a:ext cx="11575957" cy="5909310"/>
          </a:xfrm>
          <a:prstGeom prst="rect">
            <a:avLst/>
          </a:prstGeom>
          <a:noFill/>
        </p:spPr>
        <p:txBody>
          <a:bodyPr wrap="square" rtlCol="0">
            <a:spAutoFit/>
          </a:bodyPr>
          <a:lstStyle/>
          <a:p>
            <a:r>
              <a:rPr lang="en-GB" sz="6000" b="1" dirty="0" smtClean="0"/>
              <a:t>Can you remember what modal verbs are?</a:t>
            </a:r>
          </a:p>
          <a:p>
            <a:endParaRPr lang="en-GB" sz="6000" b="1" dirty="0"/>
          </a:p>
          <a:p>
            <a:r>
              <a:rPr lang="en-GB" sz="6000" dirty="0" smtClean="0"/>
              <a:t>Take a moment or pause the video to have a think. Can you give some examples?</a:t>
            </a:r>
            <a:endParaRPr lang="en-GB" sz="6000" dirty="0"/>
          </a:p>
          <a:p>
            <a:endParaRPr lang="en-GB" b="1" dirty="0" smtClean="0">
              <a:solidFill>
                <a:srgbClr val="FF000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84485" y="5292000"/>
            <a:ext cx="1185001" cy="1185001"/>
          </a:xfrm>
          <a:prstGeom prst="rect">
            <a:avLst/>
          </a:prstGeom>
        </p:spPr>
      </p:pic>
    </p:spTree>
    <p:extLst>
      <p:ext uri="{BB962C8B-B14F-4D97-AF65-F5344CB8AC3E}">
        <p14:creationId xmlns:p14="http://schemas.microsoft.com/office/powerpoint/2010/main" val="41699197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7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EB9"/>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25878" y="1191442"/>
            <a:ext cx="11391900" cy="4457700"/>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96805" y="5048159"/>
            <a:ext cx="1481092" cy="1481092"/>
          </a:xfrm>
          <a:prstGeom prst="rect">
            <a:avLst/>
          </a:prstGeom>
        </p:spPr>
      </p:pic>
      <p:pic>
        <p:nvPicPr>
          <p:cNvPr id="6" name="Picture 5"/>
          <p:cNvPicPr>
            <a:picLocks noChangeAspect="1"/>
          </p:cNvPicPr>
          <p:nvPr/>
        </p:nvPicPr>
        <p:blipFill>
          <a:blip r:embed="rId6"/>
          <a:stretch>
            <a:fillRect/>
          </a:stretch>
        </p:blipFill>
        <p:spPr>
          <a:xfrm>
            <a:off x="8312823" y="311333"/>
            <a:ext cx="3304955" cy="2386607"/>
          </a:xfrm>
          <a:prstGeom prst="rect">
            <a:avLst/>
          </a:prstGeom>
        </p:spPr>
      </p:pic>
    </p:spTree>
    <p:extLst>
      <p:ext uri="{BB962C8B-B14F-4D97-AF65-F5344CB8AC3E}">
        <p14:creationId xmlns:p14="http://schemas.microsoft.com/office/powerpoint/2010/main" val="1181156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41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EB9"/>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274727" y="446859"/>
            <a:ext cx="11572875" cy="4762500"/>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49056" y="5335542"/>
            <a:ext cx="1324338" cy="1324338"/>
          </a:xfrm>
          <a:prstGeom prst="rect">
            <a:avLst/>
          </a:prstGeom>
        </p:spPr>
      </p:pic>
    </p:spTree>
    <p:extLst>
      <p:ext uri="{BB962C8B-B14F-4D97-AF65-F5344CB8AC3E}">
        <p14:creationId xmlns:p14="http://schemas.microsoft.com/office/powerpoint/2010/main" val="34712227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86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EB9"/>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47786" y="237172"/>
            <a:ext cx="11591925" cy="5286375"/>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22635" y="5034460"/>
            <a:ext cx="1463674" cy="1463674"/>
          </a:xfrm>
          <a:prstGeom prst="rect">
            <a:avLst/>
          </a:prstGeom>
        </p:spPr>
      </p:pic>
    </p:spTree>
    <p:extLst>
      <p:ext uri="{BB962C8B-B14F-4D97-AF65-F5344CB8AC3E}">
        <p14:creationId xmlns:p14="http://schemas.microsoft.com/office/powerpoint/2010/main" val="5421427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32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EB9"/>
        </a:solidFill>
        <a:effectLst/>
      </p:bgPr>
    </p:bg>
    <p:spTree>
      <p:nvGrpSpPr>
        <p:cNvPr id="1" name=""/>
        <p:cNvGrpSpPr/>
        <p:nvPr/>
      </p:nvGrpSpPr>
      <p:grpSpPr>
        <a:xfrm>
          <a:off x="0" y="0"/>
          <a:ext cx="0" cy="0"/>
          <a:chOff x="0" y="0"/>
          <a:chExt cx="0" cy="0"/>
        </a:xfrm>
      </p:grpSpPr>
      <p:sp>
        <p:nvSpPr>
          <p:cNvPr id="7" name="TextBox 6"/>
          <p:cNvSpPr txBox="1"/>
          <p:nvPr/>
        </p:nvSpPr>
        <p:spPr>
          <a:xfrm>
            <a:off x="215449" y="957943"/>
            <a:ext cx="11575957" cy="3046988"/>
          </a:xfrm>
          <a:prstGeom prst="rect">
            <a:avLst/>
          </a:prstGeom>
          <a:noFill/>
        </p:spPr>
        <p:txBody>
          <a:bodyPr wrap="square" rtlCol="0">
            <a:spAutoFit/>
          </a:bodyPr>
          <a:lstStyle/>
          <a:p>
            <a:r>
              <a:rPr lang="en-GB" b="1" dirty="0" smtClean="0">
                <a:solidFill>
                  <a:srgbClr val="FF0000"/>
                </a:solidFill>
              </a:rPr>
              <a:t>Play my audio first!</a:t>
            </a:r>
          </a:p>
          <a:p>
            <a:endParaRPr lang="en-GB" b="1" dirty="0" smtClean="0">
              <a:solidFill>
                <a:srgbClr val="FF0000"/>
              </a:solidFill>
            </a:endParaRPr>
          </a:p>
          <a:p>
            <a:r>
              <a:rPr lang="en-GB" sz="2400" b="1" dirty="0" smtClean="0"/>
              <a:t>If you would like some more information about modal verbs, you can click on the following link and watch the two videos about modal verbs. One video is called ‘Learn about modal verbs’ and the other one is called ‘Understanding modal verbs’.</a:t>
            </a:r>
          </a:p>
          <a:p>
            <a:endParaRPr lang="en-GB" sz="2400" b="1" u="sng" dirty="0">
              <a:solidFill>
                <a:srgbClr val="0070C0"/>
              </a:solidFill>
            </a:endParaRPr>
          </a:p>
          <a:p>
            <a:r>
              <a:rPr lang="en-GB" sz="3000" u="sng" dirty="0">
                <a:solidFill>
                  <a:srgbClr val="0070C0"/>
                </a:solidFill>
                <a:hlinkClick r:id="rId4"/>
              </a:rPr>
              <a:t>https://</a:t>
            </a:r>
            <a:r>
              <a:rPr lang="en-GB" sz="3000" u="sng" dirty="0" smtClean="0">
                <a:solidFill>
                  <a:srgbClr val="0070C0"/>
                </a:solidFill>
                <a:hlinkClick r:id="rId4"/>
              </a:rPr>
              <a:t>www.bbc.co.uk/bitesize/articles/znd26v4</a:t>
            </a:r>
            <a:endParaRPr lang="en-GB" sz="3000" u="sng" dirty="0" smtClean="0">
              <a:solidFill>
                <a:srgbClr val="0070C0"/>
              </a:solidFill>
            </a:endParaRPr>
          </a:p>
          <a:p>
            <a:endParaRPr lang="en-GB" sz="3000" u="sng" dirty="0">
              <a:solidFill>
                <a:srgbClr val="0070C0"/>
              </a:solidFill>
            </a:endParaRPr>
          </a:p>
        </p:txBody>
      </p:sp>
      <p:pic>
        <p:nvPicPr>
          <p:cNvPr id="2" name="Picture 1"/>
          <p:cNvPicPr>
            <a:picLocks noChangeAspect="1"/>
          </p:cNvPicPr>
          <p:nvPr/>
        </p:nvPicPr>
        <p:blipFill>
          <a:blip r:embed="rId5"/>
          <a:stretch>
            <a:fillRect/>
          </a:stretch>
        </p:blipFill>
        <p:spPr>
          <a:xfrm>
            <a:off x="294654" y="4104595"/>
            <a:ext cx="4306905" cy="2113326"/>
          </a:xfrm>
          <a:prstGeom prst="rect">
            <a:avLst/>
          </a:prstGeom>
        </p:spPr>
      </p:pic>
      <p:pic>
        <p:nvPicPr>
          <p:cNvPr id="3" name="Picture 2"/>
          <p:cNvPicPr>
            <a:picLocks noChangeAspect="1"/>
          </p:cNvPicPr>
          <p:nvPr/>
        </p:nvPicPr>
        <p:blipFill>
          <a:blip r:embed="rId6"/>
          <a:stretch>
            <a:fillRect/>
          </a:stretch>
        </p:blipFill>
        <p:spPr>
          <a:xfrm>
            <a:off x="4762129" y="3982812"/>
            <a:ext cx="3499447" cy="2235109"/>
          </a:xfrm>
          <a:prstGeom prst="rect">
            <a:avLst/>
          </a:prstGeom>
        </p:spPr>
      </p:pic>
      <p:pic>
        <p:nvPicPr>
          <p:cNvPr id="5" name="Picture 4"/>
          <p:cNvPicPr>
            <a:picLocks noChangeAspect="1"/>
          </p:cNvPicPr>
          <p:nvPr/>
        </p:nvPicPr>
        <p:blipFill>
          <a:blip r:embed="rId7"/>
          <a:stretch>
            <a:fillRect/>
          </a:stretch>
        </p:blipFill>
        <p:spPr>
          <a:xfrm>
            <a:off x="8422146" y="4004931"/>
            <a:ext cx="3369260" cy="2168272"/>
          </a:xfrm>
          <a:prstGeom prst="rect">
            <a:avLst/>
          </a:prstGeom>
        </p:spPr>
      </p:pic>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516143" y="217881"/>
            <a:ext cx="1280795" cy="1280795"/>
          </a:xfrm>
          <a:prstGeom prst="rect">
            <a:avLst/>
          </a:prstGeom>
        </p:spPr>
      </p:pic>
    </p:spTree>
    <p:extLst>
      <p:ext uri="{BB962C8B-B14F-4D97-AF65-F5344CB8AC3E}">
        <p14:creationId xmlns:p14="http://schemas.microsoft.com/office/powerpoint/2010/main" val="3323226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241"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EB9"/>
        </a:solidFill>
        <a:effectLst/>
      </p:bgPr>
    </p:bg>
    <p:spTree>
      <p:nvGrpSpPr>
        <p:cNvPr id="1" name=""/>
        <p:cNvGrpSpPr/>
        <p:nvPr/>
      </p:nvGrpSpPr>
      <p:grpSpPr>
        <a:xfrm>
          <a:off x="0" y="0"/>
          <a:ext cx="0" cy="0"/>
          <a:chOff x="0" y="0"/>
          <a:chExt cx="0" cy="0"/>
        </a:xfrm>
      </p:grpSpPr>
      <p:sp>
        <p:nvSpPr>
          <p:cNvPr id="3" name="TextBox 2"/>
          <p:cNvSpPr txBox="1"/>
          <p:nvPr/>
        </p:nvSpPr>
        <p:spPr>
          <a:xfrm>
            <a:off x="268878" y="1502688"/>
            <a:ext cx="4625340" cy="5355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prstClr val="black"/>
                </a:solidFill>
                <a:effectLst/>
                <a:uLnTx/>
                <a:uFillTx/>
                <a:latin typeface="Calibri" panose="020F0502020204030204"/>
                <a:ea typeface="+mn-ea"/>
                <a:cs typeface="+mn-cs"/>
              </a:rPr>
              <a:t>Activity 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i="0" u="none" strike="noStrike" kern="1200" cap="none" spc="0" normalizeH="0" baseline="0" noProof="0" dirty="0" smtClean="0">
                <a:ln>
                  <a:noFill/>
                </a:ln>
                <a:solidFill>
                  <a:prstClr val="black"/>
                </a:solidFill>
                <a:effectLst/>
                <a:uLnTx/>
                <a:uFillTx/>
                <a:latin typeface="Calibri" panose="020F0502020204030204"/>
              </a:rPr>
              <a:t>Finish</a:t>
            </a:r>
            <a:r>
              <a:rPr kumimoji="0" lang="en-GB" sz="1800" i="0" u="none" strike="noStrike" kern="1200" cap="none" spc="0" normalizeH="0" noProof="0" dirty="0" smtClean="0">
                <a:ln>
                  <a:noFill/>
                </a:ln>
                <a:solidFill>
                  <a:prstClr val="black"/>
                </a:solidFill>
                <a:effectLst/>
                <a:uLnTx/>
                <a:uFillTx/>
                <a:latin typeface="Calibri" panose="020F0502020204030204"/>
              </a:rPr>
              <a:t> the sentences on this slide by adding a modal verb to each</a:t>
            </a:r>
            <a:r>
              <a:rPr lang="en-GB" dirty="0" smtClean="0">
                <a:solidFill>
                  <a:prstClr val="black"/>
                </a:solidFill>
                <a:latin typeface="Calibri" panose="020F0502020204030204"/>
              </a:rPr>
              <a:t> one.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solidFill>
                  <a:prstClr val="black"/>
                </a:solidFill>
                <a:latin typeface="Calibri" panose="020F0502020204030204"/>
              </a:rPr>
              <a:t>There is not an exact answer for each but try and use a variety that make sense.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smtClean="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solidFill>
                  <a:prstClr val="black"/>
                </a:solidFill>
                <a:latin typeface="Calibri" panose="020F0502020204030204"/>
              </a:rPr>
              <a:t>Please remember to keep rereading your sentences to check the meaning and that they make sense and are cohesive!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prstClr val="black"/>
                </a:solidFill>
                <a:effectLst/>
                <a:uLnTx/>
                <a:uFillTx/>
                <a:latin typeface="Calibri" panose="020F0502020204030204"/>
                <a:ea typeface="+mn-ea"/>
                <a:cs typeface="+mn-cs"/>
              </a:rPr>
              <a:t>Activity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noProof="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i="0" u="none" strike="noStrike" kern="1200" cap="none" spc="0" normalizeH="0" baseline="0" dirty="0" smtClean="0">
                <a:ln>
                  <a:noFill/>
                </a:ln>
                <a:solidFill>
                  <a:prstClr val="black"/>
                </a:solidFill>
                <a:effectLst/>
                <a:uLnTx/>
                <a:uFillTx/>
                <a:latin typeface="Calibri" panose="020F0502020204030204"/>
                <a:ea typeface="+mn-ea"/>
                <a:cs typeface="+mn-cs"/>
              </a:rPr>
              <a:t>Write</a:t>
            </a:r>
            <a:r>
              <a:rPr kumimoji="0" lang="en-GB" sz="1800" i="0" u="none" strike="noStrike" kern="1200" cap="none" spc="0" normalizeH="0" dirty="0" smtClean="0">
                <a:ln>
                  <a:noFill/>
                </a:ln>
                <a:solidFill>
                  <a:prstClr val="black"/>
                </a:solidFill>
                <a:effectLst/>
                <a:uLnTx/>
                <a:uFillTx/>
                <a:latin typeface="Calibri" panose="020F0502020204030204"/>
                <a:ea typeface="+mn-ea"/>
                <a:cs typeface="+mn-cs"/>
              </a:rPr>
              <a:t> your own five sentences that include modal verbs.</a:t>
            </a:r>
            <a:r>
              <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a:blip r:embed="rId4"/>
          <a:stretch>
            <a:fillRect/>
          </a:stretch>
        </p:blipFill>
        <p:spPr>
          <a:xfrm>
            <a:off x="5451361" y="0"/>
            <a:ext cx="6244250" cy="6858000"/>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91502" y="345531"/>
            <a:ext cx="1341756" cy="1341756"/>
          </a:xfrm>
          <a:prstGeom prst="rect">
            <a:avLst/>
          </a:prstGeom>
        </p:spPr>
      </p:pic>
    </p:spTree>
    <p:extLst>
      <p:ext uri="{BB962C8B-B14F-4D97-AF65-F5344CB8AC3E}">
        <p14:creationId xmlns:p14="http://schemas.microsoft.com/office/powerpoint/2010/main" val="10244944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96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EB9"/>
        </a:solidFill>
        <a:effectLst/>
      </p:bgPr>
    </p:bg>
    <p:spTree>
      <p:nvGrpSpPr>
        <p:cNvPr id="1" name=""/>
        <p:cNvGrpSpPr/>
        <p:nvPr/>
      </p:nvGrpSpPr>
      <p:grpSpPr>
        <a:xfrm>
          <a:off x="0" y="0"/>
          <a:ext cx="0" cy="0"/>
          <a:chOff x="0" y="0"/>
          <a:chExt cx="0" cy="0"/>
        </a:xfrm>
      </p:grpSpPr>
      <p:sp>
        <p:nvSpPr>
          <p:cNvPr id="3" name="TextBox 2"/>
          <p:cNvSpPr txBox="1"/>
          <p:nvPr/>
        </p:nvSpPr>
        <p:spPr>
          <a:xfrm>
            <a:off x="303712" y="443057"/>
            <a:ext cx="10973888" cy="68326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smtClean="0">
                <a:ln>
                  <a:noFill/>
                </a:ln>
                <a:solidFill>
                  <a:prstClr val="black"/>
                </a:solidFill>
                <a:effectLst/>
                <a:uLnTx/>
                <a:uFillTx/>
                <a:latin typeface="Calibri" panose="020F0502020204030204"/>
              </a:rPr>
              <a:t>Activity 2</a:t>
            </a:r>
            <a:endParaRPr lang="en-GB" b="1" noProof="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dirty="0" smtClean="0">
                <a:ln>
                  <a:noFill/>
                </a:ln>
                <a:solidFill>
                  <a:prstClr val="black"/>
                </a:solidFill>
                <a:effectLst/>
                <a:uLnTx/>
                <a:uFillTx/>
                <a:latin typeface="Calibri" panose="020F0502020204030204"/>
              </a:rPr>
              <a:t>Write</a:t>
            </a:r>
            <a:r>
              <a:rPr kumimoji="0" lang="en-GB" i="0" u="none" strike="noStrike" kern="1200" cap="none" spc="0" normalizeH="0" dirty="0" smtClean="0">
                <a:ln>
                  <a:noFill/>
                </a:ln>
                <a:solidFill>
                  <a:prstClr val="black"/>
                </a:solidFill>
                <a:effectLst/>
                <a:uLnTx/>
                <a:uFillTx/>
                <a:latin typeface="Calibri" panose="020F0502020204030204"/>
              </a:rPr>
              <a:t> your own five sentences that include modal verbs.</a:t>
            </a:r>
            <a:r>
              <a:rPr kumimoji="0" lang="en-GB" i="0" u="none" strike="noStrike" kern="1200" cap="none" spc="0" normalizeH="0" baseline="0" noProof="0" dirty="0">
                <a:ln>
                  <a:noFill/>
                </a:ln>
                <a:solidFill>
                  <a:prstClr val="black"/>
                </a:solidFill>
                <a:effectLst/>
                <a:uLnTx/>
                <a:uFillTx/>
                <a:latin typeface="Calibri" panose="020F0502020204030204"/>
              </a:rPr>
              <a:t>	</a:t>
            </a:r>
            <a:endParaRPr kumimoji="0" lang="en-GB" i="0" u="none" strike="noStrike" kern="1200" cap="none" spc="0" normalizeH="0" baseline="0" noProof="0" dirty="0" smtClean="0">
              <a:ln>
                <a:noFill/>
              </a:ln>
              <a:solidFill>
                <a:prstClr val="black"/>
              </a:solidFill>
              <a:effectLst/>
              <a:uLnTx/>
              <a:uFillTx/>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i="0" u="none" strike="noStrike" kern="1200" cap="none" spc="0" normalizeH="0" baseline="0" noProof="0" dirty="0" smtClean="0">
              <a:ln>
                <a:noFill/>
              </a:ln>
              <a:solidFill>
                <a:prstClr val="black"/>
              </a:solidFill>
              <a:effectLst/>
              <a:uLnTx/>
              <a:uFillTx/>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3000" b="1" u="sng" dirty="0" smtClean="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3000" b="1" u="sng"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3000" b="1" u="sng" dirty="0" smtClean="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3000" b="1" u="sng" dirty="0" smtClean="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u="sng" dirty="0" smtClean="0">
                <a:solidFill>
                  <a:prstClr val="black"/>
                </a:solidFill>
                <a:latin typeface="Calibri" panose="020F0502020204030204"/>
              </a:rPr>
              <a:t>Model Sentences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000" b="1" i="0" u="none" strike="noStrike" kern="1200" cap="none" spc="0" normalizeH="0" baseline="0" noProof="0" dirty="0">
              <a:ln>
                <a:noFill/>
              </a:ln>
              <a:solidFill>
                <a:prstClr val="black"/>
              </a:solidFill>
              <a:effectLst/>
              <a:uLnTx/>
              <a:uFillTx/>
              <a:latin typeface="Calibri" panose="020F0502020204030204"/>
            </a:endParaRPr>
          </a:p>
          <a:p>
            <a:r>
              <a:rPr lang="en-GB" sz="3000" dirty="0"/>
              <a:t>With lots of cunning strategies to </a:t>
            </a:r>
            <a:r>
              <a:rPr lang="en-GB" sz="3000" dirty="0" smtClean="0"/>
              <a:t>catch antelope</a:t>
            </a:r>
            <a:r>
              <a:rPr lang="en-GB" sz="3000" dirty="0"/>
              <a:t>, hares, raccoons and small </a:t>
            </a:r>
            <a:r>
              <a:rPr lang="en-GB" sz="3000" dirty="0" smtClean="0"/>
              <a:t>rodents, they </a:t>
            </a:r>
            <a:r>
              <a:rPr lang="en-GB" sz="3000" b="1" dirty="0">
                <a:solidFill>
                  <a:srgbClr val="FF0000"/>
                </a:solidFill>
              </a:rPr>
              <a:t>can</a:t>
            </a:r>
            <a:r>
              <a:rPr lang="en-GB" sz="3000" dirty="0"/>
              <a:t> reach up to an impressive 70 </a:t>
            </a:r>
            <a:r>
              <a:rPr lang="en-GB" sz="3000" dirty="0" smtClean="0"/>
              <a:t>miles per </a:t>
            </a:r>
            <a:r>
              <a:rPr lang="en-GB" sz="3000" dirty="0"/>
              <a:t>hour</a:t>
            </a:r>
            <a:r>
              <a:rPr lang="en-GB" sz="3000" dirty="0" smtClean="0"/>
              <a:t>.</a:t>
            </a:r>
          </a:p>
          <a:p>
            <a:endParaRPr kumimoji="0" lang="en-GB" sz="3000" b="1" i="0" u="none" strike="noStrike" kern="1200" cap="none" spc="0" normalizeH="0" baseline="0" noProof="0" dirty="0">
              <a:ln>
                <a:noFill/>
              </a:ln>
              <a:solidFill>
                <a:prstClr val="black"/>
              </a:solidFill>
              <a:effectLst/>
              <a:uLnTx/>
              <a:uFillTx/>
              <a:latin typeface="Calibri" panose="020F0502020204030204"/>
            </a:endParaRPr>
          </a:p>
          <a:p>
            <a:r>
              <a:rPr lang="en-GB" sz="3000" dirty="0"/>
              <a:t>They hope </a:t>
            </a:r>
            <a:r>
              <a:rPr lang="en-GB" sz="3000" dirty="0" smtClean="0"/>
              <a:t>that </a:t>
            </a:r>
            <a:r>
              <a:rPr lang="en-GB" sz="3000" dirty="0"/>
              <a:t>if the local </a:t>
            </a:r>
            <a:r>
              <a:rPr lang="en-GB" sz="3000" dirty="0" smtClean="0"/>
              <a:t>people know </a:t>
            </a:r>
            <a:r>
              <a:rPr lang="en-GB" sz="3000" dirty="0"/>
              <a:t>how special and interesting wolves are, they </a:t>
            </a:r>
            <a:r>
              <a:rPr lang="en-GB" sz="3000" b="1" dirty="0" smtClean="0">
                <a:solidFill>
                  <a:srgbClr val="FF0000"/>
                </a:solidFill>
              </a:rPr>
              <a:t>will</a:t>
            </a:r>
            <a:r>
              <a:rPr lang="en-GB" sz="3000" dirty="0" smtClean="0"/>
              <a:t> not </a:t>
            </a:r>
            <a:r>
              <a:rPr lang="en-GB" sz="3000" dirty="0"/>
              <a:t>hunt them or </a:t>
            </a:r>
            <a:r>
              <a:rPr lang="en-GB" sz="3000" dirty="0" smtClean="0"/>
              <a:t>destroy their </a:t>
            </a:r>
            <a:r>
              <a:rPr lang="en-GB" sz="3000" dirty="0"/>
              <a:t>homes.</a:t>
            </a:r>
            <a:endParaRPr kumimoji="0" lang="en-GB" sz="3000" b="1" i="0" u="none" strike="noStrike" kern="1200" cap="none" spc="0" normalizeH="0" baseline="0" noProof="0" dirty="0">
              <a:ln>
                <a:noFill/>
              </a:ln>
              <a:solidFill>
                <a:prstClr val="black"/>
              </a:solidFill>
              <a:effectLst/>
              <a:uLnTx/>
              <a:uFillTx/>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21742" y="443057"/>
            <a:ext cx="1629138" cy="1629138"/>
          </a:xfrm>
          <a:prstGeom prst="rect">
            <a:avLst/>
          </a:prstGeom>
        </p:spPr>
      </p:pic>
      <p:pic>
        <p:nvPicPr>
          <p:cNvPr id="4" name="Picture 3"/>
          <p:cNvPicPr>
            <a:picLocks noChangeAspect="1"/>
          </p:cNvPicPr>
          <p:nvPr/>
        </p:nvPicPr>
        <p:blipFill>
          <a:blip r:embed="rId5"/>
          <a:stretch>
            <a:fillRect/>
          </a:stretch>
        </p:blipFill>
        <p:spPr>
          <a:xfrm>
            <a:off x="3344092" y="1037440"/>
            <a:ext cx="5303520" cy="2008346"/>
          </a:xfrm>
          <a:prstGeom prst="rect">
            <a:avLst/>
          </a:prstGeom>
        </p:spPr>
      </p:pic>
      <p:pic>
        <p:nvPicPr>
          <p:cNvPr id="6" name="Picture 5"/>
          <p:cNvPicPr>
            <a:picLocks noChangeAspect="1"/>
          </p:cNvPicPr>
          <p:nvPr/>
        </p:nvPicPr>
        <p:blipFill>
          <a:blip r:embed="rId6"/>
          <a:stretch>
            <a:fillRect/>
          </a:stretch>
        </p:blipFill>
        <p:spPr>
          <a:xfrm>
            <a:off x="303712" y="1098604"/>
            <a:ext cx="2696443" cy="1947182"/>
          </a:xfrm>
          <a:prstGeom prst="rect">
            <a:avLst/>
          </a:prstGeom>
        </p:spPr>
      </p:pic>
    </p:spTree>
    <p:extLst>
      <p:ext uri="{BB962C8B-B14F-4D97-AF65-F5344CB8AC3E}">
        <p14:creationId xmlns:p14="http://schemas.microsoft.com/office/powerpoint/2010/main" val="27501578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6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71759FC00585A40B6D6B58A09B6D21A" ma:contentTypeVersion="10" ma:contentTypeDescription="Create a new document." ma:contentTypeScope="" ma:versionID="c296e928fad32b0479214ec797bb29e9">
  <xsd:schema xmlns:xsd="http://www.w3.org/2001/XMLSchema" xmlns:xs="http://www.w3.org/2001/XMLSchema" xmlns:p="http://schemas.microsoft.com/office/2006/metadata/properties" xmlns:ns2="bff8f7dd-2eb0-4133-92ab-79d36edba735" targetNamespace="http://schemas.microsoft.com/office/2006/metadata/properties" ma:root="true" ma:fieldsID="6cb16b2b5b83dc40f2d3efd62d284a2d" ns2:_="">
    <xsd:import namespace="bff8f7dd-2eb0-4133-92ab-79d36edba73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f8f7dd-2eb0-4133-92ab-79d36edba7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2C584A4-FB27-4B8D-BFB9-F1F4351440CA}">
  <ds:schemaRefs>
    <ds:schemaRef ds:uri="http://purl.org/dc/terms/"/>
    <ds:schemaRef ds:uri="http://schemas.openxmlformats.org/package/2006/metadata/core-properties"/>
    <ds:schemaRef ds:uri="http://schemas.microsoft.com/office/2006/documentManagement/types"/>
    <ds:schemaRef ds:uri="bff8f7dd-2eb0-4133-92ab-79d36edba735"/>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2F5FDCC1-5D90-4429-820B-07D3F85E20AE}">
  <ds:schemaRefs>
    <ds:schemaRef ds:uri="http://schemas.microsoft.com/sharepoint/v3/contenttype/forms"/>
  </ds:schemaRefs>
</ds:datastoreItem>
</file>

<file path=customXml/itemProps3.xml><?xml version="1.0" encoding="utf-8"?>
<ds:datastoreItem xmlns:ds="http://schemas.openxmlformats.org/officeDocument/2006/customXml" ds:itemID="{C181EBDC-C06B-443B-A9B4-37BF337CCB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f8f7dd-2eb0-4133-92ab-79d36edba73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1708</TotalTime>
  <Words>233</Words>
  <Application>Microsoft Office PowerPoint</Application>
  <PresentationFormat>Widescreen</PresentationFormat>
  <Paragraphs>42</Paragraphs>
  <Slides>10</Slides>
  <Notes>0</Notes>
  <HiddenSlides>0</HiddenSlides>
  <MMClips>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Times New Roman</vt:lpstr>
      <vt:lpstr>Office Theme</vt:lpstr>
      <vt:lpstr>English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Downing</dc:creator>
  <cp:lastModifiedBy>home</cp:lastModifiedBy>
  <cp:revision>126</cp:revision>
  <dcterms:created xsi:type="dcterms:W3CDTF">2020-07-13T10:58:18Z</dcterms:created>
  <dcterms:modified xsi:type="dcterms:W3CDTF">2021-02-03T07:59:20Z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0x010100B71759FC00585A40B6D6B58A09B6D21A</vt:lpwstr>
  </property>
</Properties>
</file>