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87" r:id="rId6"/>
    <p:sldId id="288" r:id="rId7"/>
    <p:sldId id="274" r:id="rId8"/>
    <p:sldId id="265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DCDC"/>
    <a:srgbClr val="FFE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222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538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129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634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582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53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97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730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224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78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555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E2576-508A-4934-84EB-24C3FC599BDC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84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jpe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43765"/>
            <a:ext cx="9144000" cy="2387600"/>
          </a:xfrm>
        </p:spPr>
        <p:txBody>
          <a:bodyPr/>
          <a:lstStyle/>
          <a:p>
            <a:r>
              <a:rPr lang="en-GB" b="1" dirty="0"/>
              <a:t>English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881036"/>
            <a:ext cx="9144000" cy="2439399"/>
          </a:xfrm>
        </p:spPr>
        <p:txBody>
          <a:bodyPr>
            <a:normAutofit/>
          </a:bodyPr>
          <a:lstStyle/>
          <a:p>
            <a:r>
              <a:rPr lang="en-GB" b="1" dirty="0"/>
              <a:t>Date: </a:t>
            </a:r>
            <a:r>
              <a:rPr lang="en-GB" dirty="0"/>
              <a:t>02.02.21</a:t>
            </a:r>
          </a:p>
          <a:p>
            <a:endParaRPr lang="en-GB" dirty="0">
              <a:highlight>
                <a:srgbClr val="FFFF00"/>
              </a:highlight>
            </a:endParaRPr>
          </a:p>
          <a:p>
            <a:r>
              <a:rPr lang="en-GB" b="1" dirty="0"/>
              <a:t>Week 5 – Lesson 2</a:t>
            </a:r>
          </a:p>
          <a:p>
            <a:r>
              <a:rPr lang="en-GB" b="1" dirty="0"/>
              <a:t>Hansel and Gretel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69" y="205066"/>
            <a:ext cx="1968107" cy="19940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1" y="156093"/>
            <a:ext cx="2017393" cy="138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16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434AB92D-B5FD-4E2C-9806-A588AB80CC91}"/>
              </a:ext>
            </a:extLst>
          </p:cNvPr>
          <p:cNvSpPr txBox="1"/>
          <p:nvPr/>
        </p:nvSpPr>
        <p:spPr>
          <a:xfrm>
            <a:off x="4753729" y="488695"/>
            <a:ext cx="5569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on the sound button to hear this slide read to you: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0616AD-1C48-4437-BCDE-9A7107D838C2}"/>
              </a:ext>
            </a:extLst>
          </p:cNvPr>
          <p:cNvSpPr/>
          <p:nvPr/>
        </p:nvSpPr>
        <p:spPr>
          <a:xfrm>
            <a:off x="791075" y="1352561"/>
            <a:ext cx="74382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u="sng" dirty="0"/>
              <a:t>Lets recap our learning from yesterday:</a:t>
            </a:r>
            <a:r>
              <a:rPr lang="en-GB" dirty="0"/>
              <a:t>	</a:t>
            </a:r>
          </a:p>
          <a:p>
            <a:endParaRPr lang="en-GB" sz="2800" b="1" u="sng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A035FB-DC77-4CB4-BA54-B17143807AF0}"/>
              </a:ext>
            </a:extLst>
          </p:cNvPr>
          <p:cNvSpPr/>
          <p:nvPr/>
        </p:nvSpPr>
        <p:spPr>
          <a:xfrm>
            <a:off x="868199" y="2252137"/>
            <a:ext cx="10088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/>
              <a:t>We used the text and our inference skills to create a grid that described the old woman’s appearance and personality: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0E8A6E0-737E-49F9-88C7-BFC7E2887B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4765098"/>
              </p:ext>
            </p:extLst>
          </p:nvPr>
        </p:nvGraphicFramePr>
        <p:xfrm>
          <a:off x="1753705" y="3666513"/>
          <a:ext cx="8317948" cy="26244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8974">
                  <a:extLst>
                    <a:ext uri="{9D8B030D-6E8A-4147-A177-3AD203B41FA5}">
                      <a16:colId xmlns:a16="http://schemas.microsoft.com/office/drawing/2014/main" val="3770133676"/>
                    </a:ext>
                  </a:extLst>
                </a:gridCol>
                <a:gridCol w="4158974">
                  <a:extLst>
                    <a:ext uri="{9D8B030D-6E8A-4147-A177-3AD203B41FA5}">
                      <a16:colId xmlns:a16="http://schemas.microsoft.com/office/drawing/2014/main" val="689621336"/>
                    </a:ext>
                  </a:extLst>
                </a:gridCol>
              </a:tblGrid>
              <a:tr h="771190"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Description of the old woman’s</a:t>
                      </a:r>
                      <a:r>
                        <a:rPr lang="en-GB" dirty="0"/>
                        <a:t> appearance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0" dirty="0"/>
                        <a:t>Description of the old woman’s </a:t>
                      </a:r>
                      <a:r>
                        <a:rPr lang="en-GB" b="1" dirty="0"/>
                        <a:t>personality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19938449"/>
                  </a:ext>
                </a:extLst>
              </a:tr>
              <a:tr h="185328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5665289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B57E98B0-DEAC-4F1B-9EA4-068BFD463322}"/>
              </a:ext>
            </a:extLst>
          </p:cNvPr>
          <p:cNvSpPr/>
          <p:nvPr/>
        </p:nvSpPr>
        <p:spPr>
          <a:xfrm>
            <a:off x="1895060" y="4655582"/>
            <a:ext cx="31805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 dirty="0">
                <a:solidFill>
                  <a:srgbClr val="FF0000"/>
                </a:solidFill>
              </a:rPr>
              <a:t>She is as old as the hills.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 dirty="0">
                <a:solidFill>
                  <a:srgbClr val="FF0000"/>
                </a:solidFill>
              </a:rPr>
              <a:t>She is leaning on a crutch.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6443FF-63F6-4C1A-B20F-464C65404729}"/>
              </a:ext>
            </a:extLst>
          </p:cNvPr>
          <p:cNvSpPr/>
          <p:nvPr/>
        </p:nvSpPr>
        <p:spPr>
          <a:xfrm>
            <a:off x="6016488" y="4655582"/>
            <a:ext cx="40551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 dirty="0">
                <a:solidFill>
                  <a:srgbClr val="FF0000"/>
                </a:solidFill>
              </a:rPr>
              <a:t>Disrespectful because she spoke scornfully to Hansel and Gretel.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 dirty="0">
                <a:solidFill>
                  <a:srgbClr val="FF0000"/>
                </a:solidFill>
              </a:rPr>
              <a:t>Manipulative because she pretended to be friendly.</a:t>
            </a:r>
          </a:p>
        </p:txBody>
      </p:sp>
      <p:pic>
        <p:nvPicPr>
          <p:cNvPr id="8" name="English 2 slide 2">
            <a:hlinkClick r:id="" action="ppaction://media"/>
            <a:extLst>
              <a:ext uri="{FF2B5EF4-FFF2-40B4-BE49-F238E27FC236}">
                <a16:creationId xmlns:a16="http://schemas.microsoft.com/office/drawing/2014/main" id="{1E975D5E-8E7E-4409-AF9C-D74467877F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52359" y="3685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170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7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2577FD-0F91-4414-86E4-22E15070228A}"/>
              </a:ext>
            </a:extLst>
          </p:cNvPr>
          <p:cNvSpPr txBox="1"/>
          <p:nvPr/>
        </p:nvSpPr>
        <p:spPr>
          <a:xfrm>
            <a:off x="4823791" y="442276"/>
            <a:ext cx="5461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on the sound button to hear this slide read to you: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A0EA67-AB52-4EB1-AC27-6A8FA31EFBB9}"/>
              </a:ext>
            </a:extLst>
          </p:cNvPr>
          <p:cNvSpPr/>
          <p:nvPr/>
        </p:nvSpPr>
        <p:spPr>
          <a:xfrm>
            <a:off x="491572" y="418029"/>
            <a:ext cx="2239992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u="sng" dirty="0"/>
              <a:t>Speech Rules:</a:t>
            </a:r>
            <a:r>
              <a:rPr lang="en-GB" dirty="0"/>
              <a:t>	</a:t>
            </a:r>
          </a:p>
          <a:p>
            <a:endParaRPr lang="en-GB" sz="2800" b="1" u="sng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B4C020-1044-498F-9CAD-530916F65FAB}"/>
              </a:ext>
            </a:extLst>
          </p:cNvPr>
          <p:cNvSpPr/>
          <p:nvPr/>
        </p:nvSpPr>
        <p:spPr>
          <a:xfrm>
            <a:off x="580335" y="1258252"/>
            <a:ext cx="10088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/>
              <a:t>Today we are going to write some speech for the old woman. What kind of things might she say? Think about her personality to help you.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D05EAAA-F878-459F-BB04-6CDE521B7928}"/>
              </a:ext>
            </a:extLst>
          </p:cNvPr>
          <p:cNvSpPr/>
          <p:nvPr/>
        </p:nvSpPr>
        <p:spPr>
          <a:xfrm>
            <a:off x="580335" y="2606306"/>
            <a:ext cx="58241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</a:rPr>
              <a:t>Let’s recap our speech rules: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96F67D-3BBE-4574-A5ED-EB37FD4AECEA}"/>
              </a:ext>
            </a:extLst>
          </p:cNvPr>
          <p:cNvSpPr/>
          <p:nvPr/>
        </p:nvSpPr>
        <p:spPr>
          <a:xfrm>
            <a:off x="491572" y="3130262"/>
            <a:ext cx="6386305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FF0000"/>
                </a:solidFill>
              </a:rPr>
              <a:t>Use a capital letter at the start of the speech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FF0000"/>
                </a:solidFill>
              </a:rPr>
              <a:t>Use either a comma, full stop, ? or ! at the end of the speech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FF0000"/>
                </a:solidFill>
              </a:rPr>
              <a:t>Choose an appropriate verb for the reporting clause (said, explained, questioned, shouted, whispered)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FF0000"/>
                </a:solidFill>
              </a:rPr>
              <a:t>Write speech by a new character on a new line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02AA8E4-24FA-4D3F-BD43-4CABC9AC75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21" t="30472" r="36739" b="24250"/>
          <a:stretch/>
        </p:blipFill>
        <p:spPr>
          <a:xfrm>
            <a:off x="7214410" y="2452418"/>
            <a:ext cx="4705717" cy="20012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430082E-CC66-472F-8E9F-884491E961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38" t="30415" r="46875" b="36161"/>
          <a:stretch/>
        </p:blipFill>
        <p:spPr>
          <a:xfrm>
            <a:off x="7214410" y="4715722"/>
            <a:ext cx="4778493" cy="1891053"/>
          </a:xfrm>
          <a:prstGeom prst="rect">
            <a:avLst/>
          </a:prstGeom>
        </p:spPr>
      </p:pic>
      <p:pic>
        <p:nvPicPr>
          <p:cNvPr id="2" name="English 2 slide 3">
            <a:hlinkClick r:id="" action="ppaction://media"/>
            <a:extLst>
              <a:ext uri="{FF2B5EF4-FFF2-40B4-BE49-F238E27FC236}">
                <a16:creationId xmlns:a16="http://schemas.microsoft.com/office/drawing/2014/main" id="{84C483EB-69FC-4B4A-ABA7-70FEA8F584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50025" y="2854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716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5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75FCAC9-C0F1-4C10-AFC3-CDE119FCF78A}"/>
              </a:ext>
            </a:extLst>
          </p:cNvPr>
          <p:cNvSpPr/>
          <p:nvPr/>
        </p:nvSpPr>
        <p:spPr>
          <a:xfrm>
            <a:off x="174602" y="4032836"/>
            <a:ext cx="6782150" cy="250837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9C57A87-DE7C-4F7F-89CF-31C822DDF82C}"/>
              </a:ext>
            </a:extLst>
          </p:cNvPr>
          <p:cNvSpPr/>
          <p:nvPr/>
        </p:nvSpPr>
        <p:spPr>
          <a:xfrm>
            <a:off x="600787" y="510719"/>
            <a:ext cx="1099042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u="sng" dirty="0"/>
              <a:t>Activity 1:</a:t>
            </a:r>
          </a:p>
          <a:p>
            <a:endParaRPr lang="en-GB" sz="1600" dirty="0"/>
          </a:p>
          <a:p>
            <a:r>
              <a:rPr lang="en-GB" sz="2000" dirty="0"/>
              <a:t>Write 5 sentences that use direct speech for the witch/old woman. Try to place your reporting clause at both the beginning and end of your sentences and use a different synonym for ‘said’ each time. </a:t>
            </a:r>
          </a:p>
          <a:p>
            <a:r>
              <a:rPr lang="en-GB" sz="2000" dirty="0"/>
              <a:t>Remember to use our </a:t>
            </a:r>
            <a:r>
              <a:rPr lang="en-GB" sz="2000" b="1" dirty="0"/>
              <a:t>speech rules</a:t>
            </a:r>
            <a:r>
              <a:rPr lang="en-GB" sz="2000" dirty="0"/>
              <a:t>: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241535CC-D96C-44D7-B20A-3DF63657E9AD}"/>
              </a:ext>
            </a:extLst>
          </p:cNvPr>
          <p:cNvSpPr txBox="1"/>
          <p:nvPr/>
        </p:nvSpPr>
        <p:spPr>
          <a:xfrm>
            <a:off x="4376007" y="319576"/>
            <a:ext cx="6230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on the sound button to hear activity 1 read to you.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D0334F-F6A0-40CD-B7F9-97B0E7698922}"/>
              </a:ext>
            </a:extLst>
          </p:cNvPr>
          <p:cNvSpPr/>
          <p:nvPr/>
        </p:nvSpPr>
        <p:spPr>
          <a:xfrm>
            <a:off x="860752" y="2261509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0000"/>
                </a:solidFill>
              </a:rPr>
              <a:t>Use a capital letter at the start of the speech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0000"/>
                </a:solidFill>
              </a:rPr>
              <a:t>Use either a comma, ? or ! at the end of the speech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0000"/>
                </a:solidFill>
              </a:rPr>
              <a:t>Choose an appropriate verb for the reporting clause (explained, questioned, shouted, whispered)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0000"/>
                </a:solidFill>
              </a:rPr>
              <a:t>Write speech by a new character on a new line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A8A100-ACB3-4473-A44C-CE25D25937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21" t="30472" r="36739" b="24250"/>
          <a:stretch/>
        </p:blipFill>
        <p:spPr>
          <a:xfrm>
            <a:off x="7299723" y="2373261"/>
            <a:ext cx="4663560" cy="19833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A17E05-D230-45E8-8FD0-DFC68EE114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38" t="30415" r="46875" b="36161"/>
          <a:stretch/>
        </p:blipFill>
        <p:spPr>
          <a:xfrm>
            <a:off x="7283115" y="4595764"/>
            <a:ext cx="4680168" cy="185214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BC03FC-F0BB-475A-8205-C6111A910D0C}"/>
              </a:ext>
            </a:extLst>
          </p:cNvPr>
          <p:cNvSpPr/>
          <p:nvPr/>
        </p:nvSpPr>
        <p:spPr>
          <a:xfrm>
            <a:off x="364550" y="4244590"/>
            <a:ext cx="6402254" cy="2808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i="1" dirty="0"/>
              <a:t>Example:</a:t>
            </a:r>
          </a:p>
          <a:p>
            <a:endParaRPr lang="en-GB" sz="1000" b="1" i="1" dirty="0"/>
          </a:p>
          <a:p>
            <a:r>
              <a:rPr lang="en-GB" sz="1600" i="1" dirty="0"/>
              <a:t>“Come in children and I will feed you as much food as you like,” declared the old woman with a cunning look on her face.  </a:t>
            </a:r>
          </a:p>
          <a:p>
            <a:endParaRPr lang="en-GB" sz="1100" i="1" dirty="0"/>
          </a:p>
          <a:p>
            <a:r>
              <a:rPr lang="en-GB" sz="1600" i="1" dirty="0"/>
              <a:t>“What are you doing nibbling on my house dear children?” she asked slyly. </a:t>
            </a:r>
          </a:p>
          <a:p>
            <a:endParaRPr lang="en-GB" sz="1100" i="1" dirty="0"/>
          </a:p>
          <a:p>
            <a:r>
              <a:rPr lang="en-GB" sz="1600" i="1" dirty="0"/>
              <a:t>The old woman laughed and spoke bitterly, “You will never escape from me now!”</a:t>
            </a:r>
          </a:p>
          <a:p>
            <a:endParaRPr lang="en-GB" i="1" dirty="0"/>
          </a:p>
          <a:p>
            <a:endParaRPr lang="en-GB" i="1" dirty="0"/>
          </a:p>
          <a:p>
            <a:endParaRPr lang="en-GB" sz="1050" i="1" dirty="0"/>
          </a:p>
        </p:txBody>
      </p:sp>
      <p:pic>
        <p:nvPicPr>
          <p:cNvPr id="2" name="English 2 slide 4">
            <a:hlinkClick r:id="" action="ppaction://media"/>
            <a:extLst>
              <a:ext uri="{FF2B5EF4-FFF2-40B4-BE49-F238E27FC236}">
                <a16:creationId xmlns:a16="http://schemas.microsoft.com/office/drawing/2014/main" id="{12567359-129B-404A-B03B-22B422B7DD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01561" y="2418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645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1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89AAE7-EFC3-4907-85A8-C9E413A7C0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89" b="75687" l="21376" r="45827">
                        <a14:foregroundMark x1="34993" y1="66758" x2="34993" y2="66758"/>
                        <a14:foregroundMark x1="38507" y1="66758" x2="38507" y2="66758"/>
                        <a14:foregroundMark x1="40044" y1="53984" x2="40044" y2="53984"/>
                        <a14:foregroundMark x1="43997" y1="55082" x2="43997" y2="55082"/>
                        <a14:foregroundMark x1="45900" y1="51511" x2="45900" y2="51511"/>
                        <a14:foregroundMark x1="34261" y1="65385" x2="34261" y2="65385"/>
                        <a14:foregroundMark x1="27599" y1="53297" x2="27599" y2="53297"/>
                        <a14:foregroundMark x1="24378" y1="56181" x2="24378" y2="56181"/>
                        <a14:foregroundMark x1="21376" y1="57280" x2="21376" y2="57280"/>
                        <a14:foregroundMark x1="40044" y1="67445" x2="40044" y2="67445"/>
                        <a14:foregroundMark x1="42240" y1="67445" x2="42240" y2="67445"/>
                        <a14:foregroundMark x1="42460" y1="74588" x2="42460" y2="74588"/>
                        <a14:foregroundMark x1="39678" y1="60714" x2="39678" y2="60714"/>
                        <a14:foregroundMark x1="34993" y1="59478" x2="34993" y2="59478"/>
                        <a14:foregroundMark x1="32723" y1="55082" x2="32723" y2="55082"/>
                        <a14:foregroundMark x1="28697" y1="52610" x2="28697" y2="52610"/>
                        <a14:foregroundMark x1="25329" y1="62912" x2="25329" y2="62912"/>
                        <a14:foregroundMark x1="27892" y1="67582" x2="27892" y2="67582"/>
                        <a14:foregroundMark x1="32796" y1="52610" x2="32796" y2="52610"/>
                        <a14:foregroundMark x1="24524" y1="70330" x2="24524" y2="70330"/>
                        <a14:foregroundMark x1="34334" y1="67582" x2="34334" y2="67582"/>
                        <a14:foregroundMark x1="25476" y1="62775" x2="25476" y2="62775"/>
                      </a14:backgroundRemoval>
                    </a14:imgEffect>
                  </a14:imgLayer>
                </a14:imgProps>
              </a:ext>
            </a:extLst>
          </a:blip>
          <a:srcRect l="19731" t="45291" r="52346" b="20785"/>
          <a:stretch/>
        </p:blipFill>
        <p:spPr>
          <a:xfrm rot="20131491">
            <a:off x="1021161" y="1169870"/>
            <a:ext cx="3908712" cy="2530841"/>
          </a:xfrm>
          <a:prstGeom prst="rect">
            <a:avLst/>
          </a:prstGeom>
        </p:spPr>
      </p:pic>
      <p:pic>
        <p:nvPicPr>
          <p:cNvPr id="7" name="Picture 4" descr="Lost! The Hundred-Mile-An-Hour Dog: Amazon.co.uk: Strong, Jeremy:  9780141323251: Books">
            <a:extLst>
              <a:ext uri="{FF2B5EF4-FFF2-40B4-BE49-F238E27FC236}">
                <a16:creationId xmlns:a16="http://schemas.microsoft.com/office/drawing/2014/main" id="{0804BA47-BC67-4BA3-B71A-60CA8DFB6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619" y="487926"/>
            <a:ext cx="3845181" cy="588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English 2 slide 5 - story">
            <a:hlinkClick r:id="" action="ppaction://media"/>
            <a:extLst>
              <a:ext uri="{FF2B5EF4-FFF2-40B4-BE49-F238E27FC236}">
                <a16:creationId xmlns:a16="http://schemas.microsoft.com/office/drawing/2014/main" id="{F9E8F0FB-9483-47D5-96A5-53665FEFD4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05101" y="3909980"/>
            <a:ext cx="973418" cy="97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97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6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0EECED04BC75409DC03DECC28706AE" ma:contentTypeVersion="12" ma:contentTypeDescription="Create a new document." ma:contentTypeScope="" ma:versionID="635a5766bea9f194e4871a18584a0951">
  <xsd:schema xmlns:xsd="http://www.w3.org/2001/XMLSchema" xmlns:xs="http://www.w3.org/2001/XMLSchema" xmlns:p="http://schemas.microsoft.com/office/2006/metadata/properties" xmlns:ns2="6e6ca74e-b4f7-4601-85ac-67e42a279e9b" xmlns:ns3="a460e403-a353-4628-9222-e96d0f2ecf11" targetNamespace="http://schemas.microsoft.com/office/2006/metadata/properties" ma:root="true" ma:fieldsID="e3df8108d93b955aa1e765aa6b29a95f" ns2:_="" ns3:_="">
    <xsd:import namespace="6e6ca74e-b4f7-4601-85ac-67e42a279e9b"/>
    <xsd:import namespace="a460e403-a353-4628-9222-e96d0f2ecf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6ca74e-b4f7-4601-85ac-67e42a279e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60e403-a353-4628-9222-e96d0f2ecf1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2587D12-02B5-46B2-8A24-DD4B7FD2B80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6ca74e-b4f7-4601-85ac-67e42a279e9b"/>
    <ds:schemaRef ds:uri="a460e403-a353-4628-9222-e96d0f2ecf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BBAF6C6-6E40-4680-A7E1-FBAA692749C8}">
  <ds:schemaRefs>
    <ds:schemaRef ds:uri="http://purl.org/dc/terms/"/>
    <ds:schemaRef ds:uri="a460e403-a353-4628-9222-e96d0f2ecf11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6e6ca74e-b4f7-4601-85ac-67e42a279e9b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03783E04-CAC7-4DA9-B607-39260183401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1225</TotalTime>
  <Words>385</Words>
  <Application>Microsoft Office PowerPoint</Application>
  <PresentationFormat>Widescreen</PresentationFormat>
  <Paragraphs>40</Paragraphs>
  <Slides>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English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Downing</dc:creator>
  <cp:lastModifiedBy>Rachel Beattie</cp:lastModifiedBy>
  <cp:revision>117</cp:revision>
  <dcterms:created xsi:type="dcterms:W3CDTF">2020-07-13T10:58:18Z</dcterms:created>
  <dcterms:modified xsi:type="dcterms:W3CDTF">2021-01-28T15:07:50Z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0x010100430EECED04BC75409DC03DECC28706AE</vt:lpwstr>
  </property>
</Properties>
</file>