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349CC-8782-46B6-839F-5317E6B8FC15}" v="15" dt="2021-01-05T20:35:5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Judge" userId="S::judgel@lostockgralam.cheshire.sch.uk::7700dc00-f66a-40a3-9bb4-63b68275dbc7" providerId="AD" clId="Web-{EF9349CC-8782-46B6-839F-5317E6B8FC15}"/>
    <pc:docChg chg="modSld">
      <pc:chgData name="Lesley Judge" userId="S::judgel@lostockgralam.cheshire.sch.uk::7700dc00-f66a-40a3-9bb4-63b68275dbc7" providerId="AD" clId="Web-{EF9349CC-8782-46B6-839F-5317E6B8FC15}" dt="2021-01-05T20:35:52.551" v="14" actId="1076"/>
      <pc:docMkLst>
        <pc:docMk/>
      </pc:docMkLst>
      <pc:sldChg chg="modSp">
        <pc:chgData name="Lesley Judge" userId="S::judgel@lostockgralam.cheshire.sch.uk::7700dc00-f66a-40a3-9bb4-63b68275dbc7" providerId="AD" clId="Web-{EF9349CC-8782-46B6-839F-5317E6B8FC15}" dt="2021-01-05T20:35:52.551" v="14" actId="1076"/>
        <pc:sldMkLst>
          <pc:docMk/>
          <pc:sldMk cId="3969653706" sldId="267"/>
        </pc:sldMkLst>
        <pc:spChg chg="mod">
          <ac:chgData name="Lesley Judge" userId="S::judgel@lostockgralam.cheshire.sch.uk::7700dc00-f66a-40a3-9bb4-63b68275dbc7" providerId="AD" clId="Web-{EF9349CC-8782-46B6-839F-5317E6B8FC15}" dt="2021-01-05T20:35:32.770" v="9" actId="14100"/>
          <ac:spMkLst>
            <pc:docMk/>
            <pc:sldMk cId="3969653706" sldId="267"/>
            <ac:spMk id="7" creationId="{E5773D42-9CC9-4DED-B8F6-EC397AAC5873}"/>
          </ac:spMkLst>
        </pc:spChg>
        <pc:spChg chg="mod">
          <ac:chgData name="Lesley Judge" userId="S::judgel@lostockgralam.cheshire.sch.uk::7700dc00-f66a-40a3-9bb4-63b68275dbc7" providerId="AD" clId="Web-{EF9349CC-8782-46B6-839F-5317E6B8FC15}" dt="2021-01-05T20:35:52.551" v="14" actId="1076"/>
          <ac:spMkLst>
            <pc:docMk/>
            <pc:sldMk cId="3969653706" sldId="267"/>
            <ac:spMk id="8" creationId="{ED041E5C-0E0E-4693-AA96-B02681A461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channel/UCo7fbLgY2oA_cFCIg9GdxtQ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2064433" y="2644170"/>
            <a:ext cx="80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Starlings English Home Learning  </a:t>
            </a:r>
          </a:p>
          <a:p>
            <a:pPr algn="ctr"/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Monday 1</a:t>
            </a:r>
            <a:r>
              <a:rPr lang="en-GB" sz="4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February</a:t>
            </a:r>
            <a:endParaRPr lang="en-GB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" y="469795"/>
            <a:ext cx="2117188" cy="1711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62" r="3740"/>
          <a:stretch/>
        </p:blipFill>
        <p:spPr>
          <a:xfrm>
            <a:off x="8853676" y="238458"/>
            <a:ext cx="2547779" cy="217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20181"/>
          <a:stretch/>
        </p:blipFill>
        <p:spPr>
          <a:xfrm>
            <a:off x="186150" y="4702629"/>
            <a:ext cx="2916264" cy="2010154"/>
          </a:xfrm>
          <a:prstGeom prst="rect">
            <a:avLst/>
          </a:prstGeom>
        </p:spPr>
      </p:pic>
      <p:pic>
        <p:nvPicPr>
          <p:cNvPr id="2" name="340E9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430" y="33218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Today you are going to compare yourselves with the characters in the text ‘Tortoise </a:t>
            </a:r>
            <a:r>
              <a:rPr lang="en-GB" sz="3200" smtClean="0">
                <a:latin typeface="Calibri" panose="020F0502020204030204" pitchFamily="34" charset="0"/>
                <a:cs typeface="Calibri" panose="020F0502020204030204" pitchFamily="34" charset="0"/>
              </a:rPr>
              <a:t>and Hare’</a:t>
            </a:r>
            <a:endParaRPr lang="en-GB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That means we 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will: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Explain why you are similar to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Tortoise 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or Hare.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Explain why you are 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to Tortoise or Hare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 some sentences to compare yourself with the characters using the suffix –</a:t>
            </a:r>
            <a:r>
              <a:rPr lang="en-GB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-est.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5" y="2606145"/>
            <a:ext cx="2512423" cy="2021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7" y="232023"/>
            <a:ext cx="2438400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3333" y="200685"/>
            <a:ext cx="5852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would like you to think about our main characters and decide which one you are most like. Why?</a:t>
            </a:r>
          </a:p>
          <a:p>
            <a:endParaRPr lang="en-GB" dirty="0" smtClean="0"/>
          </a:p>
          <a:p>
            <a:r>
              <a:rPr lang="en-GB" dirty="0" smtClean="0"/>
              <a:t>SAME:</a:t>
            </a:r>
          </a:p>
          <a:p>
            <a:r>
              <a:rPr lang="en-GB" dirty="0" smtClean="0"/>
              <a:t>We are both kind.</a:t>
            </a:r>
          </a:p>
          <a:p>
            <a:r>
              <a:rPr lang="en-GB" dirty="0" smtClean="0"/>
              <a:t>We are both fast.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Now think about the other character and decide why </a:t>
            </a:r>
          </a:p>
          <a:p>
            <a:r>
              <a:rPr lang="en-GB" dirty="0" smtClean="0"/>
              <a:t>you are different.</a:t>
            </a:r>
          </a:p>
          <a:p>
            <a:endParaRPr lang="en-GB" dirty="0" smtClean="0"/>
          </a:p>
          <a:p>
            <a:r>
              <a:rPr lang="en-GB" dirty="0" smtClean="0"/>
              <a:t>DIFFERENT:</a:t>
            </a:r>
          </a:p>
          <a:p>
            <a:r>
              <a:rPr lang="en-GB" dirty="0" smtClean="0"/>
              <a:t>Hare is meaner.</a:t>
            </a:r>
          </a:p>
          <a:p>
            <a:r>
              <a:rPr lang="en-GB" dirty="0" smtClean="0"/>
              <a:t>Tortoise is slower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057" y="76679"/>
            <a:ext cx="3026771" cy="4273089"/>
          </a:xfrm>
          <a:prstGeom prst="rect">
            <a:avLst/>
          </a:prstGeom>
        </p:spPr>
      </p:pic>
      <p:sp>
        <p:nvSpPr>
          <p:cNvPr id="6" name="Bevel 5"/>
          <p:cNvSpPr/>
          <p:nvPr/>
        </p:nvSpPr>
        <p:spPr>
          <a:xfrm>
            <a:off x="5108120" y="4658616"/>
            <a:ext cx="2182586" cy="1995296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200" dirty="0" smtClean="0"/>
              <a:t>-</a:t>
            </a:r>
            <a:r>
              <a:rPr lang="en-GB" sz="7200" dirty="0" err="1" smtClean="0"/>
              <a:t>est</a:t>
            </a:r>
            <a:endParaRPr lang="en-GB" sz="7200" dirty="0"/>
          </a:p>
        </p:txBody>
      </p:sp>
      <p:sp>
        <p:nvSpPr>
          <p:cNvPr id="7" name="Bevel 6"/>
          <p:cNvSpPr/>
          <p:nvPr/>
        </p:nvSpPr>
        <p:spPr>
          <a:xfrm>
            <a:off x="7667897" y="4658616"/>
            <a:ext cx="2109109" cy="1995296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dirty="0" smtClean="0"/>
              <a:t>-</a:t>
            </a:r>
            <a:r>
              <a:rPr lang="en-GB" sz="8800" dirty="0" err="1" smtClean="0"/>
              <a:t>er</a:t>
            </a:r>
            <a:endParaRPr lang="en-GB" sz="8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85580"/>
            <a:ext cx="3618410" cy="8928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4527" y="6214905"/>
            <a:ext cx="340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some suffixes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>
            <a:off x="3618410" y="5656264"/>
            <a:ext cx="1489710" cy="25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79188"/>
            <a:ext cx="11362967" cy="6381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033" y="109856"/>
            <a:ext cx="1136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write some sentences to compare yourselves with the characters? See if you can use the suffix </a:t>
            </a:r>
            <a:r>
              <a:rPr lang="en-GB" b="1" dirty="0" smtClean="0"/>
              <a:t>–</a:t>
            </a:r>
            <a:r>
              <a:rPr lang="en-GB" b="1" dirty="0" err="1" smtClean="0"/>
              <a:t>er</a:t>
            </a:r>
            <a:r>
              <a:rPr lang="en-GB" b="1" dirty="0"/>
              <a:t> </a:t>
            </a:r>
            <a:r>
              <a:rPr lang="en-GB" dirty="0" smtClean="0"/>
              <a:t>or </a:t>
            </a:r>
            <a:r>
              <a:rPr lang="en-GB" b="1" dirty="0" smtClean="0"/>
              <a:t>–est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95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35FAC-FF3E-4E1F-B1B6-34FF1599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7" y="238442"/>
            <a:ext cx="3169481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3714D-1638-495C-8D47-1B369DD7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5" y="0"/>
            <a:ext cx="1762125" cy="211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E61D4-5AB5-49B7-BE5E-FC9FAD0A3311}"/>
              </a:ext>
            </a:extLst>
          </p:cNvPr>
          <p:cNvSpPr txBox="1"/>
          <p:nvPr/>
        </p:nvSpPr>
        <p:spPr>
          <a:xfrm>
            <a:off x="3487102" y="238442"/>
            <a:ext cx="665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F945C-B200-4353-BAC0-C18D5DC712EC}"/>
              </a:ext>
            </a:extLst>
          </p:cNvPr>
          <p:cNvSpPr txBox="1"/>
          <p:nvPr/>
        </p:nvSpPr>
        <p:spPr>
          <a:xfrm>
            <a:off x="-126608" y="1661429"/>
            <a:ext cx="11437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</a:rPr>
              <a:t>Monday</a:t>
            </a:r>
            <a:r>
              <a:rPr lang="en-GB" sz="6600" dirty="0">
                <a:solidFill>
                  <a:srgbClr val="FFC000"/>
                </a:solidFill>
              </a:rPr>
              <a:t> </a:t>
            </a:r>
            <a:r>
              <a:rPr lang="en-GB" sz="6600" dirty="0">
                <a:solidFill>
                  <a:srgbClr val="00B050"/>
                </a:solidFill>
              </a:rPr>
              <a:t>Tuesday</a:t>
            </a:r>
            <a:r>
              <a:rPr lang="en-GB" sz="6600" dirty="0">
                <a:solidFill>
                  <a:srgbClr val="FFC000"/>
                </a:solidFill>
              </a:rPr>
              <a:t> Wednesday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B4F32-3651-474A-8E2E-B7E51F50C5EC}"/>
              </a:ext>
            </a:extLst>
          </p:cNvPr>
          <p:cNvSpPr txBox="1"/>
          <p:nvPr/>
        </p:nvSpPr>
        <p:spPr>
          <a:xfrm>
            <a:off x="136427" y="2883127"/>
            <a:ext cx="1000469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0000"/>
                </a:solidFill>
              </a:rPr>
              <a:t>Monday</a:t>
            </a:r>
            <a:r>
              <a:rPr lang="en-GB" sz="2400" dirty="0"/>
              <a:t> 5 times using your other hand?</a:t>
            </a:r>
          </a:p>
          <a:p>
            <a:endParaRPr lang="en-GB" sz="2400" dirty="0"/>
          </a:p>
          <a:p>
            <a:r>
              <a:rPr lang="en-GB" sz="2400" dirty="0"/>
              <a:t>Can you write the word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00B050"/>
                </a:solidFill>
              </a:rPr>
              <a:t>Tuesday </a:t>
            </a:r>
            <a:r>
              <a:rPr lang="en-GB" sz="2400" dirty="0"/>
              <a:t>5 times in your prettiest handwriting?</a:t>
            </a:r>
          </a:p>
          <a:p>
            <a:endParaRPr lang="en-GB" sz="2400" dirty="0"/>
          </a:p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C000"/>
                </a:solidFill>
              </a:rPr>
              <a:t>Wednesday</a:t>
            </a:r>
            <a:r>
              <a:rPr lang="en-GB" sz="2400" dirty="0"/>
              <a:t> 5 times</a:t>
            </a:r>
            <a:r>
              <a:rPr lang="en-GB" sz="1600" dirty="0"/>
              <a:t> </a:t>
            </a:r>
            <a:r>
              <a:rPr lang="en-GB" sz="2400" dirty="0"/>
              <a:t>in rainbow colours ?</a:t>
            </a:r>
          </a:p>
        </p:txBody>
      </p:sp>
      <p:sp>
        <p:nvSpPr>
          <p:cNvPr id="13" name="AutoShape 8" descr="data:image/jpg;base64,%20/9j/4AAQSkZJRgABAQEAYABgAAD/2wBDAAUDBAQEAwUEBAQFBQUGBwwIBwcHBw8LCwkMEQ8SEhEPERETFhwXExQaFRERGCEYGh0dHx8fExciJCIeJBweHx7/2wBDAQUFBQcGBw4ICA4eFBEUHh4eHh4eHh4eHh4eHh4eHh4eHh4eHh4eHh4eHh4eHh4eHh4eHh4eHh4eHh4eHh4eHh7/wAARCAA7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18WeI9G8K6JNrGu30dnaRA/Mx+ZzjIVR1ZjjgDmvnP4r/HDUtbuJLTwVey2mkJCHW4gwtxeEqGO0n7ijIX1znJFe4/F/wNF8QfCQ0N777BIl1FcxT+V5mxkP93I6gkda+QvGfh248OeLtS0MystxptxJHFJKn+sgc7oyQMZBXbyMcqa+p4WwWFxWJtV96STaj0e2uu7Wum2hhXlKK0NLwz8SvG2jX4urfWtTjKMn7nUbkzw3BIztIYk+o4IOelfYPgPxHa+LfCOneIbRDGl3FuaMnJjcEq6E98MCM98V8H6gt5FZy3U0scjwoWRY02qpx945Jzjk4r6n/ZKXxEnw+uf7Ws2t9Ne7aTTDKmySSNgC7beyFslfXn2r0OLsDh6EYThDllfsldei0029NyaEmz2SiiivhjpCvPvjl4R8P654J1fVr7TY31Ow06aS0u0+SWNlQso3DquR905HtXoNcv8AFqaOD4ZeI5JHCL/Z0ykk46qR/WtaEpRqRcXZ36Cex8+/sp+FtH8W32raj4ksU1A6c0X2aOXPlBzJLksnRuFTg5HHSvqoAKAqgADoBXz3+xXGBofiSQHP+mIv5bz/AFr6Er0s9qzqY6fO27W39ERSVooKKKK8g0CuN+Nq7/hP4kXaD/oTcH6iuyri/jl/ySTxJ8wX/QzyTjuK1ofxY+qE9jzH9igEeGvEuen9orj/AL5J/rX0FXz/APsWyRnw54jj8xDKL6NmQEbgDGMEj3wfyNfQFdmb/wC+1PUmn8KCiiivOLCvgj41+NvFXi3xlqi6xa6j9htrqS2h00SkQQKrFQWX7pJKg7mx1+lfe9FRUg5q1zajVVOXNa5+b/hG78X+H7gXGhaXrWnahAwaWay3AKSTtWTsc/3W6jPGK+9PhBr2ueJvh1pGteI9LfTNUuIj9ogZSvKsV37TyA2NwHv3611lFKEOW+oVa3tLabBRRRWhif/Z">
            <a:extLst>
              <a:ext uri="{FF2B5EF4-FFF2-40B4-BE49-F238E27FC236}">
                <a16:creationId xmlns:a16="http://schemas.microsoft.com/office/drawing/2014/main" id="{E5EBA135-F3DE-47DC-82CC-22CF53A29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0753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4CED4-B705-44CB-846E-8E6E2CB2496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269365" y="2561460"/>
            <a:ext cx="1704975" cy="1057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9C99F-21CF-4846-892B-8951B43761D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0141120" y="4043343"/>
            <a:ext cx="1343025" cy="928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1BA589-CFE7-4D25-BD6F-86747B807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1120" y="5294554"/>
            <a:ext cx="1477274" cy="8484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0A1C94-8E75-41DE-BF43-29F81D675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15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CAA1D-1621-42BE-B0D0-11E3CD7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" y="475078"/>
            <a:ext cx="3876675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D7ABF-9914-4D11-9323-9C40695E722E}"/>
              </a:ext>
            </a:extLst>
          </p:cNvPr>
          <p:cNvSpPr txBox="1"/>
          <p:nvPr/>
        </p:nvSpPr>
        <p:spPr>
          <a:xfrm>
            <a:off x="304800" y="1908314"/>
            <a:ext cx="11418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Red group </a:t>
            </a:r>
            <a:r>
              <a:rPr lang="en-GB" sz="2400" dirty="0"/>
              <a:t>– Please have a look at the separate RWI </a:t>
            </a:r>
            <a:r>
              <a:rPr lang="en-GB" sz="2400" dirty="0" smtClean="0"/>
              <a:t>PowerPoint </a:t>
            </a:r>
            <a:r>
              <a:rPr lang="en-GB" sz="2400" dirty="0"/>
              <a:t>for set 1. We have added some special friends work for you.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Green group </a:t>
            </a:r>
            <a:r>
              <a:rPr lang="en-GB" sz="2400" dirty="0"/>
              <a:t>you need to look out for </a:t>
            </a:r>
            <a:r>
              <a:rPr lang="en-GB" sz="2400" b="1" dirty="0"/>
              <a:t>set 2</a:t>
            </a:r>
            <a:r>
              <a:rPr lang="en-GB" sz="2400" dirty="0"/>
              <a:t> videos on the link below: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2 speed sounds, set 2 spelling, red words 1, and read and hold a sentence 1</a:t>
            </a:r>
          </a:p>
          <a:p>
            <a:r>
              <a:rPr lang="en-GB" sz="2400" b="1" dirty="0">
                <a:solidFill>
                  <a:srgbClr val="FF0066"/>
                </a:solidFill>
              </a:rPr>
              <a:t>Pink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C000"/>
                </a:solidFill>
              </a:rPr>
              <a:t>yellow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00B0F0"/>
                </a:solidFill>
              </a:rPr>
              <a:t>blue</a:t>
            </a:r>
            <a:r>
              <a:rPr lang="en-GB" sz="2400" dirty="0"/>
              <a:t> groups you need to look out for </a:t>
            </a:r>
            <a:r>
              <a:rPr lang="en-GB" sz="2400" b="1" dirty="0"/>
              <a:t>set 3</a:t>
            </a:r>
            <a:r>
              <a:rPr lang="en-GB" sz="2400" dirty="0"/>
              <a:t> videos on the link below. 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3 speed sounds, set 3 spelling, red words 2 and read and hold a sentence 2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A9A59-24B4-4740-90C5-344051E14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1861" y="492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B5B95C-053B-461F-84D3-10A9A5A11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6400FB-7C2A-47CC-AB91-54FA845AA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CB01BF-147F-4C6C-B27F-FF40C2C08977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ad0ee9d-2391-47bc-bd54-552549e2ac3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326</Words>
  <Application>Microsoft Office PowerPoint</Application>
  <PresentationFormat>Widescreen</PresentationFormat>
  <Paragraphs>40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Lesley Judge</cp:lastModifiedBy>
  <cp:revision>41</cp:revision>
  <dcterms:created xsi:type="dcterms:W3CDTF">2021-01-05T14:00:22Z</dcterms:created>
  <dcterms:modified xsi:type="dcterms:W3CDTF">2021-01-28T13:06:30Z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