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83" r:id="rId6"/>
    <p:sldId id="284" r:id="rId7"/>
    <p:sldId id="285" r:id="rId8"/>
    <p:sldId id="286" r:id="rId9"/>
    <p:sldId id="287" r:id="rId10"/>
    <p:sldId id="288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CDC"/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28/01/2021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4a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43765"/>
            <a:ext cx="9144000" cy="2387600"/>
          </a:xfrm>
        </p:spPr>
        <p:txBody>
          <a:bodyPr/>
          <a:lstStyle/>
          <a:p>
            <a:r>
              <a:rPr lang="en-GB" b="1" dirty="0"/>
              <a:t>English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01.02.21</a:t>
            </a:r>
          </a:p>
          <a:p>
            <a:endParaRPr lang="en-GB" dirty="0">
              <a:highlight>
                <a:srgbClr val="FFFF00"/>
              </a:highlight>
            </a:endParaRPr>
          </a:p>
          <a:p>
            <a:r>
              <a:rPr lang="en-GB" b="1" dirty="0"/>
              <a:t>Week 5 – Lesson 1</a:t>
            </a:r>
          </a:p>
          <a:p>
            <a:r>
              <a:rPr lang="en-GB" b="1" dirty="0"/>
              <a:t>Hansel and Gretel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69" y="205066"/>
            <a:ext cx="1968107" cy="1994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4B61377-4A52-46FF-B226-DE8CAAE6A3E9}"/>
              </a:ext>
            </a:extLst>
          </p:cNvPr>
          <p:cNvGrpSpPr/>
          <p:nvPr/>
        </p:nvGrpSpPr>
        <p:grpSpPr>
          <a:xfrm>
            <a:off x="1035424" y="-14998"/>
            <a:ext cx="5963254" cy="6872998"/>
            <a:chOff x="848139" y="238539"/>
            <a:chExt cx="7805531" cy="781878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77ACC47-29DB-4E20-B3CD-3B56CE0B6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804" t="26188" r="27174" b="2224"/>
            <a:stretch/>
          </p:blipFill>
          <p:spPr>
            <a:xfrm>
              <a:off x="848139" y="238539"/>
              <a:ext cx="7805531" cy="465151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7CA4352-7A91-4909-94B4-45F90A4667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8696" t="20682" r="27283" b="27922"/>
            <a:stretch/>
          </p:blipFill>
          <p:spPr>
            <a:xfrm>
              <a:off x="848139" y="4717775"/>
              <a:ext cx="7805531" cy="3339546"/>
            </a:xfrm>
            <a:prstGeom prst="rect">
              <a:avLst/>
            </a:prstGeom>
          </p:spPr>
        </p:pic>
      </p:grpSp>
      <p:sp>
        <p:nvSpPr>
          <p:cNvPr id="5" name="TextBox 3">
            <a:extLst>
              <a:ext uri="{FF2B5EF4-FFF2-40B4-BE49-F238E27FC236}">
                <a16:creationId xmlns:a16="http://schemas.microsoft.com/office/drawing/2014/main" id="{EEB8E4D7-9FC2-4DA4-B4DA-44C46DF1DA27}"/>
              </a:ext>
            </a:extLst>
          </p:cNvPr>
          <p:cNvSpPr txBox="1"/>
          <p:nvPr/>
        </p:nvSpPr>
        <p:spPr>
          <a:xfrm>
            <a:off x="7664824" y="1662037"/>
            <a:ext cx="4195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Re-read pages 5 and 6 or click on the sound button to hear it being read to you.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071B0E-59CE-4B72-9770-2B77D37BB857}"/>
              </a:ext>
            </a:extLst>
          </p:cNvPr>
          <p:cNvSpPr txBox="1"/>
          <p:nvPr/>
        </p:nvSpPr>
        <p:spPr>
          <a:xfrm>
            <a:off x="7664822" y="4595798"/>
            <a:ext cx="3991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think about what have we found out about the old woman. What does she look like? What is her personality like?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0C18EE-6F0E-47CA-BE72-CE97A5B16EBE}"/>
              </a:ext>
            </a:extLst>
          </p:cNvPr>
          <p:cNvSpPr txBox="1"/>
          <p:nvPr/>
        </p:nvSpPr>
        <p:spPr>
          <a:xfrm>
            <a:off x="7664822" y="2420537"/>
            <a:ext cx="399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pic>
        <p:nvPicPr>
          <p:cNvPr id="8" name="English 1 slide 2A">
            <a:hlinkClick r:id="" action="ppaction://media"/>
            <a:extLst>
              <a:ext uri="{FF2B5EF4-FFF2-40B4-BE49-F238E27FC236}">
                <a16:creationId xmlns:a16="http://schemas.microsoft.com/office/drawing/2014/main" id="{4AB2F933-DF89-4C32-8DA3-33D50BBE5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66412" y="767702"/>
            <a:ext cx="609600" cy="609600"/>
          </a:xfrm>
          <a:prstGeom prst="rect">
            <a:avLst/>
          </a:prstGeom>
        </p:spPr>
      </p:pic>
      <p:pic>
        <p:nvPicPr>
          <p:cNvPr id="9" name="English 28 slide 2B">
            <a:hlinkClick r:id="" action="ppaction://media"/>
            <a:extLst>
              <a:ext uri="{FF2B5EF4-FFF2-40B4-BE49-F238E27FC236}">
                <a16:creationId xmlns:a16="http://schemas.microsoft.com/office/drawing/2014/main" id="{426A79A9-9F72-4CBC-906C-2A08FCDDA96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83757" y="35164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7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0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7D66D-D180-41F8-B7ED-BAFF16C94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87" t="30244" r="26298" b="27538"/>
          <a:stretch/>
        </p:blipFill>
        <p:spPr>
          <a:xfrm>
            <a:off x="1158799" y="2005740"/>
            <a:ext cx="9560859" cy="332922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3792EE2B-C7E8-4A83-AE50-72CCD6B075A6}"/>
              </a:ext>
            </a:extLst>
          </p:cNvPr>
          <p:cNvSpPr txBox="1"/>
          <p:nvPr/>
        </p:nvSpPr>
        <p:spPr>
          <a:xfrm>
            <a:off x="1056081" y="803830"/>
            <a:ext cx="7637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Re-read pages 5 and 6 or click on the sound button to hear it being read to you. The text is also attached to our blog if you want to open or print it this way.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CF4732-5C9B-4181-B6E7-00C2EF51CDAE}"/>
              </a:ext>
            </a:extLst>
          </p:cNvPr>
          <p:cNvSpPr txBox="1"/>
          <p:nvPr/>
        </p:nvSpPr>
        <p:spPr>
          <a:xfrm>
            <a:off x="1158799" y="5799797"/>
            <a:ext cx="8420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think about what have we found out about the old woman. What does she look like? What is her personality like?</a:t>
            </a:r>
          </a:p>
        </p:txBody>
      </p:sp>
      <p:pic>
        <p:nvPicPr>
          <p:cNvPr id="5" name="English 28 slide 3A">
            <a:hlinkClick r:id="" action="ppaction://media"/>
            <a:extLst>
              <a:ext uri="{FF2B5EF4-FFF2-40B4-BE49-F238E27FC236}">
                <a16:creationId xmlns:a16="http://schemas.microsoft.com/office/drawing/2014/main" id="{2BF7B448-7ED1-40FF-A95E-87EAF73CA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989" y="840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9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220BEC-9955-468E-A3AF-BFC718C3DF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06" t="70669" r="36202"/>
          <a:stretch/>
        </p:blipFill>
        <p:spPr>
          <a:xfrm>
            <a:off x="8053236" y="3601594"/>
            <a:ext cx="3926059" cy="30392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7921CA-6657-49BB-8E81-00E897D2E528}"/>
              </a:ext>
            </a:extLst>
          </p:cNvPr>
          <p:cNvGrpSpPr/>
          <p:nvPr/>
        </p:nvGrpSpPr>
        <p:grpSpPr>
          <a:xfrm>
            <a:off x="226152" y="179921"/>
            <a:ext cx="7644619" cy="5207392"/>
            <a:chOff x="1881554" y="931985"/>
            <a:chExt cx="5785339" cy="36576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49DD6EF-4040-4023-87BC-352C1FF414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452" t="19148" r="35096" b="24561"/>
            <a:stretch/>
          </p:blipFill>
          <p:spPr>
            <a:xfrm>
              <a:off x="1881554" y="931985"/>
              <a:ext cx="5785339" cy="36576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C8CF1B9-88BC-46CA-A5B1-91C637D5ED53}"/>
                </a:ext>
              </a:extLst>
            </p:cNvPr>
            <p:cNvSpPr/>
            <p:nvPr/>
          </p:nvSpPr>
          <p:spPr>
            <a:xfrm>
              <a:off x="5345723" y="4308232"/>
              <a:ext cx="2022231" cy="281354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3">
            <a:extLst>
              <a:ext uri="{FF2B5EF4-FFF2-40B4-BE49-F238E27FC236}">
                <a16:creationId xmlns:a16="http://schemas.microsoft.com/office/drawing/2014/main" id="{FAACDF6D-F5DA-4391-8240-2E5BAF11084A}"/>
              </a:ext>
            </a:extLst>
          </p:cNvPr>
          <p:cNvSpPr txBox="1"/>
          <p:nvPr/>
        </p:nvSpPr>
        <p:spPr>
          <a:xfrm>
            <a:off x="8565777" y="449396"/>
            <a:ext cx="299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Re-read pages 5 and 6 or click on the sound button to hear it being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CF18D-37A7-43E0-B757-67F64E834A96}"/>
              </a:ext>
            </a:extLst>
          </p:cNvPr>
          <p:cNvSpPr txBox="1"/>
          <p:nvPr/>
        </p:nvSpPr>
        <p:spPr>
          <a:xfrm>
            <a:off x="8565776" y="2321951"/>
            <a:ext cx="2996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BD67F-65AA-4B4D-B001-61796B9B280D}"/>
              </a:ext>
            </a:extLst>
          </p:cNvPr>
          <p:cNvSpPr txBox="1"/>
          <p:nvPr/>
        </p:nvSpPr>
        <p:spPr>
          <a:xfrm>
            <a:off x="503937" y="5773224"/>
            <a:ext cx="7089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think about what have we found out about the old woman. What does she look like? What is her personality like?</a:t>
            </a:r>
          </a:p>
        </p:txBody>
      </p:sp>
      <p:pic>
        <p:nvPicPr>
          <p:cNvPr id="9" name="English 28 slide 4">
            <a:hlinkClick r:id="" action="ppaction://media"/>
            <a:extLst>
              <a:ext uri="{FF2B5EF4-FFF2-40B4-BE49-F238E27FC236}">
                <a16:creationId xmlns:a16="http://schemas.microsoft.com/office/drawing/2014/main" id="{8FE48876-965A-45FF-8113-8BC700F02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1465" y="15508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4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041E02-8085-40DC-995C-52D0B82CC55D}"/>
              </a:ext>
            </a:extLst>
          </p:cNvPr>
          <p:cNvGrpSpPr/>
          <p:nvPr/>
        </p:nvGrpSpPr>
        <p:grpSpPr>
          <a:xfrm>
            <a:off x="304800" y="504264"/>
            <a:ext cx="8386820" cy="5849471"/>
            <a:chOff x="461344" y="504264"/>
            <a:chExt cx="8386820" cy="584947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00F276-418C-416B-92D6-8885256628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655" t="33858" r="35588" b="3642"/>
            <a:stretch/>
          </p:blipFill>
          <p:spPr>
            <a:xfrm>
              <a:off x="461344" y="504265"/>
              <a:ext cx="8386820" cy="584947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71DF66-0C4E-4FA5-B4D3-49941586156A}"/>
                </a:ext>
              </a:extLst>
            </p:cNvPr>
            <p:cNvSpPr/>
            <p:nvPr/>
          </p:nvSpPr>
          <p:spPr>
            <a:xfrm>
              <a:off x="5553635" y="504265"/>
              <a:ext cx="3294529" cy="2413747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5EC4243-9170-4294-AA13-6011D4593326}"/>
                </a:ext>
              </a:extLst>
            </p:cNvPr>
            <p:cNvSpPr/>
            <p:nvPr/>
          </p:nvSpPr>
          <p:spPr>
            <a:xfrm>
              <a:off x="5204012" y="504264"/>
              <a:ext cx="3294529" cy="1378323"/>
            </a:xfrm>
            <a:prstGeom prst="rect">
              <a:avLst/>
            </a:prstGeom>
            <a:solidFill>
              <a:srgbClr val="DEDCDC"/>
            </a:solidFill>
            <a:ln>
              <a:solidFill>
                <a:srgbClr val="DEDC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3">
            <a:extLst>
              <a:ext uri="{FF2B5EF4-FFF2-40B4-BE49-F238E27FC236}">
                <a16:creationId xmlns:a16="http://schemas.microsoft.com/office/drawing/2014/main" id="{D0BB4ACE-6CF9-4AF9-8D8E-DCA68A997627}"/>
              </a:ext>
            </a:extLst>
          </p:cNvPr>
          <p:cNvSpPr txBox="1"/>
          <p:nvPr/>
        </p:nvSpPr>
        <p:spPr>
          <a:xfrm>
            <a:off x="8996082" y="861934"/>
            <a:ext cx="2996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Re-read pages 5 and 6 or click on the sound button to hear it being read to you.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3CE84-AD79-4022-9FF4-55BEA9BEF20B}"/>
              </a:ext>
            </a:extLst>
          </p:cNvPr>
          <p:cNvSpPr txBox="1"/>
          <p:nvPr/>
        </p:nvSpPr>
        <p:spPr>
          <a:xfrm>
            <a:off x="8996082" y="2002869"/>
            <a:ext cx="2996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The text is also attached to our blog if you want to open or print it this way.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CC224D-75B5-472B-8413-3241C3635210}"/>
              </a:ext>
            </a:extLst>
          </p:cNvPr>
          <p:cNvSpPr txBox="1"/>
          <p:nvPr/>
        </p:nvSpPr>
        <p:spPr>
          <a:xfrm>
            <a:off x="8996082" y="4319958"/>
            <a:ext cx="2891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While you are reading, think about what have we found out about the old woman. What does she look like? What is her personality like?</a:t>
            </a:r>
          </a:p>
        </p:txBody>
      </p:sp>
      <p:pic>
        <p:nvPicPr>
          <p:cNvPr id="10" name="English 28 slide 5">
            <a:hlinkClick r:id="" action="ppaction://media"/>
            <a:extLst>
              <a:ext uri="{FF2B5EF4-FFF2-40B4-BE49-F238E27FC236}">
                <a16:creationId xmlns:a16="http://schemas.microsoft.com/office/drawing/2014/main" id="{7F1C88D7-34C9-4CC0-9221-00724A2C26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9390" y="3166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7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434AB92D-B5FD-4E2C-9806-A588AB80CC91}"/>
              </a:ext>
            </a:extLst>
          </p:cNvPr>
          <p:cNvSpPr txBox="1"/>
          <p:nvPr/>
        </p:nvSpPr>
        <p:spPr>
          <a:xfrm>
            <a:off x="4938100" y="575080"/>
            <a:ext cx="5537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this slide read to you: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0616AD-1C48-4437-BCDE-9A7107D838C2}"/>
              </a:ext>
            </a:extLst>
          </p:cNvPr>
          <p:cNvSpPr/>
          <p:nvPr/>
        </p:nvSpPr>
        <p:spPr>
          <a:xfrm>
            <a:off x="791075" y="892292"/>
            <a:ext cx="378259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Before we get started:</a:t>
            </a:r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A035FB-DC77-4CB4-BA54-B17143807AF0}"/>
              </a:ext>
            </a:extLst>
          </p:cNvPr>
          <p:cNvSpPr/>
          <p:nvPr/>
        </p:nvSpPr>
        <p:spPr>
          <a:xfrm>
            <a:off x="791075" y="1846399"/>
            <a:ext cx="107913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Divide a page into two columns. Give each column the following sub-headings: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0E8A6E0-737E-49F9-88C7-BFC7E2887B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319585"/>
              </p:ext>
            </p:extLst>
          </p:nvPr>
        </p:nvGraphicFramePr>
        <p:xfrm>
          <a:off x="1793461" y="3259379"/>
          <a:ext cx="8317948" cy="2624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8974">
                  <a:extLst>
                    <a:ext uri="{9D8B030D-6E8A-4147-A177-3AD203B41FA5}">
                      <a16:colId xmlns:a16="http://schemas.microsoft.com/office/drawing/2014/main" val="3770133676"/>
                    </a:ext>
                  </a:extLst>
                </a:gridCol>
                <a:gridCol w="4158974">
                  <a:extLst>
                    <a:ext uri="{9D8B030D-6E8A-4147-A177-3AD203B41FA5}">
                      <a16:colId xmlns:a16="http://schemas.microsoft.com/office/drawing/2014/main" val="689621336"/>
                    </a:ext>
                  </a:extLst>
                </a:gridCol>
              </a:tblGrid>
              <a:tr h="771190">
                <a:tc>
                  <a:txBody>
                    <a:bodyPr/>
                    <a:lstStyle/>
                    <a:p>
                      <a:pPr algn="ctr"/>
                      <a:r>
                        <a:rPr lang="en-GB" b="0" dirty="0"/>
                        <a:t>Description of the old woman’s</a:t>
                      </a:r>
                      <a:r>
                        <a:rPr lang="en-GB" dirty="0"/>
                        <a:t> appearance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0" dirty="0"/>
                        <a:t>Description of the old woman’s </a:t>
                      </a:r>
                      <a:r>
                        <a:rPr lang="en-GB" b="1" dirty="0"/>
                        <a:t>personality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9938449"/>
                  </a:ext>
                </a:extLst>
              </a:tr>
              <a:tr h="185328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665289"/>
                  </a:ext>
                </a:extLst>
              </a:tr>
            </a:tbl>
          </a:graphicData>
        </a:graphic>
      </p:graphicFrame>
      <p:pic>
        <p:nvPicPr>
          <p:cNvPr id="2" name="English 1 slide 6">
            <a:hlinkClick r:id="" action="ppaction://media"/>
            <a:extLst>
              <a:ext uri="{FF2B5EF4-FFF2-40B4-BE49-F238E27FC236}">
                <a16:creationId xmlns:a16="http://schemas.microsoft.com/office/drawing/2014/main" id="{B0336ADA-25B2-49F8-B9CF-4D940DBE63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8364" y="454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7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92577FD-0F91-4414-86E4-22E15070228A}"/>
              </a:ext>
            </a:extLst>
          </p:cNvPr>
          <p:cNvSpPr txBox="1"/>
          <p:nvPr/>
        </p:nvSpPr>
        <p:spPr>
          <a:xfrm>
            <a:off x="5013184" y="426083"/>
            <a:ext cx="5461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Click on the sound button to hear activity 1 read to you: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A0EA67-AB52-4EB1-AC27-6A8FA31EFBB9}"/>
              </a:ext>
            </a:extLst>
          </p:cNvPr>
          <p:cNvSpPr/>
          <p:nvPr/>
        </p:nvSpPr>
        <p:spPr>
          <a:xfrm>
            <a:off x="723342" y="418030"/>
            <a:ext cx="22399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u="sng" dirty="0"/>
              <a:t>Activity 1:</a:t>
            </a:r>
            <a:r>
              <a:rPr lang="en-GB" dirty="0"/>
              <a:t>	</a:t>
            </a:r>
          </a:p>
          <a:p>
            <a:endParaRPr lang="en-GB" sz="2800" b="1" u="sng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36716-34F2-4EF2-8569-6A60229625CE}"/>
              </a:ext>
            </a:extLst>
          </p:cNvPr>
          <p:cNvSpPr/>
          <p:nvPr/>
        </p:nvSpPr>
        <p:spPr>
          <a:xfrm>
            <a:off x="723342" y="1372137"/>
            <a:ext cx="857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/>
              <a:t>Go back through the text and find/copy descriptions about the witch’s appearance and add to the first column of your grid. </a:t>
            </a:r>
          </a:p>
          <a:p>
            <a:endParaRPr lang="en-GB" sz="1600" dirty="0"/>
          </a:p>
          <a:p>
            <a:r>
              <a:rPr lang="en-GB" sz="2000" i="1" dirty="0">
                <a:solidFill>
                  <a:srgbClr val="FF0000"/>
                </a:solidFill>
              </a:rPr>
              <a:t>E.g. as old as the hills.</a:t>
            </a:r>
          </a:p>
          <a:p>
            <a:r>
              <a:rPr lang="en-GB" sz="2000" i="1" dirty="0">
                <a:solidFill>
                  <a:srgbClr val="FF0000"/>
                </a:solidFill>
              </a:rPr>
              <a:t>       leaning on a crutch. </a:t>
            </a:r>
          </a:p>
          <a:p>
            <a:endParaRPr lang="en-GB" sz="2400" dirty="0"/>
          </a:p>
          <a:p>
            <a:endParaRPr lang="en-GB" sz="1200" dirty="0"/>
          </a:p>
          <a:p>
            <a:r>
              <a:rPr lang="en-GB" sz="2200" b="1" dirty="0"/>
              <a:t>Use you imagination and inference skills to describe what the witch’s personality is like and add this to the second column of your grid.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69C981-AF17-41CF-AD53-87A9F5319D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098994"/>
              </p:ext>
            </p:extLst>
          </p:nvPr>
        </p:nvGraphicFramePr>
        <p:xfrm>
          <a:off x="6825513" y="4532861"/>
          <a:ext cx="5022578" cy="20126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289">
                  <a:extLst>
                    <a:ext uri="{9D8B030D-6E8A-4147-A177-3AD203B41FA5}">
                      <a16:colId xmlns:a16="http://schemas.microsoft.com/office/drawing/2014/main" val="3770133676"/>
                    </a:ext>
                  </a:extLst>
                </a:gridCol>
                <a:gridCol w="2511289">
                  <a:extLst>
                    <a:ext uri="{9D8B030D-6E8A-4147-A177-3AD203B41FA5}">
                      <a16:colId xmlns:a16="http://schemas.microsoft.com/office/drawing/2014/main" val="689621336"/>
                    </a:ext>
                  </a:extLst>
                </a:gridCol>
              </a:tblGrid>
              <a:tr h="694718"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/>
                        <a:t>Description of the old woman’s</a:t>
                      </a:r>
                      <a:r>
                        <a:rPr lang="en-GB" sz="1600" dirty="0"/>
                        <a:t> appearance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/>
                        <a:t>Description of the old woman’s </a:t>
                      </a:r>
                      <a:r>
                        <a:rPr lang="en-GB" sz="1600" b="1" dirty="0"/>
                        <a:t>personality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9938449"/>
                  </a:ext>
                </a:extLst>
              </a:tr>
              <a:tr h="1317923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66528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03FA248-5053-4227-A26E-5B61B2BD1AFC}"/>
              </a:ext>
            </a:extLst>
          </p:cNvPr>
          <p:cNvSpPr/>
          <p:nvPr/>
        </p:nvSpPr>
        <p:spPr>
          <a:xfrm>
            <a:off x="782526" y="4382572"/>
            <a:ext cx="50225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>
                <a:solidFill>
                  <a:srgbClr val="FF0000"/>
                </a:solidFill>
              </a:rPr>
              <a:t>E.g. Disrespectful because she spoke scornfully </a:t>
            </a:r>
          </a:p>
          <a:p>
            <a:r>
              <a:rPr lang="en-GB" sz="2000" i="1" dirty="0">
                <a:solidFill>
                  <a:srgbClr val="FF0000"/>
                </a:solidFill>
              </a:rPr>
              <a:t>        to Hansel and Gretel.</a:t>
            </a:r>
          </a:p>
          <a:p>
            <a:r>
              <a:rPr lang="en-GB" sz="2000" i="1" dirty="0">
                <a:solidFill>
                  <a:srgbClr val="FF0000"/>
                </a:solidFill>
              </a:rPr>
              <a:t>        Manipulative because she pretended to be    </a:t>
            </a:r>
          </a:p>
          <a:p>
            <a:r>
              <a:rPr lang="en-GB" sz="2000" i="1" dirty="0">
                <a:solidFill>
                  <a:srgbClr val="FF0000"/>
                </a:solidFill>
              </a:rPr>
              <a:t>        friendly.</a:t>
            </a:r>
          </a:p>
        </p:txBody>
      </p:sp>
      <p:pic>
        <p:nvPicPr>
          <p:cNvPr id="2" name="English 1 slide 7">
            <a:hlinkClick r:id="" action="ppaction://media"/>
            <a:extLst>
              <a:ext uri="{FF2B5EF4-FFF2-40B4-BE49-F238E27FC236}">
                <a16:creationId xmlns:a16="http://schemas.microsoft.com/office/drawing/2014/main" id="{C54083D1-9103-4AED-B90B-385B76AFDE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21009" y="285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71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89AAE7-EFC3-4907-85A8-C9E413A7C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89" b="75687" l="21376" r="45827">
                        <a14:foregroundMark x1="34993" y1="66758" x2="34993" y2="66758"/>
                        <a14:foregroundMark x1="38507" y1="66758" x2="38507" y2="66758"/>
                        <a14:foregroundMark x1="40044" y1="53984" x2="40044" y2="53984"/>
                        <a14:foregroundMark x1="43997" y1="55082" x2="43997" y2="55082"/>
                        <a14:foregroundMark x1="45900" y1="51511" x2="45900" y2="51511"/>
                        <a14:foregroundMark x1="34261" y1="65385" x2="34261" y2="65385"/>
                        <a14:foregroundMark x1="27599" y1="53297" x2="27599" y2="53297"/>
                        <a14:foregroundMark x1="24378" y1="56181" x2="24378" y2="56181"/>
                        <a14:foregroundMark x1="21376" y1="57280" x2="21376" y2="57280"/>
                        <a14:foregroundMark x1="40044" y1="67445" x2="40044" y2="67445"/>
                        <a14:foregroundMark x1="42240" y1="67445" x2="42240" y2="67445"/>
                        <a14:foregroundMark x1="42460" y1="74588" x2="42460" y2="74588"/>
                        <a14:foregroundMark x1="39678" y1="60714" x2="39678" y2="60714"/>
                        <a14:foregroundMark x1="34993" y1="59478" x2="34993" y2="59478"/>
                        <a14:foregroundMark x1="32723" y1="55082" x2="32723" y2="55082"/>
                        <a14:foregroundMark x1="28697" y1="52610" x2="28697" y2="52610"/>
                        <a14:foregroundMark x1="25329" y1="62912" x2="25329" y2="62912"/>
                        <a14:foregroundMark x1="27892" y1="67582" x2="27892" y2="67582"/>
                        <a14:foregroundMark x1="32796" y1="52610" x2="32796" y2="52610"/>
                        <a14:foregroundMark x1="24524" y1="70330" x2="24524" y2="70330"/>
                        <a14:foregroundMark x1="34334" y1="67582" x2="34334" y2="67582"/>
                        <a14:foregroundMark x1="25476" y1="62775" x2="25476" y2="62775"/>
                      </a14:backgroundRemoval>
                    </a14:imgEffect>
                  </a14:imgLayer>
                </a14:imgProps>
              </a:ext>
            </a:extLst>
          </a:blip>
          <a:srcRect l="19731" t="45291" r="52346" b="20785"/>
          <a:stretch/>
        </p:blipFill>
        <p:spPr>
          <a:xfrm rot="20131491">
            <a:off x="1021161" y="1169870"/>
            <a:ext cx="3908712" cy="2530841"/>
          </a:xfrm>
          <a:prstGeom prst="rect">
            <a:avLst/>
          </a:prstGeom>
        </p:spPr>
      </p:pic>
      <p:pic>
        <p:nvPicPr>
          <p:cNvPr id="7" name="Picture 4" descr="Lost! The Hundred-Mile-An-Hour Dog: Amazon.co.uk: Strong, Jeremy:  9780141323251: Books">
            <a:extLst>
              <a:ext uri="{FF2B5EF4-FFF2-40B4-BE49-F238E27FC236}">
                <a16:creationId xmlns:a16="http://schemas.microsoft.com/office/drawing/2014/main" id="{0804BA47-BC67-4BA3-B71A-60CA8DFB6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619" y="487926"/>
            <a:ext cx="3845181" cy="588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nglish 1 slide 8 - story">
            <a:hlinkClick r:id="" action="ppaction://media"/>
            <a:extLst>
              <a:ext uri="{FF2B5EF4-FFF2-40B4-BE49-F238E27FC236}">
                <a16:creationId xmlns:a16="http://schemas.microsoft.com/office/drawing/2014/main" id="{6A6F7FBA-EA11-47E8-9693-D763AA9EA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81677" y="3909980"/>
            <a:ext cx="973418" cy="9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97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6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587D12-02B5-46B2-8A24-DD4B7FD2B8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3783E04-CAC7-4DA9-B607-392601834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BBAF6C6-6E40-4680-A7E1-FBAA692749C8}">
  <ds:schemaRefs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purl.org/dc/dcmitype/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a460e403-a353-4628-9222-e96d0f2ecf11"/>
    <ds:schemaRef ds:uri="6e6ca74e-b4f7-4601-85ac-67e42a279e9b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444</Words>
  <Application>Microsoft Office PowerPoint</Application>
  <PresentationFormat>Widescreen</PresentationFormat>
  <Paragraphs>36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114</cp:revision>
  <dcterms:created xsi:type="dcterms:W3CDTF">2020-07-13T10:58:18Z</dcterms:created>
  <dcterms:modified xsi:type="dcterms:W3CDTF">2021-01-28T14:58:38Z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