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1" r:id="rId4"/>
    <p:sldId id="260" r:id="rId5"/>
    <p:sldId id="258" r:id="rId6"/>
    <p:sldId id="266" r:id="rId7"/>
    <p:sldId id="267" r:id="rId8"/>
    <p:sldId id="268" r:id="rId9"/>
    <p:sldId id="269" r:id="rId10"/>
    <p:sldId id="270" r:id="rId11"/>
    <p:sldId id="259" r:id="rId12"/>
    <p:sldId id="271" r:id="rId13"/>
    <p:sldId id="272" r:id="rId14"/>
    <p:sldId id="273" r:id="rId15"/>
    <p:sldId id="274" r:id="rId16"/>
    <p:sldId id="264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8" d="100"/>
          <a:sy n="88" d="100"/>
        </p:scale>
        <p:origin x="49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2F0E3E-ADA1-4A10-A1F9-29C73632FF30}" type="datetimeFigureOut">
              <a:rPr lang="en-GB" smtClean="0"/>
              <a:t>29/01/2021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0E0EEA-572B-44CC-BC94-B65BBA481D2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34313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2F0E3E-ADA1-4A10-A1F9-29C73632FF30}" type="datetimeFigureOut">
              <a:rPr lang="en-GB" smtClean="0"/>
              <a:t>29/01/2021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0E0EEA-572B-44CC-BC94-B65BBA481D2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230430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2F0E3E-ADA1-4A10-A1F9-29C73632FF30}" type="datetimeFigureOut">
              <a:rPr lang="en-GB" smtClean="0"/>
              <a:t>29/01/2021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0E0EEA-572B-44CC-BC94-B65BBA481D2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097939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2F0E3E-ADA1-4A10-A1F9-29C73632FF30}" type="datetimeFigureOut">
              <a:rPr lang="en-GB" smtClean="0"/>
              <a:t>29/01/2021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0E0EEA-572B-44CC-BC94-B65BBA481D2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710916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2F0E3E-ADA1-4A10-A1F9-29C73632FF30}" type="datetimeFigureOut">
              <a:rPr lang="en-GB" smtClean="0"/>
              <a:t>29/01/2021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0E0EEA-572B-44CC-BC94-B65BBA481D2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368906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2F0E3E-ADA1-4A10-A1F9-29C73632FF30}" type="datetimeFigureOut">
              <a:rPr lang="en-GB" smtClean="0"/>
              <a:t>29/01/2021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0E0EEA-572B-44CC-BC94-B65BBA481D2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661709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2F0E3E-ADA1-4A10-A1F9-29C73632FF30}" type="datetimeFigureOut">
              <a:rPr lang="en-GB" smtClean="0"/>
              <a:t>29/01/2021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0E0EEA-572B-44CC-BC94-B65BBA481D2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177442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2F0E3E-ADA1-4A10-A1F9-29C73632FF30}" type="datetimeFigureOut">
              <a:rPr lang="en-GB" smtClean="0"/>
              <a:t>29/01/2021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0E0EEA-572B-44CC-BC94-B65BBA481D2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013031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2F0E3E-ADA1-4A10-A1F9-29C73632FF30}" type="datetimeFigureOut">
              <a:rPr lang="en-GB" smtClean="0"/>
              <a:t>29/01/2021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0E0EEA-572B-44CC-BC94-B65BBA481D2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768710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2F0E3E-ADA1-4A10-A1F9-29C73632FF30}" type="datetimeFigureOut">
              <a:rPr lang="en-GB" smtClean="0"/>
              <a:t>29/01/2021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0E0EEA-572B-44CC-BC94-B65BBA481D2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576196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2F0E3E-ADA1-4A10-A1F9-29C73632FF30}" type="datetimeFigureOut">
              <a:rPr lang="en-GB" smtClean="0"/>
              <a:t>29/01/2021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0E0EEA-572B-44CC-BC94-B65BBA481D2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50380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2F0E3E-ADA1-4A10-A1F9-29C73632FF30}" type="datetimeFigureOut">
              <a:rPr lang="en-GB" smtClean="0"/>
              <a:t>29/01/2021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0E0EEA-572B-44CC-BC94-B65BBA481D2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070485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1.png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1.png"/><Relationship Id="rId5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pn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1.png"/><Relationship Id="rId5" Type="http://schemas.openxmlformats.org/officeDocument/2006/relationships/image" Target="../media/image3.png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1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png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hyperlink" Target="https://www.topmarks.co.uk/number-facts/number-fact-families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5.png"/><Relationship Id="rId5" Type="http://schemas.openxmlformats.org/officeDocument/2006/relationships/image" Target="../media/image1.png"/><Relationship Id="rId4" Type="http://schemas.openxmlformats.org/officeDocument/2006/relationships/hyperlink" Target="https://www.topmarks.co.uk/maths-games/hit-the-button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1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1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b="1" dirty="0" smtClean="0"/>
              <a:t>Goldfinches Arithmetic Lesson</a:t>
            </a:r>
            <a:endParaRPr lang="en-GB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u="sng" dirty="0" smtClean="0"/>
              <a:t>1.2.21</a:t>
            </a:r>
            <a:endParaRPr lang="en-GB" u="sng" dirty="0"/>
          </a:p>
        </p:txBody>
      </p:sp>
      <p:sp>
        <p:nvSpPr>
          <p:cNvPr id="4" name="Plus 3"/>
          <p:cNvSpPr/>
          <p:nvPr/>
        </p:nvSpPr>
        <p:spPr>
          <a:xfrm>
            <a:off x="657497" y="260124"/>
            <a:ext cx="1733005" cy="1741714"/>
          </a:xfrm>
          <a:prstGeom prst="mathPlus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Minus 4"/>
          <p:cNvSpPr/>
          <p:nvPr/>
        </p:nvSpPr>
        <p:spPr>
          <a:xfrm>
            <a:off x="9670868" y="182880"/>
            <a:ext cx="1994263" cy="1497874"/>
          </a:xfrm>
          <a:prstGeom prst="mathMinus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Multiply 5"/>
          <p:cNvSpPr/>
          <p:nvPr/>
        </p:nvSpPr>
        <p:spPr>
          <a:xfrm>
            <a:off x="696685" y="4930140"/>
            <a:ext cx="1593668" cy="1846217"/>
          </a:xfrm>
          <a:prstGeom prst="mathMultiply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Division 6"/>
          <p:cNvSpPr/>
          <p:nvPr/>
        </p:nvSpPr>
        <p:spPr>
          <a:xfrm>
            <a:off x="9936480" y="4754880"/>
            <a:ext cx="1950720" cy="1693817"/>
          </a:xfrm>
          <a:prstGeom prst="mathDivid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10154" y="2411141"/>
            <a:ext cx="487363" cy="48736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87048" y="4081148"/>
            <a:ext cx="2817904" cy="2353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0425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63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b="1" u="sng" dirty="0" smtClean="0"/>
              <a:t>Multiplying 3 numbers</a:t>
            </a:r>
            <a:endParaRPr lang="en-GB" b="1" u="sng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254034" y="1683205"/>
            <a:ext cx="9797143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u="sng" dirty="0" smtClean="0"/>
              <a:t>How did you get on?</a:t>
            </a:r>
          </a:p>
          <a:p>
            <a:pPr marL="0" indent="0">
              <a:buNone/>
            </a:pPr>
            <a:endParaRPr lang="en-GB" dirty="0" smtClean="0">
              <a:solidFill>
                <a:srgbClr val="FF0000"/>
              </a:solidFill>
            </a:endParaRPr>
          </a:p>
          <a:p>
            <a:r>
              <a:rPr lang="en-GB" dirty="0" smtClean="0"/>
              <a:t>6 x 4 x 9 = 6 x (4 x 9) = 6 x 36 = (6 x 30) + (6 x 6) = 180 + 36 = </a:t>
            </a:r>
            <a:r>
              <a:rPr lang="en-GB" dirty="0" smtClean="0">
                <a:solidFill>
                  <a:srgbClr val="FF0000"/>
                </a:solidFill>
              </a:rPr>
              <a:t>216</a:t>
            </a:r>
          </a:p>
          <a:p>
            <a:endParaRPr lang="en-GB" dirty="0" smtClean="0"/>
          </a:p>
          <a:p>
            <a:r>
              <a:rPr lang="en-GB" dirty="0" smtClean="0"/>
              <a:t>8 x 3 x 6 = 8 x (3 x 6) = 8 x 18 = (8 x 10) + (8 x 8) = 80 + 64 = </a:t>
            </a:r>
            <a:r>
              <a:rPr lang="en-GB" dirty="0" smtClean="0">
                <a:solidFill>
                  <a:srgbClr val="FF0000"/>
                </a:solidFill>
              </a:rPr>
              <a:t>144</a:t>
            </a:r>
          </a:p>
          <a:p>
            <a:pPr marL="0" indent="0">
              <a:buNone/>
            </a:pPr>
            <a:endParaRPr lang="en-GB" dirty="0">
              <a:solidFill>
                <a:srgbClr val="FF0000"/>
              </a:solidFill>
            </a:endParaRPr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54291" y="45003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2595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836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b="1" u="sng" dirty="0" smtClean="0"/>
              <a:t>Short Division</a:t>
            </a:r>
            <a:endParaRPr lang="en-GB" b="1" u="sng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26871" y="1517021"/>
            <a:ext cx="7596397" cy="4797104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05056" y="43261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0220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972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b="1" u="sng" dirty="0" smtClean="0"/>
              <a:t>Short Division</a:t>
            </a:r>
            <a:endParaRPr lang="en-GB" b="1" u="sng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00559" y="2756398"/>
            <a:ext cx="6772275" cy="9620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94803" y="175668"/>
            <a:ext cx="3057525" cy="2047875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84029" y="87146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8987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33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b="1" u="sng" dirty="0" smtClean="0"/>
              <a:t>Short Division</a:t>
            </a:r>
            <a:endParaRPr lang="en-GB" b="1" u="sng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78639" y="1495289"/>
            <a:ext cx="7381875" cy="15335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3517627"/>
            <a:ext cx="5802767" cy="294413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2863" y="3369619"/>
            <a:ext cx="4118474" cy="3181654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64326" y="49640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1106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812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99361" y="180033"/>
            <a:ext cx="5985102" cy="648090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99900" y="180033"/>
            <a:ext cx="3057525" cy="2047875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48303" y="71363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0333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22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9966" y="196215"/>
            <a:ext cx="2266950" cy="20764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54176" y="268941"/>
            <a:ext cx="6021076" cy="6299106"/>
          </a:xfrm>
          <a:prstGeom prst="rect">
            <a:avLst/>
          </a:prstGeom>
        </p:spPr>
      </p:pic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55407" y="254803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2704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248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70847" y="136998"/>
            <a:ext cx="6754202" cy="1325563"/>
          </a:xfrm>
        </p:spPr>
        <p:txBody>
          <a:bodyPr/>
          <a:lstStyle/>
          <a:p>
            <a:pPr algn="ctr"/>
            <a:r>
              <a:rPr lang="en-GB" b="1" u="sng" dirty="0" smtClean="0"/>
              <a:t>Next Week</a:t>
            </a:r>
            <a:endParaRPr lang="en-GB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0318" y="1691154"/>
            <a:ext cx="10515600" cy="4351338"/>
          </a:xfrm>
        </p:spPr>
        <p:txBody>
          <a:bodyPr>
            <a:normAutofit/>
          </a:bodyPr>
          <a:lstStyle/>
          <a:p>
            <a:r>
              <a:rPr lang="en-GB" dirty="0" smtClean="0"/>
              <a:t>Arithmetic test, just like we do in class and we will go through the answers together.</a:t>
            </a:r>
          </a:p>
          <a:p>
            <a:endParaRPr lang="en-GB" dirty="0"/>
          </a:p>
          <a:p>
            <a:r>
              <a:rPr lang="en-GB" dirty="0" smtClean="0"/>
              <a:t>Now have a go at this game Number Fact Families and focus on the Multiplication and Division Facts.</a:t>
            </a:r>
            <a:endParaRPr lang="en-GB" dirty="0"/>
          </a:p>
          <a:p>
            <a:endParaRPr lang="en-GB" dirty="0"/>
          </a:p>
          <a:p>
            <a:r>
              <a:rPr lang="en-GB" dirty="0">
                <a:hlinkClick r:id="rId4"/>
              </a:rPr>
              <a:t>https://</a:t>
            </a:r>
            <a:r>
              <a:rPr lang="en-GB" dirty="0" smtClean="0">
                <a:hlinkClick r:id="rId4"/>
              </a:rPr>
              <a:t>www.topmarks.co.uk/number-facts/number-fact-families</a:t>
            </a:r>
            <a:endParaRPr lang="en-GB" dirty="0" smtClean="0"/>
          </a:p>
          <a:p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25049" y="136998"/>
            <a:ext cx="1747157" cy="148649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30001" y="5047129"/>
            <a:ext cx="2589628" cy="1668484"/>
          </a:xfrm>
          <a:prstGeom prst="rect">
            <a:avLst/>
          </a:prstGeom>
        </p:spPr>
      </p:pic>
      <p:pic>
        <p:nvPicPr>
          <p:cNvPr id="7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635395" y="39288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2682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28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b="1" u="sng" dirty="0" smtClean="0"/>
              <a:t>Times Tables</a:t>
            </a:r>
            <a:endParaRPr lang="en-GB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2223861"/>
          </a:xfrm>
        </p:spPr>
        <p:txBody>
          <a:bodyPr/>
          <a:lstStyle/>
          <a:p>
            <a:r>
              <a:rPr lang="en-GB" dirty="0" smtClean="0"/>
              <a:t>Can we begin by counting in 9s</a:t>
            </a:r>
            <a:r>
              <a:rPr lang="en-GB" dirty="0"/>
              <a:t>.</a:t>
            </a:r>
            <a:r>
              <a:rPr lang="en-GB" dirty="0" smtClean="0"/>
              <a:t> </a:t>
            </a:r>
          </a:p>
          <a:p>
            <a:endParaRPr lang="en-GB" dirty="0"/>
          </a:p>
          <a:p>
            <a:r>
              <a:rPr lang="en-GB" dirty="0" smtClean="0"/>
              <a:t>Can you write down these multiples and then you can check them on the next slide. </a:t>
            </a:r>
            <a:endParaRPr lang="en-GB" dirty="0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404417" y="641622"/>
            <a:ext cx="487363" cy="48736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4120651"/>
            <a:ext cx="3057525" cy="2047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6765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63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b="1" u="sng" dirty="0" smtClean="0"/>
              <a:t>Times Tables</a:t>
            </a:r>
            <a:endParaRPr lang="en-GB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Multiples of 9 – 9, 18, 27, 36, 45, 54, 63, 72, 81, 90, 99, 108</a:t>
            </a:r>
          </a:p>
          <a:p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83455" y="2577737"/>
            <a:ext cx="1995093" cy="4109892"/>
          </a:xfrm>
          <a:prstGeom prst="rect">
            <a:avLst/>
          </a:prstGeom>
        </p:spPr>
      </p:pic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003822" y="45874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8913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032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b="1" u="sng" dirty="0" smtClean="0"/>
              <a:t>Times Tables</a:t>
            </a:r>
            <a:endParaRPr lang="en-GB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Now here’s a game to revise our Times Tables – Hit The Button</a:t>
            </a:r>
          </a:p>
          <a:p>
            <a:endParaRPr lang="en-GB" dirty="0" smtClean="0"/>
          </a:p>
          <a:p>
            <a:r>
              <a:rPr lang="en-GB" dirty="0" smtClean="0">
                <a:hlinkClick r:id="rId4"/>
              </a:rPr>
              <a:t>https://www.topmarks.co.uk/maths-games/hit-the-button</a:t>
            </a:r>
            <a:endParaRPr lang="en-GB" dirty="0" smtClean="0"/>
          </a:p>
          <a:p>
            <a:endParaRPr lang="en-GB" dirty="0" smtClean="0"/>
          </a:p>
          <a:p>
            <a:r>
              <a:rPr lang="en-GB" dirty="0" smtClean="0"/>
              <a:t>You can choose ‘Mixed’ for a variety of times tables or choose a specific one to work on e.g. ‘x 9’</a:t>
            </a:r>
            <a:endParaRPr lang="en-GB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317331" y="476159"/>
            <a:ext cx="487363" cy="48736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46867" y="4444910"/>
            <a:ext cx="3619500" cy="2305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7295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53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b="1" u="sng" dirty="0" smtClean="0"/>
              <a:t>Four Rules of Number - Multiplication</a:t>
            </a:r>
            <a:endParaRPr lang="en-GB" b="1" u="sng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Lets start with some quick fire multiplication facts</a:t>
            </a:r>
          </a:p>
          <a:p>
            <a:endParaRPr lang="en-GB" dirty="0"/>
          </a:p>
          <a:p>
            <a:r>
              <a:rPr lang="en-GB" dirty="0" smtClean="0"/>
              <a:t>4 x 6 = </a:t>
            </a:r>
          </a:p>
          <a:p>
            <a:r>
              <a:rPr lang="en-GB" dirty="0" smtClean="0"/>
              <a:t>7 x 8 = </a:t>
            </a:r>
          </a:p>
          <a:p>
            <a:r>
              <a:rPr lang="en-GB" dirty="0" smtClean="0"/>
              <a:t>9 x 3 = </a:t>
            </a:r>
          </a:p>
          <a:p>
            <a:r>
              <a:rPr lang="en-GB" dirty="0" smtClean="0"/>
              <a:t>6 x 7 = </a:t>
            </a:r>
          </a:p>
          <a:p>
            <a:r>
              <a:rPr lang="en-GB" dirty="0" smtClean="0"/>
              <a:t>8 x 5 = </a:t>
            </a:r>
          </a:p>
          <a:p>
            <a:r>
              <a:rPr lang="en-GB" dirty="0" smtClean="0"/>
              <a:t>4 x 9 = </a:t>
            </a:r>
            <a:endParaRPr lang="en-GB" dirty="0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79228" y="540543"/>
            <a:ext cx="487363" cy="48736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88517" y="2977356"/>
            <a:ext cx="3057525" cy="2047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5203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17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b="1" u="sng" dirty="0" smtClean="0"/>
              <a:t>Four Rules of Number - Multiplication</a:t>
            </a:r>
            <a:endParaRPr lang="en-GB" b="1" u="sng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060372" y="1690688"/>
            <a:ext cx="3847011" cy="4351338"/>
          </a:xfrm>
        </p:spPr>
        <p:txBody>
          <a:bodyPr/>
          <a:lstStyle/>
          <a:p>
            <a:pPr marL="0" indent="0">
              <a:buNone/>
            </a:pPr>
            <a:r>
              <a:rPr lang="en-GB" u="sng" dirty="0" smtClean="0"/>
              <a:t>How did you get on?</a:t>
            </a:r>
          </a:p>
          <a:p>
            <a:endParaRPr lang="en-GB" dirty="0"/>
          </a:p>
          <a:p>
            <a:r>
              <a:rPr lang="en-GB" dirty="0" smtClean="0"/>
              <a:t>4 x 6 = </a:t>
            </a:r>
            <a:r>
              <a:rPr lang="en-GB" dirty="0" smtClean="0">
                <a:solidFill>
                  <a:srgbClr val="FF0000"/>
                </a:solidFill>
              </a:rPr>
              <a:t>24</a:t>
            </a:r>
          </a:p>
          <a:p>
            <a:r>
              <a:rPr lang="en-GB" dirty="0" smtClean="0"/>
              <a:t>7 x 8 = </a:t>
            </a:r>
            <a:r>
              <a:rPr lang="en-GB" dirty="0" smtClean="0">
                <a:solidFill>
                  <a:srgbClr val="FF0000"/>
                </a:solidFill>
              </a:rPr>
              <a:t>56</a:t>
            </a:r>
          </a:p>
          <a:p>
            <a:r>
              <a:rPr lang="en-GB" dirty="0" smtClean="0"/>
              <a:t>9 x 3 = </a:t>
            </a:r>
            <a:r>
              <a:rPr lang="en-GB" dirty="0" smtClean="0">
                <a:solidFill>
                  <a:srgbClr val="FF0000"/>
                </a:solidFill>
              </a:rPr>
              <a:t>27</a:t>
            </a:r>
          </a:p>
          <a:p>
            <a:r>
              <a:rPr lang="en-GB" dirty="0" smtClean="0"/>
              <a:t>6 x 7 = </a:t>
            </a:r>
            <a:r>
              <a:rPr lang="en-GB" dirty="0" smtClean="0">
                <a:solidFill>
                  <a:srgbClr val="FF0000"/>
                </a:solidFill>
              </a:rPr>
              <a:t>42</a:t>
            </a:r>
          </a:p>
          <a:p>
            <a:r>
              <a:rPr lang="en-GB" dirty="0" smtClean="0"/>
              <a:t>8 x 5 = </a:t>
            </a:r>
            <a:r>
              <a:rPr lang="en-GB" dirty="0" smtClean="0">
                <a:solidFill>
                  <a:srgbClr val="FF0000"/>
                </a:solidFill>
              </a:rPr>
              <a:t>40</a:t>
            </a:r>
          </a:p>
          <a:p>
            <a:r>
              <a:rPr lang="en-GB" dirty="0" smtClean="0"/>
              <a:t>4 x 9 = </a:t>
            </a:r>
            <a:r>
              <a:rPr lang="en-GB" dirty="0" smtClean="0">
                <a:solidFill>
                  <a:srgbClr val="FF0000"/>
                </a:solidFill>
              </a:rPr>
              <a:t>36</a:t>
            </a:r>
            <a:endParaRPr lang="en-GB" dirty="0">
              <a:solidFill>
                <a:srgbClr val="FF0000"/>
              </a:solidFill>
            </a:endParaRPr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00851" y="64162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1378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33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b="1" u="sng" dirty="0" smtClean="0"/>
              <a:t>Four Rules of Number - Multiplication</a:t>
            </a:r>
            <a:endParaRPr lang="en-GB" b="1" u="sng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344783" y="1683205"/>
            <a:ext cx="6224451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u="sng" dirty="0" smtClean="0"/>
              <a:t>What happens when you multiply by 0?</a:t>
            </a:r>
          </a:p>
          <a:p>
            <a:endParaRPr lang="en-GB" dirty="0"/>
          </a:p>
          <a:p>
            <a:r>
              <a:rPr lang="en-GB" dirty="0" smtClean="0"/>
              <a:t>4 x 0 = </a:t>
            </a:r>
            <a:endParaRPr lang="en-GB" dirty="0" smtClean="0">
              <a:solidFill>
                <a:srgbClr val="FF0000"/>
              </a:solidFill>
            </a:endParaRPr>
          </a:p>
          <a:p>
            <a:r>
              <a:rPr lang="en-GB" dirty="0" smtClean="0"/>
              <a:t>7 x 0 = </a:t>
            </a:r>
            <a:endParaRPr lang="en-GB" dirty="0" smtClean="0">
              <a:solidFill>
                <a:srgbClr val="FF0000"/>
              </a:solidFill>
            </a:endParaRPr>
          </a:p>
          <a:p>
            <a:r>
              <a:rPr lang="en-GB" dirty="0" smtClean="0"/>
              <a:t>9 x 0 = </a:t>
            </a:r>
            <a:endParaRPr lang="en-GB" dirty="0" smtClean="0">
              <a:solidFill>
                <a:srgbClr val="FF0000"/>
              </a:solidFill>
            </a:endParaRPr>
          </a:p>
          <a:p>
            <a:r>
              <a:rPr lang="en-GB" dirty="0" smtClean="0"/>
              <a:t>6 x 0 = </a:t>
            </a:r>
            <a:endParaRPr lang="en-GB" dirty="0" smtClean="0">
              <a:solidFill>
                <a:srgbClr val="FF0000"/>
              </a:solidFill>
            </a:endParaRPr>
          </a:p>
          <a:p>
            <a:r>
              <a:rPr lang="en-GB" dirty="0" smtClean="0"/>
              <a:t>8 x 0 = </a:t>
            </a:r>
            <a:endParaRPr lang="en-GB" dirty="0" smtClean="0">
              <a:solidFill>
                <a:srgbClr val="FF0000"/>
              </a:solidFill>
            </a:endParaRPr>
          </a:p>
          <a:p>
            <a:r>
              <a:rPr lang="en-GB" dirty="0" smtClean="0"/>
              <a:t>4 x 0 = </a:t>
            </a:r>
            <a:endParaRPr lang="en-GB" dirty="0">
              <a:solidFill>
                <a:srgbClr val="FF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21569" y="3093040"/>
            <a:ext cx="3057525" cy="2047875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53102" y="43261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155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30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b="1" u="sng" dirty="0" smtClean="0"/>
              <a:t>Four Rules of Number - Multiplication</a:t>
            </a:r>
            <a:endParaRPr lang="en-GB" b="1" u="sng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344783" y="1683205"/>
            <a:ext cx="775716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u="sng" dirty="0" smtClean="0"/>
              <a:t>Did you remember that the answer is always </a:t>
            </a:r>
            <a:r>
              <a:rPr lang="en-GB" u="sng" dirty="0" smtClean="0">
                <a:solidFill>
                  <a:srgbClr val="FF0000"/>
                </a:solidFill>
              </a:rPr>
              <a:t>0</a:t>
            </a:r>
            <a:r>
              <a:rPr lang="en-GB" u="sng" dirty="0" smtClean="0"/>
              <a:t>?</a:t>
            </a:r>
          </a:p>
          <a:p>
            <a:endParaRPr lang="en-GB" dirty="0"/>
          </a:p>
          <a:p>
            <a:r>
              <a:rPr lang="en-GB" dirty="0" smtClean="0"/>
              <a:t>4 x 0 = </a:t>
            </a:r>
            <a:r>
              <a:rPr lang="en-GB" dirty="0" smtClean="0">
                <a:solidFill>
                  <a:srgbClr val="FF0000"/>
                </a:solidFill>
              </a:rPr>
              <a:t>0</a:t>
            </a:r>
          </a:p>
          <a:p>
            <a:r>
              <a:rPr lang="en-GB" dirty="0" smtClean="0"/>
              <a:t>7 x 0 = </a:t>
            </a:r>
            <a:r>
              <a:rPr lang="en-GB" dirty="0" smtClean="0">
                <a:solidFill>
                  <a:srgbClr val="FF0000"/>
                </a:solidFill>
              </a:rPr>
              <a:t>0</a:t>
            </a:r>
          </a:p>
          <a:p>
            <a:r>
              <a:rPr lang="en-GB" dirty="0" smtClean="0"/>
              <a:t>9 x 0 = </a:t>
            </a:r>
            <a:r>
              <a:rPr lang="en-GB" dirty="0" smtClean="0">
                <a:solidFill>
                  <a:srgbClr val="FF0000"/>
                </a:solidFill>
              </a:rPr>
              <a:t>0</a:t>
            </a:r>
          </a:p>
          <a:p>
            <a:r>
              <a:rPr lang="en-GB" dirty="0" smtClean="0"/>
              <a:t>6 x 0 = </a:t>
            </a:r>
            <a:r>
              <a:rPr lang="en-GB" dirty="0" smtClean="0">
                <a:solidFill>
                  <a:srgbClr val="FF0000"/>
                </a:solidFill>
              </a:rPr>
              <a:t>0</a:t>
            </a:r>
          </a:p>
          <a:p>
            <a:r>
              <a:rPr lang="en-GB" dirty="0" smtClean="0"/>
              <a:t>8 x 0 = </a:t>
            </a:r>
            <a:r>
              <a:rPr lang="en-GB" dirty="0" smtClean="0">
                <a:solidFill>
                  <a:srgbClr val="FF0000"/>
                </a:solidFill>
              </a:rPr>
              <a:t>0</a:t>
            </a:r>
          </a:p>
          <a:p>
            <a:r>
              <a:rPr lang="en-GB" dirty="0" smtClean="0"/>
              <a:t>4 x 0 = </a:t>
            </a:r>
            <a:r>
              <a:rPr lang="en-GB" dirty="0" smtClean="0">
                <a:solidFill>
                  <a:srgbClr val="FF0000"/>
                </a:solidFill>
              </a:rPr>
              <a:t>0</a:t>
            </a:r>
            <a:endParaRPr lang="en-GB" dirty="0">
              <a:solidFill>
                <a:srgbClr val="FF0000"/>
              </a:solidFill>
            </a:endParaRPr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" y="62420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0897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05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b="1" u="sng" dirty="0" smtClean="0"/>
              <a:t>Multiplying 3 numbers</a:t>
            </a:r>
            <a:endParaRPr lang="en-GB" b="1" u="sng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254034" y="1683205"/>
            <a:ext cx="9797143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u="sng" dirty="0" smtClean="0"/>
              <a:t>Remember to use brackets and do what is inside them first?</a:t>
            </a:r>
          </a:p>
          <a:p>
            <a:endParaRPr lang="en-GB" dirty="0"/>
          </a:p>
          <a:p>
            <a:r>
              <a:rPr lang="en-GB" dirty="0" smtClean="0"/>
              <a:t>2 x 9 x 5 = (2 x 9) x 5 = 18 x 5 = (10 x 5) + (8 x 5) = 50 + 40 = </a:t>
            </a:r>
            <a:r>
              <a:rPr lang="en-GB" dirty="0" smtClean="0">
                <a:solidFill>
                  <a:srgbClr val="FF0000"/>
                </a:solidFill>
              </a:rPr>
              <a:t>90</a:t>
            </a:r>
          </a:p>
          <a:p>
            <a:endParaRPr lang="en-GB" dirty="0" smtClean="0"/>
          </a:p>
          <a:p>
            <a:r>
              <a:rPr lang="en-GB" dirty="0" smtClean="0"/>
              <a:t>Try these 2 yourself</a:t>
            </a:r>
          </a:p>
          <a:p>
            <a:endParaRPr lang="en-GB" dirty="0" smtClean="0">
              <a:solidFill>
                <a:srgbClr val="FF0000"/>
              </a:solidFill>
            </a:endParaRPr>
          </a:p>
          <a:p>
            <a:r>
              <a:rPr lang="en-GB" dirty="0" smtClean="0"/>
              <a:t>6 x 4 x 9 = </a:t>
            </a:r>
          </a:p>
          <a:p>
            <a:r>
              <a:rPr lang="en-GB" dirty="0" smtClean="0"/>
              <a:t>8 x 3 x 6 = </a:t>
            </a:r>
          </a:p>
          <a:p>
            <a:pPr marL="0" indent="0">
              <a:buNone/>
            </a:pPr>
            <a:endParaRPr lang="en-GB" dirty="0">
              <a:solidFill>
                <a:srgbClr val="FF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01135" y="3858874"/>
            <a:ext cx="3057525" cy="2047875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85811" y="53680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6282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91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370</TotalTime>
  <Words>461</Words>
  <Application>Microsoft Office PowerPoint</Application>
  <PresentationFormat>Widescreen</PresentationFormat>
  <Paragraphs>74</Paragraphs>
  <Slides>16</Slides>
  <Notes>0</Notes>
  <HiddenSlides>0</HiddenSlides>
  <MMClips>16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0" baseType="lpstr">
      <vt:lpstr>Arial</vt:lpstr>
      <vt:lpstr>Calibri</vt:lpstr>
      <vt:lpstr>Calibri Light</vt:lpstr>
      <vt:lpstr>Office Theme</vt:lpstr>
      <vt:lpstr>Goldfinches Arithmetic Lesson</vt:lpstr>
      <vt:lpstr>Times Tables</vt:lpstr>
      <vt:lpstr>Times Tables</vt:lpstr>
      <vt:lpstr>Times Tables</vt:lpstr>
      <vt:lpstr>Four Rules of Number - Multiplication</vt:lpstr>
      <vt:lpstr>Four Rules of Number - Multiplication</vt:lpstr>
      <vt:lpstr>Four Rules of Number - Multiplication</vt:lpstr>
      <vt:lpstr>Four Rules of Number - Multiplication</vt:lpstr>
      <vt:lpstr>Multiplying 3 numbers</vt:lpstr>
      <vt:lpstr>Multiplying 3 numbers</vt:lpstr>
      <vt:lpstr>Short Division</vt:lpstr>
      <vt:lpstr>Short Division</vt:lpstr>
      <vt:lpstr>Short Division</vt:lpstr>
      <vt:lpstr>PowerPoint Presentation</vt:lpstr>
      <vt:lpstr>PowerPoint Presentation</vt:lpstr>
      <vt:lpstr>Next Week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Goldfinches Arithmetic Lesson</dc:title>
  <dc:creator>home</dc:creator>
  <cp:lastModifiedBy>home</cp:lastModifiedBy>
  <cp:revision>45</cp:revision>
  <dcterms:created xsi:type="dcterms:W3CDTF">2021-01-13T08:16:29Z</dcterms:created>
  <dcterms:modified xsi:type="dcterms:W3CDTF">2021-01-29T13:34:09Z</dcterms:modified>
</cp:coreProperties>
</file>