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34322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83553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431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726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AE2576-508A-4934-84EB-24C3FC599BDC}"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03358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AE2576-508A-4934-84EB-24C3FC599BDC}"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4855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AE2576-508A-4934-84EB-24C3FC599BDC}"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58997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AE2576-508A-4934-84EB-24C3FC599BDC}"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05473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E2576-508A-4934-84EB-24C3FC599BDC}"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82322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8927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63855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E2576-508A-4934-84EB-24C3FC599BDC}" type="datetimeFigureOut">
              <a:rPr lang="en-GB" smtClean="0"/>
              <a:t>25/01/2021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448F7-660D-41F8-BD8E-C5EE306EA07D}" type="slidenum">
              <a:rPr lang="en-GB" smtClean="0"/>
              <a:t>‹#›</a:t>
            </a:fld>
            <a:endParaRPr lang="en-GB"/>
          </a:p>
        </p:txBody>
      </p:sp>
    </p:spTree>
    <p:extLst>
      <p:ext uri="{BB962C8B-B14F-4D97-AF65-F5344CB8AC3E}">
        <p14:creationId xmlns:p14="http://schemas.microsoft.com/office/powerpoint/2010/main" val="261884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classroom.thenational.academy/lessons/why-do-people-with-different-lifestyles-need-different-diets-6nj66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3.m4a"/><Relationship Id="rId7" Type="http://schemas.openxmlformats.org/officeDocument/2006/relationships/image" Target="../media/image5.wmf"/><Relationship Id="rId2" Type="http://schemas.microsoft.com/office/2007/relationships/media" Target="../media/media3.m4a"/><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classroom.thenational.academy/lessons/why-do-people-with-different-lifestyles-need-different-diets-6nj66r?step=2&amp;activity=worksheet" TargetMode="External"/><Relationship Id="rId4" Type="http://schemas.openxmlformats.org/officeDocument/2006/relationships/slideLayout" Target="../slideLayouts/slideLayout6.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025" y="349251"/>
            <a:ext cx="9144000" cy="2387600"/>
          </a:xfrm>
        </p:spPr>
        <p:txBody>
          <a:bodyPr/>
          <a:lstStyle/>
          <a:p>
            <a:r>
              <a:rPr lang="en-GB" dirty="0" smtClean="0"/>
              <a:t>    SCIENCE</a:t>
            </a:r>
            <a:endParaRPr lang="en-GB" dirty="0"/>
          </a:p>
        </p:txBody>
      </p:sp>
      <p:sp>
        <p:nvSpPr>
          <p:cNvPr id="3" name="Subtitle 2"/>
          <p:cNvSpPr>
            <a:spLocks noGrp="1"/>
          </p:cNvSpPr>
          <p:nvPr>
            <p:ph type="subTitle" idx="1"/>
          </p:nvPr>
        </p:nvSpPr>
        <p:spPr>
          <a:xfrm>
            <a:off x="990328" y="2749926"/>
            <a:ext cx="9144000" cy="2439399"/>
          </a:xfrm>
        </p:spPr>
        <p:txBody>
          <a:bodyPr>
            <a:normAutofit/>
          </a:bodyPr>
          <a:lstStyle/>
          <a:p>
            <a:endParaRPr lang="en-GB" b="1" dirty="0" smtClean="0"/>
          </a:p>
          <a:p>
            <a:endParaRPr lang="en-GB" b="1" dirty="0" smtClean="0"/>
          </a:p>
          <a:p>
            <a:r>
              <a:rPr lang="en-GB" sz="3000" b="1" dirty="0" smtClean="0"/>
              <a:t>Diet &amp; Lifestyle</a:t>
            </a:r>
          </a:p>
          <a:p>
            <a:r>
              <a:rPr lang="en-GB" sz="3000" dirty="0" smtClean="0"/>
              <a:t>Lesson </a:t>
            </a:r>
            <a:r>
              <a:rPr lang="en-GB" sz="3000" dirty="0" smtClean="0"/>
              <a:t>2</a:t>
            </a:r>
            <a:endParaRPr lang="en-GB" sz="3000" dirty="0" smtClean="0"/>
          </a:p>
          <a:p>
            <a:endParaRPr lang="en-GB" b="1"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59" y="362326"/>
            <a:ext cx="1968107" cy="1994041"/>
          </a:xfrm>
          <a:prstGeom prst="rect">
            <a:avLst/>
          </a:prstGeom>
        </p:spPr>
      </p:pic>
      <p:pic>
        <p:nvPicPr>
          <p:cNvPr id="7" name="Picture 6"/>
          <p:cNvPicPr>
            <a:picLocks noChangeAspect="1"/>
          </p:cNvPicPr>
          <p:nvPr/>
        </p:nvPicPr>
        <p:blipFill>
          <a:blip r:embed="rId5"/>
          <a:stretch>
            <a:fillRect/>
          </a:stretch>
        </p:blipFill>
        <p:spPr>
          <a:xfrm>
            <a:off x="10134328" y="5016817"/>
            <a:ext cx="1874984" cy="165394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84330" y="1896156"/>
            <a:ext cx="1681389" cy="1681389"/>
          </a:xfrm>
          <a:prstGeom prst="rect">
            <a:avLst/>
          </a:prstGeom>
        </p:spPr>
      </p:pic>
    </p:spTree>
    <p:extLst>
      <p:ext uri="{BB962C8B-B14F-4D97-AF65-F5344CB8AC3E}">
        <p14:creationId xmlns:p14="http://schemas.microsoft.com/office/powerpoint/2010/main" val="249716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165462" y="203742"/>
            <a:ext cx="11477898" cy="5447645"/>
          </a:xfrm>
          <a:prstGeom prst="rect">
            <a:avLst/>
          </a:prstGeom>
          <a:noFill/>
        </p:spPr>
        <p:txBody>
          <a:bodyPr wrap="square" rtlCol="0">
            <a:spAutoFit/>
          </a:bodyPr>
          <a:lstStyle/>
          <a:p>
            <a:pPr fontAlgn="base"/>
            <a:r>
              <a:rPr lang="en-GB" sz="3000" b="1" dirty="0" smtClean="0"/>
              <a:t>Why </a:t>
            </a:r>
            <a:r>
              <a:rPr lang="en-GB" sz="3000" b="1" dirty="0"/>
              <a:t>do people with different lifestyles need different diets?</a:t>
            </a:r>
          </a:p>
          <a:p>
            <a:endParaRPr lang="en-GB" sz="3000" dirty="0" smtClean="0"/>
          </a:p>
          <a:p>
            <a:endParaRPr lang="en-GB" sz="3000" dirty="0"/>
          </a:p>
          <a:p>
            <a:r>
              <a:rPr lang="en-GB" sz="2400" dirty="0"/>
              <a:t>In this lesson, we will learn about different lifestyles and characteristics and how these will affect the amount of energy that those people need. We will also learn about nutritional deficiencies as well as discuss whether there could be a solution to all of our unbalanced diet problems</a:t>
            </a:r>
            <a:r>
              <a:rPr lang="en-GB" sz="2400" dirty="0" smtClean="0"/>
              <a:t>.</a:t>
            </a:r>
          </a:p>
          <a:p>
            <a:endParaRPr lang="en-GB" sz="2400" dirty="0"/>
          </a:p>
          <a:p>
            <a:r>
              <a:rPr lang="en-GB" sz="2400" dirty="0" smtClean="0"/>
              <a:t>Click on the following link to watch and take part in the following video lesson</a:t>
            </a:r>
            <a:r>
              <a:rPr lang="en-GB" sz="2400" dirty="0" smtClean="0"/>
              <a:t>.</a:t>
            </a:r>
            <a:endParaRPr lang="en-GB" sz="2400" dirty="0"/>
          </a:p>
          <a:p>
            <a:r>
              <a:rPr lang="en-GB" sz="2400" dirty="0">
                <a:hlinkClick r:id="rId4"/>
              </a:rPr>
              <a:t>https://</a:t>
            </a:r>
            <a:r>
              <a:rPr lang="en-GB" sz="2400" dirty="0" smtClean="0">
                <a:hlinkClick r:id="rId4"/>
              </a:rPr>
              <a:t>classroom.thenational.academy/lessons/why-do-people-with-different-lifestyles-need-different-diets-6nj66r</a:t>
            </a:r>
            <a:endParaRPr lang="en-GB" sz="2400" dirty="0" smtClean="0"/>
          </a:p>
          <a:p>
            <a:endParaRPr lang="en-GB" sz="2400" dirty="0"/>
          </a:p>
          <a:p>
            <a:endParaRPr lang="en-GB" sz="2400" dirty="0" smtClean="0"/>
          </a:p>
          <a:p>
            <a:endParaRPr lang="en-GB" dirty="0"/>
          </a:p>
        </p:txBody>
      </p:sp>
      <p:pic>
        <p:nvPicPr>
          <p:cNvPr id="5" name="Picture 4"/>
          <p:cNvPicPr>
            <a:picLocks noChangeAspect="1"/>
          </p:cNvPicPr>
          <p:nvPr/>
        </p:nvPicPr>
        <p:blipFill>
          <a:blip r:embed="rId5"/>
          <a:stretch>
            <a:fillRect/>
          </a:stretch>
        </p:blipFill>
        <p:spPr>
          <a:xfrm>
            <a:off x="7409455" y="4640716"/>
            <a:ext cx="3800013" cy="2021342"/>
          </a:xfrm>
          <a:prstGeom prst="rect">
            <a:avLst/>
          </a:prstGeom>
        </p:spPr>
      </p:pic>
      <p:sp>
        <p:nvSpPr>
          <p:cNvPr id="6" name="TextBox 5"/>
          <p:cNvSpPr txBox="1"/>
          <p:nvPr/>
        </p:nvSpPr>
        <p:spPr>
          <a:xfrm>
            <a:off x="8307978" y="888273"/>
            <a:ext cx="3683726" cy="646331"/>
          </a:xfrm>
          <a:prstGeom prst="rect">
            <a:avLst/>
          </a:prstGeom>
          <a:noFill/>
        </p:spPr>
        <p:txBody>
          <a:bodyPr wrap="square" rtlCol="0">
            <a:spAutoFit/>
          </a:bodyPr>
          <a:lstStyle/>
          <a:p>
            <a:r>
              <a:rPr lang="en-GB" b="1" dirty="0" smtClean="0">
                <a:solidFill>
                  <a:srgbClr val="FF0000"/>
                </a:solidFill>
              </a:rPr>
              <a:t>Play the audio first before clicking on the link to the lesson.</a:t>
            </a:r>
            <a:endParaRPr lang="en-GB" b="1" dirty="0">
              <a:solidFill>
                <a:srgbClr val="FF0000"/>
              </a:solidFill>
            </a:endParaRP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93284" y="4710384"/>
            <a:ext cx="1463676" cy="1463676"/>
          </a:xfrm>
          <a:prstGeom prst="rect">
            <a:avLst/>
          </a:prstGeom>
        </p:spPr>
      </p:pic>
    </p:spTree>
    <p:extLst>
      <p:ext uri="{BB962C8B-B14F-4D97-AF65-F5344CB8AC3E}">
        <p14:creationId xmlns:p14="http://schemas.microsoft.com/office/powerpoint/2010/main" val="1369915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82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330925" y="334276"/>
            <a:ext cx="11477898" cy="2492990"/>
          </a:xfrm>
          <a:prstGeom prst="rect">
            <a:avLst/>
          </a:prstGeom>
          <a:noFill/>
        </p:spPr>
        <p:txBody>
          <a:bodyPr wrap="square" rtlCol="0">
            <a:spAutoFit/>
          </a:bodyPr>
          <a:lstStyle/>
          <a:p>
            <a:pPr fontAlgn="base"/>
            <a:r>
              <a:rPr lang="en-GB" sz="3000" b="1" dirty="0"/>
              <a:t>Why do people with different lifestyles need different diets?</a:t>
            </a:r>
          </a:p>
          <a:p>
            <a:endParaRPr lang="en-GB" sz="2400" dirty="0"/>
          </a:p>
          <a:p>
            <a:r>
              <a:rPr lang="en-GB" sz="2400" dirty="0" smtClean="0"/>
              <a:t>Click on the following link to complete the activities for today’s lesson:</a:t>
            </a:r>
          </a:p>
          <a:p>
            <a:endParaRPr lang="en-GB" sz="2400" dirty="0"/>
          </a:p>
          <a:p>
            <a:r>
              <a:rPr lang="en-GB" dirty="0">
                <a:hlinkClick r:id="rId5"/>
              </a:rPr>
              <a:t>https://</a:t>
            </a:r>
            <a:r>
              <a:rPr lang="en-GB" dirty="0" smtClean="0">
                <a:hlinkClick r:id="rId5"/>
              </a:rPr>
              <a:t>classroom.thenational.academy/lessons/why-do-people-with-different-lifestyles-need-different-diets-6nj66r?step=2&amp;activity=worksheet</a:t>
            </a:r>
            <a:endParaRPr lang="en-GB" dirty="0" smtClean="0"/>
          </a:p>
          <a:p>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388145723"/>
              </p:ext>
            </p:extLst>
          </p:nvPr>
        </p:nvGraphicFramePr>
        <p:xfrm>
          <a:off x="7824650" y="3565930"/>
          <a:ext cx="2477589" cy="2146385"/>
        </p:xfrm>
        <a:graphic>
          <a:graphicData uri="http://schemas.openxmlformats.org/presentationml/2006/ole">
            <mc:AlternateContent xmlns:mc="http://schemas.openxmlformats.org/markup-compatibility/2006">
              <mc:Choice xmlns:v="urn:schemas-microsoft-com:vml" Requires="v">
                <p:oleObj spid="_x0000_s1043" name="Acrobat Document" showAsIcon="1" r:id="rId6" imgW="914400" imgH="792360" progId="AcroExch.Document.DC">
                  <p:embed/>
                </p:oleObj>
              </mc:Choice>
              <mc:Fallback>
                <p:oleObj name="Acrobat Document" showAsIcon="1" r:id="rId6" imgW="914400" imgH="792360" progId="AcroExch.Document.DC">
                  <p:embed/>
                  <p:pic>
                    <p:nvPicPr>
                      <p:cNvPr id="0" name=""/>
                      <p:cNvPicPr/>
                      <p:nvPr/>
                    </p:nvPicPr>
                    <p:blipFill>
                      <a:blip r:embed="rId7"/>
                      <a:stretch>
                        <a:fillRect/>
                      </a:stretch>
                    </p:blipFill>
                    <p:spPr>
                      <a:xfrm>
                        <a:off x="7824650" y="3565930"/>
                        <a:ext cx="2477589" cy="2146385"/>
                      </a:xfrm>
                      <a:prstGeom prst="rect">
                        <a:avLst/>
                      </a:prstGeom>
                    </p:spPr>
                  </p:pic>
                </p:oleObj>
              </mc:Fallback>
            </mc:AlternateContent>
          </a:graphicData>
        </a:graphic>
      </p:graphicFrame>
      <p:pic>
        <p:nvPicPr>
          <p:cNvPr id="8" name="Picture 7"/>
          <p:cNvPicPr>
            <a:picLocks noChangeAspect="1"/>
          </p:cNvPicPr>
          <p:nvPr/>
        </p:nvPicPr>
        <p:blipFill>
          <a:blip r:embed="rId8"/>
          <a:stretch>
            <a:fillRect/>
          </a:stretch>
        </p:blipFill>
        <p:spPr>
          <a:xfrm>
            <a:off x="330925" y="3011932"/>
            <a:ext cx="6387371" cy="3565616"/>
          </a:xfrm>
          <a:prstGeom prst="rect">
            <a:avLst/>
          </a:prstGeom>
        </p:spPr>
      </p:pic>
      <p:pic>
        <p:nvPicPr>
          <p:cNvPr id="9"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0493828" y="2643421"/>
            <a:ext cx="1106354" cy="1106354"/>
          </a:xfrm>
          <a:prstGeom prst="rect">
            <a:avLst/>
          </a:prstGeom>
        </p:spPr>
      </p:pic>
    </p:spTree>
    <p:extLst>
      <p:ext uri="{BB962C8B-B14F-4D97-AF65-F5344CB8AC3E}">
        <p14:creationId xmlns:p14="http://schemas.microsoft.com/office/powerpoint/2010/main" val="331323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71"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247241" y="149610"/>
            <a:ext cx="11477898" cy="5909310"/>
          </a:xfrm>
          <a:prstGeom prst="rect">
            <a:avLst/>
          </a:prstGeom>
          <a:noFill/>
        </p:spPr>
        <p:txBody>
          <a:bodyPr wrap="square" rtlCol="0">
            <a:spAutoFit/>
          </a:bodyPr>
          <a:lstStyle/>
          <a:p>
            <a:r>
              <a:rPr lang="en-GB" sz="2400" b="1" dirty="0" smtClean="0"/>
              <a:t>Write or record orally your argument…</a:t>
            </a:r>
          </a:p>
          <a:p>
            <a:endParaRPr lang="en-GB" sz="2400" b="1" dirty="0"/>
          </a:p>
          <a:p>
            <a:endParaRPr lang="en-GB" sz="2400" b="1" dirty="0" smtClean="0"/>
          </a:p>
          <a:p>
            <a:endParaRPr lang="en-GB" sz="2400" b="1" dirty="0"/>
          </a:p>
          <a:p>
            <a:endParaRPr lang="en-GB" sz="2400" b="1" dirty="0" smtClean="0"/>
          </a:p>
          <a:p>
            <a:endParaRPr lang="en-GB" sz="2400" b="1" dirty="0"/>
          </a:p>
          <a:p>
            <a:endParaRPr lang="en-GB" sz="2400" b="1" dirty="0" smtClean="0"/>
          </a:p>
          <a:p>
            <a:endParaRPr lang="en-GB" sz="2400" b="1" dirty="0"/>
          </a:p>
          <a:p>
            <a:endParaRPr lang="en-GB" sz="2400" b="1" dirty="0" smtClean="0"/>
          </a:p>
          <a:p>
            <a:endParaRPr lang="en-GB" sz="2400" b="1" dirty="0"/>
          </a:p>
          <a:p>
            <a:r>
              <a:rPr lang="en-GB" sz="2400" dirty="0" smtClean="0"/>
              <a:t>You can write your arguments for or against on our class discussion feed or you could submit your written or oral recording via the homework section ‘upload your homework’ button.</a:t>
            </a:r>
            <a:endParaRPr lang="en-GB" sz="2400" dirty="0"/>
          </a:p>
          <a:p>
            <a:endParaRPr lang="en-GB" sz="2400" dirty="0"/>
          </a:p>
          <a:p>
            <a:endParaRPr lang="en-GB" sz="2400" dirty="0" smtClean="0"/>
          </a:p>
          <a:p>
            <a:endParaRPr lang="en-GB" dirty="0"/>
          </a:p>
        </p:txBody>
      </p:sp>
      <p:pic>
        <p:nvPicPr>
          <p:cNvPr id="5" name="Picture 4"/>
          <p:cNvPicPr>
            <a:picLocks noChangeAspect="1"/>
          </p:cNvPicPr>
          <p:nvPr/>
        </p:nvPicPr>
        <p:blipFill>
          <a:blip r:embed="rId4"/>
          <a:stretch>
            <a:fillRect/>
          </a:stretch>
        </p:blipFill>
        <p:spPr>
          <a:xfrm>
            <a:off x="308200" y="888274"/>
            <a:ext cx="9572625" cy="215265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70679" y="4882697"/>
            <a:ext cx="1489801" cy="1489801"/>
          </a:xfrm>
          <a:prstGeom prst="rect">
            <a:avLst/>
          </a:prstGeom>
        </p:spPr>
      </p:pic>
    </p:spTree>
    <p:extLst>
      <p:ext uri="{BB962C8B-B14F-4D97-AF65-F5344CB8AC3E}">
        <p14:creationId xmlns:p14="http://schemas.microsoft.com/office/powerpoint/2010/main" val="2326963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29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759FC00585A40B6D6B58A09B6D21A" ma:contentTypeVersion="10" ma:contentTypeDescription="Create a new document." ma:contentTypeScope="" ma:versionID="c296e928fad32b0479214ec797bb29e9">
  <xsd:schema xmlns:xsd="http://www.w3.org/2001/XMLSchema" xmlns:xs="http://www.w3.org/2001/XMLSchema" xmlns:p="http://schemas.microsoft.com/office/2006/metadata/properties" xmlns:ns2="bff8f7dd-2eb0-4133-92ab-79d36edba735" targetNamespace="http://schemas.microsoft.com/office/2006/metadata/properties" ma:root="true" ma:fieldsID="6cb16b2b5b83dc40f2d3efd62d284a2d" ns2:_="">
    <xsd:import namespace="bff8f7dd-2eb0-4133-92ab-79d36edba7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8f7dd-2eb0-4133-92ab-79d36edba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B16654-AA31-48F5-AFF1-7FC0DB6EA0C7}"/>
</file>

<file path=customXml/itemProps2.xml><?xml version="1.0" encoding="utf-8"?>
<ds:datastoreItem xmlns:ds="http://schemas.openxmlformats.org/officeDocument/2006/customXml" ds:itemID="{6D2CC6FD-3885-4A11-8D05-E345F121AC60}"/>
</file>

<file path=customXml/itemProps3.xml><?xml version="1.0" encoding="utf-8"?>
<ds:datastoreItem xmlns:ds="http://schemas.openxmlformats.org/officeDocument/2006/customXml" ds:itemID="{1278068F-49E4-4484-9C03-FFBFEED877DF}"/>
</file>

<file path=docProps/app.xml><?xml version="1.0" encoding="utf-8"?>
<Properties xmlns="http://schemas.openxmlformats.org/officeDocument/2006/extended-properties" xmlns:vt="http://schemas.openxmlformats.org/officeDocument/2006/docPropsVTypes">
  <TotalTime>1817</TotalTime>
  <Words>166</Words>
  <Application>Microsoft Office PowerPoint</Application>
  <PresentationFormat>Widescreen</PresentationFormat>
  <Paragraphs>31</Paragraphs>
  <Slides>4</Slides>
  <Notes>0</Notes>
  <HiddenSlides>0</HiddenSlides>
  <MMClips>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9" baseType="lpstr">
      <vt:lpstr>Arial</vt:lpstr>
      <vt:lpstr>Calibri</vt:lpstr>
      <vt:lpstr>Calibri Light</vt:lpstr>
      <vt:lpstr>Office Theme</vt:lpstr>
      <vt:lpstr>Adobe Acrobat Document</vt:lpstr>
      <vt:lpstr>    SCIENCE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Downing</dc:creator>
  <cp:lastModifiedBy>Lisa Downing</cp:lastModifiedBy>
  <cp:revision>101</cp:revision>
  <dcterms:created xsi:type="dcterms:W3CDTF">2020-07-13T10:58:18Z</dcterms:created>
  <dcterms:modified xsi:type="dcterms:W3CDTF">2021-01-25T12:05:39Z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0x010100B71759FC00585A40B6D6B58A09B6D21A</vt:lpwstr>
  </property>
</Properties>
</file>