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3" r:id="rId6"/>
    <p:sldId id="284" r:id="rId7"/>
    <p:sldId id="285" r:id="rId8"/>
    <p:sldId id="286" r:id="rId9"/>
    <p:sldId id="272" r:id="rId10"/>
    <p:sldId id="282" r:id="rId11"/>
    <p:sldId id="28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</a:t>
            </a:r>
            <a:r>
              <a:rPr lang="en-GB" b="1"/>
              <a:t>: </a:t>
            </a:r>
            <a:r>
              <a:rPr lang="en-GB"/>
              <a:t>28.01.21</a:t>
            </a:r>
            <a:endParaRPr lang="en-GB" dirty="0"/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4 – Lesson 4</a:t>
            </a:r>
          </a:p>
          <a:p>
            <a:r>
              <a:rPr lang="en-GB" b="1" dirty="0"/>
              <a:t>Hansel and Gretel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B61377-4A52-46FF-B226-DE8CAAE6A3E9}"/>
              </a:ext>
            </a:extLst>
          </p:cNvPr>
          <p:cNvGrpSpPr/>
          <p:nvPr/>
        </p:nvGrpSpPr>
        <p:grpSpPr>
          <a:xfrm>
            <a:off x="1035424" y="-14998"/>
            <a:ext cx="5963254" cy="6872998"/>
            <a:chOff x="848139" y="238539"/>
            <a:chExt cx="7805531" cy="781878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7ACC47-29DB-4E20-B3CD-3B56CE0B6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804" t="26188" r="27174" b="2224"/>
            <a:stretch/>
          </p:blipFill>
          <p:spPr>
            <a:xfrm>
              <a:off x="848139" y="238539"/>
              <a:ext cx="7805531" cy="465151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CA4352-7A91-4909-94B4-45F90A466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96" t="20682" r="27283" b="27922"/>
            <a:stretch/>
          </p:blipFill>
          <p:spPr>
            <a:xfrm>
              <a:off x="848139" y="4717775"/>
              <a:ext cx="7805531" cy="3339546"/>
            </a:xfrm>
            <a:prstGeom prst="rect">
              <a:avLst/>
            </a:prstGeom>
          </p:spPr>
        </p:pic>
      </p:grpSp>
      <p:sp>
        <p:nvSpPr>
          <p:cNvPr id="5" name="TextBox 3">
            <a:extLst>
              <a:ext uri="{FF2B5EF4-FFF2-40B4-BE49-F238E27FC236}">
                <a16:creationId xmlns:a16="http://schemas.microsoft.com/office/drawing/2014/main" id="{EEB8E4D7-9FC2-4DA4-B4DA-44C46DF1DA27}"/>
              </a:ext>
            </a:extLst>
          </p:cNvPr>
          <p:cNvSpPr txBox="1"/>
          <p:nvPr/>
        </p:nvSpPr>
        <p:spPr>
          <a:xfrm>
            <a:off x="7664822" y="1630923"/>
            <a:ext cx="399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5 and 6 or click on the sound button to hear it being read to you.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71B0E-59CE-4B72-9770-2B77D37BB857}"/>
              </a:ext>
            </a:extLst>
          </p:cNvPr>
          <p:cNvSpPr txBox="1"/>
          <p:nvPr/>
        </p:nvSpPr>
        <p:spPr>
          <a:xfrm>
            <a:off x="7664822" y="4580746"/>
            <a:ext cx="399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While you are reading, jot down any tricky words you don’t know the meaning of. Then use a dictionary or the internet to look them up.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0C18EE-6F0E-47CA-BE72-CE97A5B16EBE}"/>
              </a:ext>
            </a:extLst>
          </p:cNvPr>
          <p:cNvSpPr txBox="1"/>
          <p:nvPr/>
        </p:nvSpPr>
        <p:spPr>
          <a:xfrm>
            <a:off x="7664822" y="2415426"/>
            <a:ext cx="399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8" name="English 28 slide 2A">
            <a:hlinkClick r:id="" action="ppaction://media"/>
            <a:extLst>
              <a:ext uri="{FF2B5EF4-FFF2-40B4-BE49-F238E27FC236}">
                <a16:creationId xmlns:a16="http://schemas.microsoft.com/office/drawing/2014/main" id="{F8FAE5EA-5BBC-45B7-9277-6E5192D09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97009" y="672547"/>
            <a:ext cx="609600" cy="609600"/>
          </a:xfrm>
          <a:prstGeom prst="rect">
            <a:avLst/>
          </a:prstGeom>
        </p:spPr>
      </p:pic>
      <p:pic>
        <p:nvPicPr>
          <p:cNvPr id="9" name="English 28 slide 2B">
            <a:hlinkClick r:id="" action="ppaction://media"/>
            <a:extLst>
              <a:ext uri="{FF2B5EF4-FFF2-40B4-BE49-F238E27FC236}">
                <a16:creationId xmlns:a16="http://schemas.microsoft.com/office/drawing/2014/main" id="{DA20F79F-C255-4E79-83B7-A705ECFAE7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83757" y="3516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7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0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7D66D-D180-41F8-B7ED-BAFF16C94E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87" t="30244" r="26298" b="27538"/>
          <a:stretch/>
        </p:blipFill>
        <p:spPr>
          <a:xfrm>
            <a:off x="1158799" y="2005740"/>
            <a:ext cx="9560859" cy="33292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BD237D-28D4-49C7-ADDA-4A622845C93F}"/>
              </a:ext>
            </a:extLst>
          </p:cNvPr>
          <p:cNvSpPr/>
          <p:nvPr/>
        </p:nvSpPr>
        <p:spPr>
          <a:xfrm>
            <a:off x="2832847" y="5750004"/>
            <a:ext cx="86351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Predict the old woman’s character. What can we tell from her speech? What impression do you get of her?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2AA76-259A-45D3-8E55-4707F0EF7226}"/>
              </a:ext>
            </a:extLst>
          </p:cNvPr>
          <p:cNvSpPr/>
          <p:nvPr/>
        </p:nvSpPr>
        <p:spPr>
          <a:xfrm>
            <a:off x="1158799" y="5750004"/>
            <a:ext cx="16740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STOP: </a:t>
            </a:r>
            <a:endParaRPr lang="en-GB" sz="4400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792EE2B-C7E8-4A83-AE50-72CCD6B075A6}"/>
              </a:ext>
            </a:extLst>
          </p:cNvPr>
          <p:cNvSpPr txBox="1"/>
          <p:nvPr/>
        </p:nvSpPr>
        <p:spPr>
          <a:xfrm>
            <a:off x="632012" y="248250"/>
            <a:ext cx="977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5 and 6 or click on the sound button to hear it being read to you. The text is also attached to our blog if you want to open or print it this way.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75447-7C95-43E1-9A0D-0AC4D3522B43}"/>
              </a:ext>
            </a:extLst>
          </p:cNvPr>
          <p:cNvSpPr txBox="1"/>
          <p:nvPr/>
        </p:nvSpPr>
        <p:spPr>
          <a:xfrm>
            <a:off x="632011" y="1026673"/>
            <a:ext cx="9903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While you are reading, jot down any tricky words you don’t know the meaning of. Then use a dictionary or the internet to look them up.</a:t>
            </a:r>
          </a:p>
        </p:txBody>
      </p:sp>
      <p:pic>
        <p:nvPicPr>
          <p:cNvPr id="2" name="English 28 slide 3A">
            <a:hlinkClick r:id="" action="ppaction://media"/>
            <a:extLst>
              <a:ext uri="{FF2B5EF4-FFF2-40B4-BE49-F238E27FC236}">
                <a16:creationId xmlns:a16="http://schemas.microsoft.com/office/drawing/2014/main" id="{4FCACB04-B793-4C1A-AC1D-5CA977E33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0566" y="411071"/>
            <a:ext cx="609600" cy="609600"/>
          </a:xfrm>
          <a:prstGeom prst="rect">
            <a:avLst/>
          </a:prstGeom>
        </p:spPr>
      </p:pic>
      <p:pic>
        <p:nvPicPr>
          <p:cNvPr id="4" name="English 28 slide 3B">
            <a:hlinkClick r:id="" action="ppaction://media"/>
            <a:extLst>
              <a:ext uri="{FF2B5EF4-FFF2-40B4-BE49-F238E27FC236}">
                <a16:creationId xmlns:a16="http://schemas.microsoft.com/office/drawing/2014/main" id="{B4AAEB2A-13EE-43EF-8438-1D8257B138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3201" y="5891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9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220BEC-9955-468E-A3AF-BFC718C3DF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06" t="70669" r="36202"/>
          <a:stretch/>
        </p:blipFill>
        <p:spPr>
          <a:xfrm>
            <a:off x="8053236" y="3601594"/>
            <a:ext cx="3926059" cy="30392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7921CA-6657-49BB-8E81-00E897D2E528}"/>
              </a:ext>
            </a:extLst>
          </p:cNvPr>
          <p:cNvGrpSpPr/>
          <p:nvPr/>
        </p:nvGrpSpPr>
        <p:grpSpPr>
          <a:xfrm>
            <a:off x="226152" y="179921"/>
            <a:ext cx="7644619" cy="5207392"/>
            <a:chOff x="1881554" y="931985"/>
            <a:chExt cx="5785339" cy="3657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9DD6EF-4040-4023-87BC-352C1FF41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452" t="19148" r="35096" b="24561"/>
            <a:stretch/>
          </p:blipFill>
          <p:spPr>
            <a:xfrm>
              <a:off x="1881554" y="931985"/>
              <a:ext cx="5785339" cy="36576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8CF1B9-88BC-46CA-A5B1-91C637D5ED53}"/>
                </a:ext>
              </a:extLst>
            </p:cNvPr>
            <p:cNvSpPr/>
            <p:nvPr/>
          </p:nvSpPr>
          <p:spPr>
            <a:xfrm>
              <a:off x="5345723" y="4308232"/>
              <a:ext cx="2022231" cy="281354"/>
            </a:xfrm>
            <a:prstGeom prst="rect">
              <a:avLst/>
            </a:prstGeom>
            <a:solidFill>
              <a:srgbClr val="DEDCDC"/>
            </a:solidFill>
            <a:ln>
              <a:solidFill>
                <a:srgbClr val="DED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FAACDF6D-F5DA-4391-8240-2E5BAF11084A}"/>
              </a:ext>
            </a:extLst>
          </p:cNvPr>
          <p:cNvSpPr txBox="1"/>
          <p:nvPr/>
        </p:nvSpPr>
        <p:spPr>
          <a:xfrm>
            <a:off x="8565776" y="403601"/>
            <a:ext cx="2996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5 and 6 or click on the sound button to hear it being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C8DEF8-0A85-48A5-A731-FDB1E8790025}"/>
              </a:ext>
            </a:extLst>
          </p:cNvPr>
          <p:cNvSpPr txBox="1"/>
          <p:nvPr/>
        </p:nvSpPr>
        <p:spPr>
          <a:xfrm>
            <a:off x="564776" y="5788112"/>
            <a:ext cx="6772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While you are reading, jot down any tricky words you don’t know the meaning of. Then use a dictionary or the internet to look them up.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9CF18D-37A7-43E0-B757-67F64E834A96}"/>
              </a:ext>
            </a:extLst>
          </p:cNvPr>
          <p:cNvSpPr txBox="1"/>
          <p:nvPr/>
        </p:nvSpPr>
        <p:spPr>
          <a:xfrm>
            <a:off x="8565776" y="2333076"/>
            <a:ext cx="2996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2" name="English 28 slide 4">
            <a:hlinkClick r:id="" action="ppaction://media"/>
            <a:extLst>
              <a:ext uri="{FF2B5EF4-FFF2-40B4-BE49-F238E27FC236}">
                <a16:creationId xmlns:a16="http://schemas.microsoft.com/office/drawing/2014/main" id="{4CD55DBF-DE39-4B1D-9DEF-9D1A84355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1465" y="1550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4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041E02-8085-40DC-995C-52D0B82CC55D}"/>
              </a:ext>
            </a:extLst>
          </p:cNvPr>
          <p:cNvGrpSpPr/>
          <p:nvPr/>
        </p:nvGrpSpPr>
        <p:grpSpPr>
          <a:xfrm>
            <a:off x="304800" y="504264"/>
            <a:ext cx="8386820" cy="5849471"/>
            <a:chOff x="461344" y="504264"/>
            <a:chExt cx="8386820" cy="584947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D00F276-418C-416B-92D6-888525662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55" t="33858" r="35588" b="3642"/>
            <a:stretch/>
          </p:blipFill>
          <p:spPr>
            <a:xfrm>
              <a:off x="461344" y="504265"/>
              <a:ext cx="8386820" cy="584947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571DF66-0C4E-4FA5-B4D3-49941586156A}"/>
                </a:ext>
              </a:extLst>
            </p:cNvPr>
            <p:cNvSpPr/>
            <p:nvPr/>
          </p:nvSpPr>
          <p:spPr>
            <a:xfrm>
              <a:off x="5553635" y="504265"/>
              <a:ext cx="3294529" cy="2413747"/>
            </a:xfrm>
            <a:prstGeom prst="rect">
              <a:avLst/>
            </a:prstGeom>
            <a:solidFill>
              <a:srgbClr val="DEDCDC"/>
            </a:solidFill>
            <a:ln>
              <a:solidFill>
                <a:srgbClr val="DED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5EC4243-9170-4294-AA13-6011D4593326}"/>
                </a:ext>
              </a:extLst>
            </p:cNvPr>
            <p:cNvSpPr/>
            <p:nvPr/>
          </p:nvSpPr>
          <p:spPr>
            <a:xfrm>
              <a:off x="5204012" y="504264"/>
              <a:ext cx="3294529" cy="1378323"/>
            </a:xfrm>
            <a:prstGeom prst="rect">
              <a:avLst/>
            </a:prstGeom>
            <a:solidFill>
              <a:srgbClr val="DEDCDC"/>
            </a:solidFill>
            <a:ln>
              <a:solidFill>
                <a:srgbClr val="DED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D0BB4ACE-6CF9-4AF9-8D8E-DCA68A997627}"/>
              </a:ext>
            </a:extLst>
          </p:cNvPr>
          <p:cNvSpPr txBox="1"/>
          <p:nvPr/>
        </p:nvSpPr>
        <p:spPr>
          <a:xfrm>
            <a:off x="8996082" y="841595"/>
            <a:ext cx="2996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5 and 6 or click on the sound button to hear it being read to you.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CCABC-637D-49F7-8CDB-0FD8363C0EB0}"/>
              </a:ext>
            </a:extLst>
          </p:cNvPr>
          <p:cNvSpPr txBox="1"/>
          <p:nvPr/>
        </p:nvSpPr>
        <p:spPr>
          <a:xfrm>
            <a:off x="9048631" y="4539077"/>
            <a:ext cx="28911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While you are reading, jot down any tricky words you don’t know the meaning of. Then use a dictionary or the internet to look them up.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3CE84-AD79-4022-9FF4-55BEA9BEF20B}"/>
              </a:ext>
            </a:extLst>
          </p:cNvPr>
          <p:cNvSpPr txBox="1"/>
          <p:nvPr/>
        </p:nvSpPr>
        <p:spPr>
          <a:xfrm>
            <a:off x="8996082" y="1982530"/>
            <a:ext cx="2996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9" name="English 28 slide 5">
            <a:hlinkClick r:id="" action="ppaction://media"/>
            <a:extLst>
              <a:ext uri="{FF2B5EF4-FFF2-40B4-BE49-F238E27FC236}">
                <a16:creationId xmlns:a16="http://schemas.microsoft.com/office/drawing/2014/main" id="{7220EB1A-3BCB-4219-B668-A26A70787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9390" y="3166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FA55D249-48D2-4C73-AAE4-EF72D839686C}"/>
              </a:ext>
            </a:extLst>
          </p:cNvPr>
          <p:cNvSpPr txBox="1"/>
          <p:nvPr/>
        </p:nvSpPr>
        <p:spPr>
          <a:xfrm>
            <a:off x="4573665" y="525752"/>
            <a:ext cx="743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EED63D-A07C-4F53-8671-5CDE2628A12C}"/>
              </a:ext>
            </a:extLst>
          </p:cNvPr>
          <p:cNvSpPr/>
          <p:nvPr/>
        </p:nvSpPr>
        <p:spPr>
          <a:xfrm>
            <a:off x="791075" y="892292"/>
            <a:ext cx="1046910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Activity 1:</a:t>
            </a:r>
          </a:p>
          <a:p>
            <a:endParaRPr lang="en-GB" sz="2800" dirty="0"/>
          </a:p>
          <a:p>
            <a:r>
              <a:rPr lang="en-GB" dirty="0"/>
              <a:t>Summarise the two sides of the witch’s character. </a:t>
            </a:r>
          </a:p>
          <a:p>
            <a:endParaRPr lang="en-GB" dirty="0"/>
          </a:p>
          <a:p>
            <a:r>
              <a:rPr lang="en-GB" dirty="0"/>
              <a:t>Select 3 words which describe the old woman before the food pictures and three words to describe her character after the food pictures. </a:t>
            </a:r>
          </a:p>
          <a:p>
            <a:r>
              <a:rPr lang="en-GB" dirty="0"/>
              <a:t>	</a:t>
            </a:r>
          </a:p>
          <a:p>
            <a:endParaRPr lang="en-GB" sz="2800" b="1" u="sng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A167D8-2887-425A-A166-CFD734E51AE7}"/>
              </a:ext>
            </a:extLst>
          </p:cNvPr>
          <p:cNvCxnSpPr/>
          <p:nvPr/>
        </p:nvCxnSpPr>
        <p:spPr>
          <a:xfrm>
            <a:off x="5303520" y="3543300"/>
            <a:ext cx="0" cy="21602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37A850-7712-4FA3-9C56-4584175EB6AC}"/>
              </a:ext>
            </a:extLst>
          </p:cNvPr>
          <p:cNvCxnSpPr/>
          <p:nvPr/>
        </p:nvCxnSpPr>
        <p:spPr>
          <a:xfrm>
            <a:off x="3177540" y="4080510"/>
            <a:ext cx="45948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E88D03-8004-4AAF-BA6D-C39B578806C4}"/>
              </a:ext>
            </a:extLst>
          </p:cNvPr>
          <p:cNvSpPr txBox="1"/>
          <p:nvPr/>
        </p:nvSpPr>
        <p:spPr>
          <a:xfrm>
            <a:off x="3177540" y="3429000"/>
            <a:ext cx="1897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</a:rPr>
              <a:t>Before the food pictures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331295-3D88-42A4-ABBB-44A2E24D217E}"/>
              </a:ext>
            </a:extLst>
          </p:cNvPr>
          <p:cNvSpPr txBox="1"/>
          <p:nvPr/>
        </p:nvSpPr>
        <p:spPr>
          <a:xfrm>
            <a:off x="5589270" y="3449299"/>
            <a:ext cx="1840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</a:rPr>
              <a:t>After the food pictures</a:t>
            </a:r>
          </a:p>
        </p:txBody>
      </p:sp>
      <p:pic>
        <p:nvPicPr>
          <p:cNvPr id="2" name="English 28 slide 6">
            <a:hlinkClick r:id="" action="ppaction://media"/>
            <a:extLst>
              <a:ext uri="{FF2B5EF4-FFF2-40B4-BE49-F238E27FC236}">
                <a16:creationId xmlns:a16="http://schemas.microsoft.com/office/drawing/2014/main" id="{6C47497B-C4E4-4600-AD9B-113488BCC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9705" y="652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9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FA55D249-48D2-4C73-AAE4-EF72D839686C}"/>
              </a:ext>
            </a:extLst>
          </p:cNvPr>
          <p:cNvSpPr txBox="1"/>
          <p:nvPr/>
        </p:nvSpPr>
        <p:spPr>
          <a:xfrm>
            <a:off x="4573665" y="525752"/>
            <a:ext cx="743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read to you: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EED63D-A07C-4F53-8671-5CDE2628A12C}"/>
              </a:ext>
            </a:extLst>
          </p:cNvPr>
          <p:cNvSpPr/>
          <p:nvPr/>
        </p:nvSpPr>
        <p:spPr>
          <a:xfrm>
            <a:off x="787816" y="710418"/>
            <a:ext cx="1034755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Activity 2:</a:t>
            </a:r>
          </a:p>
          <a:p>
            <a:endParaRPr lang="en-GB" sz="2800" dirty="0"/>
          </a:p>
          <a:p>
            <a:r>
              <a:rPr lang="en-GB" sz="2000" b="1" dirty="0"/>
              <a:t>Complete these reading comprehension questions about pages 5 and 6. Remember to answer in full sentences.</a:t>
            </a:r>
            <a:r>
              <a:rPr lang="en-GB" sz="2000" dirty="0"/>
              <a:t> </a:t>
            </a:r>
          </a:p>
          <a:p>
            <a:r>
              <a:rPr lang="en-GB" dirty="0"/>
              <a:t>	</a:t>
            </a:r>
          </a:p>
          <a:p>
            <a:endParaRPr lang="en-GB" sz="2800" b="1" u="sng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BA0507-F28B-45C2-A145-FAAB8EAD2355}"/>
              </a:ext>
            </a:extLst>
          </p:cNvPr>
          <p:cNvSpPr/>
          <p:nvPr/>
        </p:nvSpPr>
        <p:spPr>
          <a:xfrm>
            <a:off x="922219" y="2543390"/>
            <a:ext cx="10078749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dirty="0"/>
              <a:t>What is the little house made from? </a:t>
            </a:r>
            <a:r>
              <a:rPr lang="en-GB" i="1" dirty="0">
                <a:solidFill>
                  <a:srgbClr val="FF0000"/>
                </a:solidFill>
              </a:rPr>
              <a:t>(The little house is made from…)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dirty="0"/>
              <a:t>Find one phrase in the text that shows you that the children were very hungry. </a:t>
            </a:r>
            <a:r>
              <a:rPr lang="en-GB" i="1" dirty="0">
                <a:solidFill>
                  <a:srgbClr val="FF0000"/>
                </a:solidFill>
              </a:rPr>
              <a:t>(The phrase _______ tells me that the children were very hungry.)</a:t>
            </a:r>
            <a:endParaRPr lang="en-GB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What does the simile ‘as old as the hills’ tell us about the woman? How might she look? </a:t>
            </a:r>
            <a:r>
              <a:rPr lang="en-GB" i="1" dirty="0">
                <a:solidFill>
                  <a:srgbClr val="FF0000"/>
                </a:solidFill>
              </a:rPr>
              <a:t>(This simile tells us that the woman is ___________________. She might look like/have _______________.) </a:t>
            </a:r>
            <a:endParaRPr lang="en-GB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How did the old woman put the children at ease? Find two examples in the text.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List four details about the witch from paragraph 2 on page 6.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How did Hansel and Gretel feel the next morning after they awoke?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Who would you rather be: Hansel or Gretel? Give reasons for your choice.</a:t>
            </a:r>
          </a:p>
        </p:txBody>
      </p:sp>
      <p:pic>
        <p:nvPicPr>
          <p:cNvPr id="2" name="English 28 slide 7">
            <a:hlinkClick r:id="" action="ppaction://media"/>
            <a:extLst>
              <a:ext uri="{FF2B5EF4-FFF2-40B4-BE49-F238E27FC236}">
                <a16:creationId xmlns:a16="http://schemas.microsoft.com/office/drawing/2014/main" id="{3AD6C424-93FC-44DB-998F-0B3A3C956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7629" y="509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FA55D249-48D2-4C73-AAE4-EF72D839686C}"/>
              </a:ext>
            </a:extLst>
          </p:cNvPr>
          <p:cNvSpPr txBox="1"/>
          <p:nvPr/>
        </p:nvSpPr>
        <p:spPr>
          <a:xfrm>
            <a:off x="4401386" y="534297"/>
            <a:ext cx="743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answers read to you: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EED63D-A07C-4F53-8671-5CDE2628A12C}"/>
              </a:ext>
            </a:extLst>
          </p:cNvPr>
          <p:cNvSpPr/>
          <p:nvPr/>
        </p:nvSpPr>
        <p:spPr>
          <a:xfrm>
            <a:off x="787814" y="481287"/>
            <a:ext cx="1034755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Activity 2 Answers:</a:t>
            </a:r>
          </a:p>
          <a:p>
            <a:r>
              <a:rPr lang="en-GB" dirty="0"/>
              <a:t>	</a:t>
            </a:r>
          </a:p>
          <a:p>
            <a:endParaRPr lang="en-GB" sz="2800" b="1" u="sng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BA0507-F28B-45C2-A145-FAAB8EAD2355}"/>
              </a:ext>
            </a:extLst>
          </p:cNvPr>
          <p:cNvSpPr/>
          <p:nvPr/>
        </p:nvSpPr>
        <p:spPr>
          <a:xfrm>
            <a:off x="922219" y="1325971"/>
            <a:ext cx="10078749" cy="5050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 dirty="0">
                <a:solidFill>
                  <a:srgbClr val="FF0000"/>
                </a:solidFill>
              </a:rPr>
              <a:t>The little house is made from bread, cake and clear sugar.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 dirty="0">
                <a:solidFill>
                  <a:srgbClr val="FF0000"/>
                </a:solidFill>
              </a:rPr>
              <a:t>The phrase ‘They continued to eat, without being distracted’ OR “Let’s help ourselves to a good meal” tells me that the children were very hungry.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 dirty="0">
                <a:solidFill>
                  <a:srgbClr val="FF0000"/>
                </a:solidFill>
              </a:rPr>
              <a:t>The simile ‘as old as the hills’ tells us that the woman is very old. She might look very wrinkled and hunched over because of her age.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 dirty="0">
                <a:solidFill>
                  <a:srgbClr val="FF0000"/>
                </a:solidFill>
              </a:rPr>
              <a:t>The old woman put the children at ease by feeding them a good meal and making them a nice bed.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 dirty="0">
                <a:solidFill>
                  <a:srgbClr val="FF0000"/>
                </a:solidFill>
              </a:rPr>
              <a:t>Choose 4 from: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Pretended to be friendly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She was wicked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Made her house from bread to lure in children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Would kill, cook and eat children she captured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Has read eyes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Has a sense of smell like an animal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1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solidFill>
                  <a:srgbClr val="FF0000"/>
                </a:solidFill>
              </a:rPr>
              <a:t>Hansel and Gretel felt terrified because the text says that they both cried. 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FF0000"/>
                </a:solidFill>
              </a:rPr>
              <a:t>7. I would rather be ________________ because…</a:t>
            </a:r>
          </a:p>
        </p:txBody>
      </p:sp>
      <p:pic>
        <p:nvPicPr>
          <p:cNvPr id="2" name="English 28 slide 8">
            <a:hlinkClick r:id="" action="ppaction://media"/>
            <a:extLst>
              <a:ext uri="{FF2B5EF4-FFF2-40B4-BE49-F238E27FC236}">
                <a16:creationId xmlns:a16="http://schemas.microsoft.com/office/drawing/2014/main" id="{E1D940AA-B53E-4BDD-9A03-401F8F74E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0968" y="481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1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7" name="Picture 4" descr="Lost! The Hundred-Mile-An-Hour Dog: Amazon.co.uk: Strong, Jeremy:  9780141323251: Books">
            <a:extLst>
              <a:ext uri="{FF2B5EF4-FFF2-40B4-BE49-F238E27FC236}">
                <a16:creationId xmlns:a16="http://schemas.microsoft.com/office/drawing/2014/main" id="{8C680FD6-EE6C-446D-B4BC-08CEE1AEB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19" y="487926"/>
            <a:ext cx="3845181" cy="58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nglish 28 slide 9 - story">
            <a:hlinkClick r:id="" action="ppaction://media"/>
            <a:extLst>
              <a:ext uri="{FF2B5EF4-FFF2-40B4-BE49-F238E27FC236}">
                <a16:creationId xmlns:a16="http://schemas.microsoft.com/office/drawing/2014/main" id="{76920238-AB51-4091-9AE1-AA538BA8C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4667" y="4108174"/>
            <a:ext cx="1003852" cy="10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BAF6C6-6E40-4680-A7E1-FBAA692749C8}">
  <ds:schemaRefs>
    <ds:schemaRef ds:uri="http://schemas.microsoft.com/office/2006/metadata/properties"/>
    <ds:schemaRef ds:uri="6e6ca74e-b4f7-4601-85ac-67e42a279e9b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a460e403-a353-4628-9222-e96d0f2ecf1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720</Words>
  <Application>Microsoft Office PowerPoint</Application>
  <PresentationFormat>Widescreen</PresentationFormat>
  <Paragraphs>57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111</cp:revision>
  <dcterms:created xsi:type="dcterms:W3CDTF">2020-07-13T10:58:18Z</dcterms:created>
  <dcterms:modified xsi:type="dcterms:W3CDTF">2021-01-26T13:31:10Z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