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2" r:id="rId6"/>
    <p:sldId id="263" r:id="rId7"/>
    <p:sldId id="270" r:id="rId8"/>
    <p:sldId id="265" r:id="rId9"/>
    <p:sldId id="267" r:id="rId10"/>
    <p:sldId id="273" r:id="rId11"/>
    <p:sldId id="26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E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25/01/2021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3222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25/01/2021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5538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25/01/2021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3129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25/01/2021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2634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25/01/2021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582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25/01/2021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553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25/01/2021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9977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25/01/2021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4730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25/01/2021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3224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25/01/2021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2783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25/01/2021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8555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E2576-508A-4934-84EB-24C3FC599BDC}" type="datetimeFigureOut">
              <a:rPr lang="en-GB" smtClean="0"/>
              <a:t>25/01/2021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884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.m4a"/><Relationship Id="rId7" Type="http://schemas.openxmlformats.org/officeDocument/2006/relationships/image" Target="../media/image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m4a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5.m4a"/><Relationship Id="rId7" Type="http://schemas.openxmlformats.org/officeDocument/2006/relationships/image" Target="../media/image7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5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0.m4a"/><Relationship Id="rId7" Type="http://schemas.openxmlformats.org/officeDocument/2006/relationships/image" Target="../media/image4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0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65546"/>
            <a:ext cx="9144000" cy="2387600"/>
          </a:xfrm>
        </p:spPr>
        <p:txBody>
          <a:bodyPr/>
          <a:lstStyle/>
          <a:p>
            <a:r>
              <a:rPr lang="en-GB" b="1" dirty="0"/>
              <a:t>Mathematics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837451"/>
            <a:ext cx="9144000" cy="2291140"/>
          </a:xfrm>
        </p:spPr>
        <p:txBody>
          <a:bodyPr>
            <a:normAutofit/>
          </a:bodyPr>
          <a:lstStyle/>
          <a:p>
            <a:r>
              <a:rPr lang="en-GB" b="1" dirty="0"/>
              <a:t>Date: </a:t>
            </a:r>
            <a:r>
              <a:rPr lang="en-GB" dirty="0"/>
              <a:t>27.01.21</a:t>
            </a:r>
            <a:endParaRPr lang="en-GB" b="1" dirty="0"/>
          </a:p>
          <a:p>
            <a:endParaRPr lang="en-GB" b="1" dirty="0"/>
          </a:p>
          <a:p>
            <a:r>
              <a:rPr lang="en-GB" b="1" dirty="0"/>
              <a:t>Week 4 – Lesson 3</a:t>
            </a:r>
          </a:p>
          <a:p>
            <a:r>
              <a:rPr lang="en-GB" b="1" dirty="0"/>
              <a:t>Calculating Perimeter 2</a:t>
            </a:r>
          </a:p>
          <a:p>
            <a:endParaRPr lang="en-GB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59" y="362326"/>
            <a:ext cx="1968107" cy="1994041"/>
          </a:xfrm>
          <a:prstGeom prst="rect">
            <a:avLst/>
          </a:prstGeom>
        </p:spPr>
      </p:pic>
      <p:pic>
        <p:nvPicPr>
          <p:cNvPr id="1026" name="Picture 2" descr="Power Maths - created in partnership with White Rose Maths and recommended  by the DfE!*">
            <a:extLst>
              <a:ext uri="{FF2B5EF4-FFF2-40B4-BE49-F238E27FC236}">
                <a16:creationId xmlns:a16="http://schemas.microsoft.com/office/drawing/2014/main" id="{2ECBC306-4EF3-4D74-9A0F-E6245B719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7663" y="4133298"/>
            <a:ext cx="4263571" cy="238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716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9E790CB-F8B5-4943-821A-B883892E1215}"/>
              </a:ext>
            </a:extLst>
          </p:cNvPr>
          <p:cNvSpPr txBox="1"/>
          <p:nvPr/>
        </p:nvSpPr>
        <p:spPr>
          <a:xfrm>
            <a:off x="7004831" y="5821551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We will go through the possible methods and answers on the next slide.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F20A57-448F-42E0-8DFB-39B959D6EE3D}"/>
              </a:ext>
            </a:extLst>
          </p:cNvPr>
          <p:cNvSpPr txBox="1"/>
          <p:nvPr/>
        </p:nvSpPr>
        <p:spPr>
          <a:xfrm>
            <a:off x="7004831" y="2868802"/>
            <a:ext cx="4724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Look at the picture clue. What can you see?</a:t>
            </a:r>
          </a:p>
          <a:p>
            <a:r>
              <a:rPr lang="en-GB" dirty="0"/>
              <a:t>Have a look at the questions. </a:t>
            </a:r>
          </a:p>
          <a:p>
            <a:endParaRPr lang="en-GB" dirty="0"/>
          </a:p>
          <a:p>
            <a:r>
              <a:rPr lang="en-GB" dirty="0"/>
              <a:t>Click on the sound button below to hear the questions read to you. We will also talk through the questions together like we do in school. </a:t>
            </a: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3BF17F08-5743-4712-98CE-A783664C44E9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6E8E78-D37A-48DC-88B4-10F3138F48E9}"/>
              </a:ext>
            </a:extLst>
          </p:cNvPr>
          <p:cNvSpPr txBox="1"/>
          <p:nvPr/>
        </p:nvSpPr>
        <p:spPr>
          <a:xfrm>
            <a:off x="9971314" y="595676"/>
            <a:ext cx="1492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Let’s work together!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4E9479F-01AC-4D54-ADB9-044BE21FC631}"/>
              </a:ext>
            </a:extLst>
          </p:cNvPr>
          <p:cNvGrpSpPr/>
          <p:nvPr/>
        </p:nvGrpSpPr>
        <p:grpSpPr>
          <a:xfrm>
            <a:off x="6700533" y="466832"/>
            <a:ext cx="2397576" cy="1911927"/>
            <a:chOff x="6700533" y="466832"/>
            <a:chExt cx="2397576" cy="1911927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C1AAD75A-1440-4125-9C44-0C8E643FE2A6}"/>
                </a:ext>
              </a:extLst>
            </p:cNvPr>
            <p:cNvSpPr/>
            <p:nvPr/>
          </p:nvSpPr>
          <p:spPr>
            <a:xfrm>
              <a:off x="6732281" y="466832"/>
              <a:ext cx="2365828" cy="1911927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683936B-FCB6-4EE2-8836-2CC6D0439E66}"/>
                </a:ext>
              </a:extLst>
            </p:cNvPr>
            <p:cNvSpPr/>
            <p:nvPr/>
          </p:nvSpPr>
          <p:spPr>
            <a:xfrm>
              <a:off x="6700533" y="607244"/>
              <a:ext cx="2365828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600" dirty="0">
                  <a:solidFill>
                    <a:srgbClr val="202124"/>
                  </a:solidFill>
                </a:rPr>
                <a:t>The </a:t>
              </a:r>
              <a:r>
                <a:rPr lang="en-GB" sz="1600" b="1" dirty="0">
                  <a:solidFill>
                    <a:srgbClr val="202124"/>
                  </a:solidFill>
                </a:rPr>
                <a:t>perimeter</a:t>
              </a:r>
              <a:r>
                <a:rPr lang="en-GB" sz="1600" dirty="0">
                  <a:solidFill>
                    <a:srgbClr val="202124"/>
                  </a:solidFill>
                </a:rPr>
                <a:t> is the distance all the way around the outside of a 2D shape. To work out the </a:t>
              </a:r>
              <a:r>
                <a:rPr lang="en-GB" sz="1600" b="1" dirty="0">
                  <a:solidFill>
                    <a:srgbClr val="202124"/>
                  </a:solidFill>
                </a:rPr>
                <a:t>perimeter</a:t>
              </a:r>
              <a:r>
                <a:rPr lang="en-GB" sz="1600" dirty="0">
                  <a:solidFill>
                    <a:srgbClr val="202124"/>
                  </a:solidFill>
                </a:rPr>
                <a:t>, add up the lengths of all the sides.</a:t>
              </a:r>
              <a:endParaRPr lang="en-GB" sz="1600" dirty="0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7BB8371-560C-49A9-8896-FBB62F5C46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978" t="12728" r="48471" b="15480"/>
          <a:stretch/>
        </p:blipFill>
        <p:spPr>
          <a:xfrm>
            <a:off x="495200" y="315562"/>
            <a:ext cx="5785948" cy="6226876"/>
          </a:xfrm>
          <a:prstGeom prst="rect">
            <a:avLst/>
          </a:prstGeom>
        </p:spPr>
      </p:pic>
      <p:pic>
        <p:nvPicPr>
          <p:cNvPr id="4" name="M slide 2">
            <a:hlinkClick r:id="" action="ppaction://media"/>
            <a:extLst>
              <a:ext uri="{FF2B5EF4-FFF2-40B4-BE49-F238E27FC236}">
                <a16:creationId xmlns:a16="http://schemas.microsoft.com/office/drawing/2014/main" id="{E7852580-712A-4B0D-9E97-8A8820E80B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06520" y="48083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409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7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E9EAEB0-888B-49B2-97D2-39238F42BEB0}"/>
              </a:ext>
            </a:extLst>
          </p:cNvPr>
          <p:cNvSpPr txBox="1"/>
          <p:nvPr/>
        </p:nvSpPr>
        <p:spPr>
          <a:xfrm>
            <a:off x="6867787" y="3299802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below to hear the answers and possible methods for question A.</a:t>
            </a: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EE36DCB2-3F6C-461E-B006-D0E53F12EF93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1AB54B-61E7-416E-AE4B-3DF44B6E7982}"/>
              </a:ext>
            </a:extLst>
          </p:cNvPr>
          <p:cNvSpPr txBox="1"/>
          <p:nvPr/>
        </p:nvSpPr>
        <p:spPr>
          <a:xfrm>
            <a:off x="9971314" y="595676"/>
            <a:ext cx="1492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Let’s work together!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8F1501-7722-4485-871A-7C3D90C49671}"/>
              </a:ext>
            </a:extLst>
          </p:cNvPr>
          <p:cNvSpPr txBox="1"/>
          <p:nvPr/>
        </p:nvSpPr>
        <p:spPr>
          <a:xfrm>
            <a:off x="6867787" y="4867176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below to hear the answers and possible methods for question B.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9521DB0-9BB2-48A2-A63E-A896AB9D3910}"/>
              </a:ext>
            </a:extLst>
          </p:cNvPr>
          <p:cNvGrpSpPr/>
          <p:nvPr/>
        </p:nvGrpSpPr>
        <p:grpSpPr>
          <a:xfrm>
            <a:off x="6700533" y="466832"/>
            <a:ext cx="2397576" cy="1911927"/>
            <a:chOff x="6700533" y="466832"/>
            <a:chExt cx="2397576" cy="1911927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FC7BD8E4-610F-4868-ADA8-F3D4E6CD90FD}"/>
                </a:ext>
              </a:extLst>
            </p:cNvPr>
            <p:cNvSpPr/>
            <p:nvPr/>
          </p:nvSpPr>
          <p:spPr>
            <a:xfrm>
              <a:off x="6732281" y="466832"/>
              <a:ext cx="2365828" cy="1911927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297456C-8135-484D-92AC-DE489B417988}"/>
                </a:ext>
              </a:extLst>
            </p:cNvPr>
            <p:cNvSpPr/>
            <p:nvPr/>
          </p:nvSpPr>
          <p:spPr>
            <a:xfrm>
              <a:off x="6700533" y="607244"/>
              <a:ext cx="2365828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600" dirty="0">
                  <a:solidFill>
                    <a:srgbClr val="202124"/>
                  </a:solidFill>
                </a:rPr>
                <a:t>The </a:t>
              </a:r>
              <a:r>
                <a:rPr lang="en-GB" sz="1600" b="1" dirty="0">
                  <a:solidFill>
                    <a:srgbClr val="202124"/>
                  </a:solidFill>
                </a:rPr>
                <a:t>perimeter</a:t>
              </a:r>
              <a:r>
                <a:rPr lang="en-GB" sz="1600" dirty="0">
                  <a:solidFill>
                    <a:srgbClr val="202124"/>
                  </a:solidFill>
                </a:rPr>
                <a:t> is the distance all the way around the outside of a 2D shape. To work out the </a:t>
              </a:r>
              <a:r>
                <a:rPr lang="en-GB" sz="1600" b="1" dirty="0">
                  <a:solidFill>
                    <a:srgbClr val="202124"/>
                  </a:solidFill>
                </a:rPr>
                <a:t>perimeter</a:t>
              </a:r>
              <a:r>
                <a:rPr lang="en-GB" sz="1600" dirty="0">
                  <a:solidFill>
                    <a:srgbClr val="202124"/>
                  </a:solidFill>
                </a:rPr>
                <a:t>, add up the lengths of all the sides.</a:t>
              </a:r>
              <a:endParaRPr lang="en-GB" sz="1600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C3EB0A1-80F2-4A54-AA3C-BF94231A0A58}"/>
              </a:ext>
            </a:extLst>
          </p:cNvPr>
          <p:cNvGrpSpPr/>
          <p:nvPr/>
        </p:nvGrpSpPr>
        <p:grpSpPr>
          <a:xfrm>
            <a:off x="499666" y="291257"/>
            <a:ext cx="5721713" cy="6275486"/>
            <a:chOff x="728063" y="318522"/>
            <a:chExt cx="5199082" cy="5274365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86DA9131-8289-4AE1-934D-F75CF255D3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1305" t="13725" r="16709" b="29529"/>
            <a:stretch/>
          </p:blipFill>
          <p:spPr>
            <a:xfrm>
              <a:off x="728063" y="318522"/>
              <a:ext cx="5199081" cy="491563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81CD9F2-9F80-4429-ACEE-FDCC3D65D1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51281" t="80742" r="16707" b="14665"/>
            <a:stretch/>
          </p:blipFill>
          <p:spPr>
            <a:xfrm>
              <a:off x="728063" y="5190341"/>
              <a:ext cx="5199082" cy="402546"/>
            </a:xfrm>
            <a:prstGeom prst="rect">
              <a:avLst/>
            </a:prstGeom>
          </p:spPr>
        </p:pic>
      </p:grpSp>
      <p:pic>
        <p:nvPicPr>
          <p:cNvPr id="4" name="M slide 3A">
            <a:hlinkClick r:id="" action="ppaction://media"/>
            <a:extLst>
              <a:ext uri="{FF2B5EF4-FFF2-40B4-BE49-F238E27FC236}">
                <a16:creationId xmlns:a16="http://schemas.microsoft.com/office/drawing/2014/main" id="{152C5454-3B7E-447D-86B4-E0CFB76F04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20387" y="4105483"/>
            <a:ext cx="609600" cy="609600"/>
          </a:xfrm>
          <a:prstGeom prst="rect">
            <a:avLst/>
          </a:prstGeom>
        </p:spPr>
      </p:pic>
      <p:pic>
        <p:nvPicPr>
          <p:cNvPr id="6" name="M slide 3B">
            <a:hlinkClick r:id="" action="ppaction://media"/>
            <a:extLst>
              <a:ext uri="{FF2B5EF4-FFF2-40B4-BE49-F238E27FC236}">
                <a16:creationId xmlns:a16="http://schemas.microsoft.com/office/drawing/2014/main" id="{8789CDB4-53EA-46F7-8A2B-E51D7367D35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20387" y="5824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90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8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15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22321359-6324-4ACA-9198-3E28E7130594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C6AC6D-2EC9-40DC-B093-0798DA9D1A41}"/>
              </a:ext>
            </a:extLst>
          </p:cNvPr>
          <p:cNvSpPr txBox="1"/>
          <p:nvPr/>
        </p:nvSpPr>
        <p:spPr>
          <a:xfrm>
            <a:off x="9971314" y="595676"/>
            <a:ext cx="1492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Let’s work together!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A3D697-B12B-43EC-BC42-F97D9259ACCB}"/>
              </a:ext>
            </a:extLst>
          </p:cNvPr>
          <p:cNvSpPr txBox="1"/>
          <p:nvPr/>
        </p:nvSpPr>
        <p:spPr>
          <a:xfrm>
            <a:off x="8010875" y="4805067"/>
            <a:ext cx="3500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below to hear the answers.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2C7EE1-0D21-4879-B029-35A75D055A8B}"/>
              </a:ext>
            </a:extLst>
          </p:cNvPr>
          <p:cNvSpPr txBox="1"/>
          <p:nvPr/>
        </p:nvSpPr>
        <p:spPr>
          <a:xfrm>
            <a:off x="8010875" y="2785534"/>
            <a:ext cx="37828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below to hear the question read to you. We will work together to reach the answer. 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CB61DDF-7B67-4EDC-B2E0-A1D216263061}"/>
              </a:ext>
            </a:extLst>
          </p:cNvPr>
          <p:cNvGrpSpPr/>
          <p:nvPr/>
        </p:nvGrpSpPr>
        <p:grpSpPr>
          <a:xfrm>
            <a:off x="951562" y="225706"/>
            <a:ext cx="6077379" cy="876007"/>
            <a:chOff x="6722292" y="466833"/>
            <a:chExt cx="3133418" cy="111985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DE9F60A7-78EE-4B28-9FEB-7214827FBA20}"/>
                </a:ext>
              </a:extLst>
            </p:cNvPr>
            <p:cNvSpPr/>
            <p:nvPr/>
          </p:nvSpPr>
          <p:spPr>
            <a:xfrm>
              <a:off x="6732281" y="466833"/>
              <a:ext cx="3123429" cy="1119856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6BCEED6-B345-4420-B913-D408406413A4}"/>
                </a:ext>
              </a:extLst>
            </p:cNvPr>
            <p:cNvSpPr/>
            <p:nvPr/>
          </p:nvSpPr>
          <p:spPr>
            <a:xfrm>
              <a:off x="6722292" y="661195"/>
              <a:ext cx="3123429" cy="7475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600" dirty="0">
                  <a:solidFill>
                    <a:srgbClr val="202124"/>
                  </a:solidFill>
                </a:rPr>
                <a:t>The </a:t>
              </a:r>
              <a:r>
                <a:rPr lang="en-GB" sz="1600" b="1" dirty="0">
                  <a:solidFill>
                    <a:srgbClr val="202124"/>
                  </a:solidFill>
                </a:rPr>
                <a:t>perimeter</a:t>
              </a:r>
              <a:r>
                <a:rPr lang="en-GB" sz="1600" dirty="0">
                  <a:solidFill>
                    <a:srgbClr val="202124"/>
                  </a:solidFill>
                </a:rPr>
                <a:t> is the distance all the way around the outside of a 2D shape. To work out the </a:t>
              </a:r>
              <a:r>
                <a:rPr lang="en-GB" sz="1600" b="1" dirty="0">
                  <a:solidFill>
                    <a:srgbClr val="202124"/>
                  </a:solidFill>
                </a:rPr>
                <a:t>perimeter</a:t>
              </a:r>
              <a:r>
                <a:rPr lang="en-GB" sz="1600" dirty="0">
                  <a:solidFill>
                    <a:srgbClr val="202124"/>
                  </a:solidFill>
                </a:rPr>
                <a:t>, add up the lengths of all the sides.</a:t>
              </a:r>
              <a:endParaRPr lang="en-GB" sz="1600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9628F04-0BF4-4E3C-AD32-73C7B552393D}"/>
              </a:ext>
            </a:extLst>
          </p:cNvPr>
          <p:cNvGrpSpPr/>
          <p:nvPr/>
        </p:nvGrpSpPr>
        <p:grpSpPr>
          <a:xfrm>
            <a:off x="826467" y="1426673"/>
            <a:ext cx="6545004" cy="5149349"/>
            <a:chOff x="465089" y="1602732"/>
            <a:chExt cx="4883133" cy="378866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1CF768F-CFF3-452C-883B-2F2C3435D181}"/>
                </a:ext>
              </a:extLst>
            </p:cNvPr>
            <p:cNvGrpSpPr/>
            <p:nvPr/>
          </p:nvGrpSpPr>
          <p:grpSpPr>
            <a:xfrm>
              <a:off x="465089" y="1602732"/>
              <a:ext cx="4883133" cy="3788669"/>
              <a:chOff x="465089" y="1602732"/>
              <a:chExt cx="4883133" cy="3788669"/>
            </a:xfrm>
          </p:grpSpPr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DCAA82D2-2F0C-4F30-A595-71EE64D9651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t="16712" r="39192" b="70575"/>
              <a:stretch/>
            </p:blipFill>
            <p:spPr>
              <a:xfrm>
                <a:off x="465089" y="1602732"/>
                <a:ext cx="4883133" cy="567167"/>
              </a:xfrm>
              <a:prstGeom prst="rect">
                <a:avLst/>
              </a:prstGeom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D60511F1-80BD-4252-AF22-2227060258B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3693" t="9784" r="38616" b="18800"/>
              <a:stretch/>
            </p:blipFill>
            <p:spPr>
              <a:xfrm>
                <a:off x="465089" y="2169899"/>
                <a:ext cx="4883133" cy="3221502"/>
              </a:xfrm>
              <a:prstGeom prst="rect">
                <a:avLst/>
              </a:prstGeom>
            </p:spPr>
          </p:pic>
        </p:grp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5718054-C5B8-42EA-B023-C420F20666F7}"/>
                </a:ext>
              </a:extLst>
            </p:cNvPr>
            <p:cNvSpPr/>
            <p:nvPr/>
          </p:nvSpPr>
          <p:spPr>
            <a:xfrm>
              <a:off x="465089" y="2169899"/>
              <a:ext cx="336769" cy="4326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1" name="M slide 4A">
            <a:hlinkClick r:id="" action="ppaction://media"/>
            <a:extLst>
              <a:ext uri="{FF2B5EF4-FFF2-40B4-BE49-F238E27FC236}">
                <a16:creationId xmlns:a16="http://schemas.microsoft.com/office/drawing/2014/main" id="{305D2DC5-F461-4766-AC94-93AFF8A0E2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56110" y="3867892"/>
            <a:ext cx="609600" cy="609600"/>
          </a:xfrm>
          <a:prstGeom prst="rect">
            <a:avLst/>
          </a:prstGeom>
        </p:spPr>
      </p:pic>
      <p:pic>
        <p:nvPicPr>
          <p:cNvPr id="12" name="M slide 4B">
            <a:hlinkClick r:id="" action="ppaction://media"/>
            <a:extLst>
              <a:ext uri="{FF2B5EF4-FFF2-40B4-BE49-F238E27FC236}">
                <a16:creationId xmlns:a16="http://schemas.microsoft.com/office/drawing/2014/main" id="{97B5EB1F-F862-46A4-8FAB-79E5CA8B1CC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56110" y="56998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163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54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94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57875B6B-4668-4F53-A57D-44F50025D9EA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C36E97-600A-4593-8643-016F253EBB22}"/>
              </a:ext>
            </a:extLst>
          </p:cNvPr>
          <p:cNvSpPr txBox="1"/>
          <p:nvPr/>
        </p:nvSpPr>
        <p:spPr>
          <a:xfrm>
            <a:off x="9828176" y="780342"/>
            <a:ext cx="1741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Your Turn…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2CE34D1-262F-4439-BF0C-B12E4340A4B9}"/>
              </a:ext>
            </a:extLst>
          </p:cNvPr>
          <p:cNvSpPr txBox="1"/>
          <p:nvPr/>
        </p:nvSpPr>
        <p:spPr>
          <a:xfrm>
            <a:off x="7030705" y="3677494"/>
            <a:ext cx="42622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Have a go at these questions independently. Click on the button below if you would like the questions read to you.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2D22EE4-68DB-4ACD-9636-67E93E55E196}"/>
              </a:ext>
            </a:extLst>
          </p:cNvPr>
          <p:cNvGrpSpPr/>
          <p:nvPr/>
        </p:nvGrpSpPr>
        <p:grpSpPr>
          <a:xfrm>
            <a:off x="6766560" y="2172875"/>
            <a:ext cx="4526439" cy="1151708"/>
            <a:chOff x="6700533" y="466832"/>
            <a:chExt cx="2397576" cy="1710072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B1BB7E69-0187-45D7-B7A8-AD516C45E587}"/>
                </a:ext>
              </a:extLst>
            </p:cNvPr>
            <p:cNvSpPr/>
            <p:nvPr/>
          </p:nvSpPr>
          <p:spPr>
            <a:xfrm>
              <a:off x="6732281" y="466832"/>
              <a:ext cx="2365828" cy="1510886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2F9D6C3-FFC5-4732-9D6F-4716609102D6}"/>
                </a:ext>
              </a:extLst>
            </p:cNvPr>
            <p:cNvSpPr/>
            <p:nvPr/>
          </p:nvSpPr>
          <p:spPr>
            <a:xfrm>
              <a:off x="6700533" y="607244"/>
              <a:ext cx="2365828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600" dirty="0">
                  <a:solidFill>
                    <a:srgbClr val="202124"/>
                  </a:solidFill>
                </a:rPr>
                <a:t>The </a:t>
              </a:r>
              <a:r>
                <a:rPr lang="en-GB" sz="1600" b="1" dirty="0">
                  <a:solidFill>
                    <a:srgbClr val="202124"/>
                  </a:solidFill>
                </a:rPr>
                <a:t>perimeter</a:t>
              </a:r>
              <a:r>
                <a:rPr lang="en-GB" sz="1600" dirty="0">
                  <a:solidFill>
                    <a:srgbClr val="202124"/>
                  </a:solidFill>
                </a:rPr>
                <a:t> is the distance all the way around the outside of a 2D shape. To work out the </a:t>
              </a:r>
              <a:r>
                <a:rPr lang="en-GB" sz="1600" b="1" dirty="0">
                  <a:solidFill>
                    <a:srgbClr val="202124"/>
                  </a:solidFill>
                </a:rPr>
                <a:t>perimeter</a:t>
              </a:r>
              <a:r>
                <a:rPr lang="en-GB" sz="1600" dirty="0">
                  <a:solidFill>
                    <a:srgbClr val="202124"/>
                  </a:solidFill>
                </a:rPr>
                <a:t>, add up the lengths of all the sides.</a:t>
              </a:r>
              <a:endParaRPr lang="en-GB" sz="1600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C5AB14B-C7DE-418A-B19D-2E50A87E8789}"/>
              </a:ext>
            </a:extLst>
          </p:cNvPr>
          <p:cNvGrpSpPr/>
          <p:nvPr/>
        </p:nvGrpSpPr>
        <p:grpSpPr>
          <a:xfrm>
            <a:off x="622109" y="231421"/>
            <a:ext cx="5382112" cy="6407497"/>
            <a:chOff x="1249341" y="215372"/>
            <a:chExt cx="4754880" cy="5793475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265DC07-F737-4307-A8D8-CC0A69233410}"/>
                </a:ext>
              </a:extLst>
            </p:cNvPr>
            <p:cNvGrpSpPr/>
            <p:nvPr/>
          </p:nvGrpSpPr>
          <p:grpSpPr>
            <a:xfrm>
              <a:off x="1249341" y="215372"/>
              <a:ext cx="4754880" cy="5793475"/>
              <a:chOff x="1249341" y="215372"/>
              <a:chExt cx="4754880" cy="5793475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27B44D83-486D-4B90-9385-2D67B94FD949}"/>
                  </a:ext>
                </a:extLst>
              </p:cNvPr>
              <p:cNvGrpSpPr/>
              <p:nvPr/>
            </p:nvGrpSpPr>
            <p:grpSpPr>
              <a:xfrm>
                <a:off x="1249341" y="215372"/>
                <a:ext cx="4754880" cy="5793475"/>
                <a:chOff x="653857" y="1321191"/>
                <a:chExt cx="4754880" cy="5793475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3B8D1911-6803-441C-A537-A1B743EB12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49099" t="32573" r="11900" b="34357"/>
                <a:stretch/>
              </p:blipFill>
              <p:spPr>
                <a:xfrm>
                  <a:off x="653857" y="4965895"/>
                  <a:ext cx="4754880" cy="2148771"/>
                </a:xfrm>
                <a:prstGeom prst="rect">
                  <a:avLst/>
                </a:prstGeom>
              </p:spPr>
            </p:pic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177C5EAB-AF0D-492A-8F3C-F0407508B09C}"/>
                    </a:ext>
                  </a:extLst>
                </p:cNvPr>
                <p:cNvGrpSpPr/>
                <p:nvPr/>
              </p:nvGrpSpPr>
              <p:grpSpPr>
                <a:xfrm>
                  <a:off x="653857" y="1321191"/>
                  <a:ext cx="4754880" cy="3951754"/>
                  <a:chOff x="653857" y="1321191"/>
                  <a:chExt cx="4754880" cy="3951754"/>
                </a:xfrm>
              </p:grpSpPr>
              <p:pic>
                <p:nvPicPr>
                  <p:cNvPr id="5" name="Picture 4">
                    <a:extLst>
                      <a:ext uri="{FF2B5EF4-FFF2-40B4-BE49-F238E27FC236}">
                        <a16:creationId xmlns:a16="http://schemas.microsoft.com/office/drawing/2014/main" id="{B867D156-5AAE-45A4-BDC7-7D6A1C8A424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/>
                  <a:srcRect l="47769" t="39879" r="13231" b="4028"/>
                  <a:stretch/>
                </p:blipFill>
                <p:spPr>
                  <a:xfrm>
                    <a:off x="653857" y="1321191"/>
                    <a:ext cx="4754880" cy="3644704"/>
                  </a:xfrm>
                  <a:prstGeom prst="rect">
                    <a:avLst/>
                  </a:prstGeom>
                </p:spPr>
              </p:pic>
              <p:sp>
                <p:nvSpPr>
                  <p:cNvPr id="15" name="Rectangle 14">
                    <a:extLst>
                      <a:ext uri="{FF2B5EF4-FFF2-40B4-BE49-F238E27FC236}">
                        <a16:creationId xmlns:a16="http://schemas.microsoft.com/office/drawing/2014/main" id="{577C49E0-577B-45F8-A1F8-F7CECFB0F9F3}"/>
                      </a:ext>
                    </a:extLst>
                  </p:cNvPr>
                  <p:cNvSpPr/>
                  <p:nvPr/>
                </p:nvSpPr>
                <p:spPr>
                  <a:xfrm>
                    <a:off x="4262510" y="4656406"/>
                    <a:ext cx="633046" cy="30948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8" name="Rectangle 17">
                    <a:extLst>
                      <a:ext uri="{FF2B5EF4-FFF2-40B4-BE49-F238E27FC236}">
                        <a16:creationId xmlns:a16="http://schemas.microsoft.com/office/drawing/2014/main" id="{C92F54C0-9AD3-4163-B1F5-CD8C20089D4B}"/>
                      </a:ext>
                    </a:extLst>
                  </p:cNvPr>
                  <p:cNvSpPr/>
                  <p:nvPr/>
                </p:nvSpPr>
                <p:spPr>
                  <a:xfrm>
                    <a:off x="3485445" y="4963456"/>
                    <a:ext cx="633046" cy="30948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FBC4CF8B-1DD2-49AB-8B68-AA7CCECC0136}"/>
                  </a:ext>
                </a:extLst>
              </p:cNvPr>
              <p:cNvSpPr/>
              <p:nvPr/>
            </p:nvSpPr>
            <p:spPr>
              <a:xfrm>
                <a:off x="1567543" y="2138197"/>
                <a:ext cx="2170444" cy="122800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C5C1A9E1-414C-4669-9BFA-91C2871C1C19}"/>
                  </a:ext>
                </a:extLst>
              </p:cNvPr>
              <p:cNvSpPr/>
              <p:nvPr/>
            </p:nvSpPr>
            <p:spPr>
              <a:xfrm>
                <a:off x="3517269" y="2123701"/>
                <a:ext cx="441436" cy="36827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98AA02CA-367E-4083-B0D9-1803D1BBADC6}"/>
                  </a:ext>
                </a:extLst>
              </p:cNvPr>
              <p:cNvSpPr/>
              <p:nvPr/>
            </p:nvSpPr>
            <p:spPr>
              <a:xfrm>
                <a:off x="1610059" y="3301671"/>
                <a:ext cx="1718886" cy="3698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26E9A5F-2CDB-4BF8-8216-FC9CAF5DCC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9616" t="88646" r="33876" b="6341"/>
            <a:stretch/>
          </p:blipFill>
          <p:spPr>
            <a:xfrm>
              <a:off x="1463149" y="3585767"/>
              <a:ext cx="2012707" cy="325738"/>
            </a:xfrm>
            <a:prstGeom prst="rect">
              <a:avLst/>
            </a:prstGeom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1F05B6B4-4E98-4456-ADA7-8B5346AECB39}"/>
              </a:ext>
            </a:extLst>
          </p:cNvPr>
          <p:cNvSpPr txBox="1"/>
          <p:nvPr/>
        </p:nvSpPr>
        <p:spPr>
          <a:xfrm>
            <a:off x="7103390" y="5615993"/>
            <a:ext cx="44665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We will go through the answers for questions 1, 2 and 3 after completing all of the questions. 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3233A23-B7D8-423F-BA8B-DA833F2D27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748" t="36813" r="30702" b="41888"/>
          <a:stretch/>
        </p:blipFill>
        <p:spPr>
          <a:xfrm>
            <a:off x="732452" y="2353332"/>
            <a:ext cx="2690634" cy="1526484"/>
          </a:xfrm>
          <a:prstGeom prst="rect">
            <a:avLst/>
          </a:prstGeom>
        </p:spPr>
      </p:pic>
      <p:pic>
        <p:nvPicPr>
          <p:cNvPr id="4" name="M slide 5">
            <a:hlinkClick r:id="" action="ppaction://media"/>
            <a:extLst>
              <a:ext uri="{FF2B5EF4-FFF2-40B4-BE49-F238E27FC236}">
                <a16:creationId xmlns:a16="http://schemas.microsoft.com/office/drawing/2014/main" id="{1FEA7086-C10D-4AAC-B9D5-07E5C25C46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7040" y="47830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660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2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57875B6B-4668-4F53-A57D-44F50025D9EA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C36E97-600A-4593-8643-016F253EBB22}"/>
              </a:ext>
            </a:extLst>
          </p:cNvPr>
          <p:cNvSpPr txBox="1"/>
          <p:nvPr/>
        </p:nvSpPr>
        <p:spPr>
          <a:xfrm>
            <a:off x="9828176" y="780342"/>
            <a:ext cx="1741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Your Turn…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54D1EE6-201C-484F-924F-7177E989888C}"/>
              </a:ext>
            </a:extLst>
          </p:cNvPr>
          <p:cNvGrpSpPr/>
          <p:nvPr/>
        </p:nvGrpSpPr>
        <p:grpSpPr>
          <a:xfrm>
            <a:off x="584595" y="386026"/>
            <a:ext cx="6451764" cy="6060227"/>
            <a:chOff x="622110" y="1052772"/>
            <a:chExt cx="5268658" cy="461450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609341B-F021-42DA-88CB-AF72580755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8528" t="33238" r="12786" b="45275"/>
            <a:stretch/>
          </p:blipFill>
          <p:spPr>
            <a:xfrm>
              <a:off x="622110" y="1052772"/>
              <a:ext cx="5268658" cy="1559508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9861866-D3C2-4FC4-B5A6-3D77690B2B04}"/>
                </a:ext>
              </a:extLst>
            </p:cNvPr>
            <p:cNvGrpSpPr/>
            <p:nvPr/>
          </p:nvGrpSpPr>
          <p:grpSpPr>
            <a:xfrm>
              <a:off x="622110" y="2612280"/>
              <a:ext cx="5268658" cy="3054998"/>
              <a:chOff x="6275527" y="3951004"/>
              <a:chExt cx="4668242" cy="2806316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A77E70FE-74B9-44B8-84BF-7BFF160DE5A3}"/>
                  </a:ext>
                </a:extLst>
              </p:cNvPr>
              <p:cNvGrpSpPr/>
              <p:nvPr/>
            </p:nvGrpSpPr>
            <p:grpSpPr>
              <a:xfrm>
                <a:off x="6275527" y="3951004"/>
                <a:ext cx="4668242" cy="2806316"/>
                <a:chOff x="3637558" y="1432310"/>
                <a:chExt cx="4668242" cy="2806316"/>
              </a:xfrm>
            </p:grpSpPr>
            <p:pic>
              <p:nvPicPr>
                <p:cNvPr id="8" name="Picture 7">
                  <a:extLst>
                    <a:ext uri="{FF2B5EF4-FFF2-40B4-BE49-F238E27FC236}">
                      <a16:creationId xmlns:a16="http://schemas.microsoft.com/office/drawing/2014/main" id="{AAA80B46-BA20-4022-87E7-CF806F99513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48750" t="50269" r="12964" b="6542"/>
                <a:stretch/>
              </p:blipFill>
              <p:spPr>
                <a:xfrm>
                  <a:off x="3637558" y="1432310"/>
                  <a:ext cx="4667794" cy="2806316"/>
                </a:xfrm>
                <a:prstGeom prst="rect">
                  <a:avLst/>
                </a:prstGeom>
              </p:spPr>
            </p:pic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2F623B18-3E7F-47F4-9316-5DE3F5089E92}"/>
                    </a:ext>
                  </a:extLst>
                </p:cNvPr>
                <p:cNvSpPr/>
                <p:nvPr/>
              </p:nvSpPr>
              <p:spPr>
                <a:xfrm>
                  <a:off x="8124825" y="4048125"/>
                  <a:ext cx="180975" cy="18097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6E90B923-1ED8-4360-B78C-48E06727266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49219" t="22836" r="48281" b="72746"/>
              <a:stretch/>
            </p:blipFill>
            <p:spPr>
              <a:xfrm>
                <a:off x="6322261" y="3985376"/>
                <a:ext cx="304800" cy="287046"/>
              </a:xfrm>
              <a:prstGeom prst="ellipse">
                <a:avLst/>
              </a:prstGeom>
            </p:spPr>
          </p:pic>
        </p:grp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24C431EC-514F-44FF-A319-8C5D22DC1457}"/>
              </a:ext>
            </a:extLst>
          </p:cNvPr>
          <p:cNvSpPr txBox="1"/>
          <p:nvPr/>
        </p:nvSpPr>
        <p:spPr>
          <a:xfrm>
            <a:off x="7457612" y="3688363"/>
            <a:ext cx="42622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Have a go at these questions independently. Click on the button below if you would like the questions read to you.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DDE68A3-7036-4346-BACA-88B15B5BBEF8}"/>
              </a:ext>
            </a:extLst>
          </p:cNvPr>
          <p:cNvGrpSpPr/>
          <p:nvPr/>
        </p:nvGrpSpPr>
        <p:grpSpPr>
          <a:xfrm>
            <a:off x="7355509" y="2264432"/>
            <a:ext cx="4526439" cy="1151708"/>
            <a:chOff x="6700533" y="466832"/>
            <a:chExt cx="2397576" cy="1710072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A7051C3C-629D-49C0-B3EE-A8A77289AEEA}"/>
                </a:ext>
              </a:extLst>
            </p:cNvPr>
            <p:cNvSpPr/>
            <p:nvPr/>
          </p:nvSpPr>
          <p:spPr>
            <a:xfrm>
              <a:off x="6732281" y="466832"/>
              <a:ext cx="2365828" cy="1510886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6D63A35-52D2-4F2F-B951-DDF6CE9F179E}"/>
                </a:ext>
              </a:extLst>
            </p:cNvPr>
            <p:cNvSpPr/>
            <p:nvPr/>
          </p:nvSpPr>
          <p:spPr>
            <a:xfrm>
              <a:off x="6700533" y="607244"/>
              <a:ext cx="2365828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600" dirty="0">
                  <a:solidFill>
                    <a:srgbClr val="202124"/>
                  </a:solidFill>
                </a:rPr>
                <a:t>The </a:t>
              </a:r>
              <a:r>
                <a:rPr lang="en-GB" sz="1600" b="1" dirty="0">
                  <a:solidFill>
                    <a:srgbClr val="202124"/>
                  </a:solidFill>
                </a:rPr>
                <a:t>perimeter</a:t>
              </a:r>
              <a:r>
                <a:rPr lang="en-GB" sz="1600" dirty="0">
                  <a:solidFill>
                    <a:srgbClr val="202124"/>
                  </a:solidFill>
                </a:rPr>
                <a:t> is the distance all the way around the outside of a 2D shape. To work out the </a:t>
              </a:r>
              <a:r>
                <a:rPr lang="en-GB" sz="1600" b="1" dirty="0">
                  <a:solidFill>
                    <a:srgbClr val="202124"/>
                  </a:solidFill>
                </a:rPr>
                <a:t>perimeter</a:t>
              </a:r>
              <a:r>
                <a:rPr lang="en-GB" sz="1600" dirty="0">
                  <a:solidFill>
                    <a:srgbClr val="202124"/>
                  </a:solidFill>
                </a:rPr>
                <a:t>, add up the lengths of all the sides.</a:t>
              </a:r>
              <a:endParaRPr lang="en-GB" sz="1600" dirty="0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C7CC6F5B-4068-4D8F-A9FF-4A7CD3C20ADA}"/>
              </a:ext>
            </a:extLst>
          </p:cNvPr>
          <p:cNvSpPr txBox="1"/>
          <p:nvPr/>
        </p:nvSpPr>
        <p:spPr>
          <a:xfrm>
            <a:off x="7457612" y="5615993"/>
            <a:ext cx="41122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We will go through the answers for questions 1, 2 and 3 after completing all of the questions. </a:t>
            </a:r>
          </a:p>
        </p:txBody>
      </p:sp>
      <p:pic>
        <p:nvPicPr>
          <p:cNvPr id="4" name="M slide 6">
            <a:hlinkClick r:id="" action="ppaction://media"/>
            <a:extLst>
              <a:ext uri="{FF2B5EF4-FFF2-40B4-BE49-F238E27FC236}">
                <a16:creationId xmlns:a16="http://schemas.microsoft.com/office/drawing/2014/main" id="{00185CF7-76B3-4E19-B352-CAC02C5091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57156" y="47859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401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2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47A0C163-DC3A-41B2-8833-B4F579479924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16FDFE-D891-414E-A4A7-B991FBCF15F1}"/>
              </a:ext>
            </a:extLst>
          </p:cNvPr>
          <p:cNvSpPr txBox="1"/>
          <p:nvPr/>
        </p:nvSpPr>
        <p:spPr>
          <a:xfrm>
            <a:off x="9828176" y="780342"/>
            <a:ext cx="1741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Your Turn…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4FCAA9-8F39-40E4-95D8-FC02D2BC3B7A}"/>
              </a:ext>
            </a:extLst>
          </p:cNvPr>
          <p:cNvSpPr txBox="1"/>
          <p:nvPr/>
        </p:nvSpPr>
        <p:spPr>
          <a:xfrm>
            <a:off x="7536865" y="3915171"/>
            <a:ext cx="3536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to hear the answers being read to you.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D79CB1-20E1-4946-B3AB-D090ABCBBD14}"/>
              </a:ext>
            </a:extLst>
          </p:cNvPr>
          <p:cNvSpPr txBox="1"/>
          <p:nvPr/>
        </p:nvSpPr>
        <p:spPr>
          <a:xfrm>
            <a:off x="7003239" y="2808562"/>
            <a:ext cx="42134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/>
              <a:t>Questions 1-3 Answers: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656CF40-D30F-4AD9-B896-E858EB7FC45A}"/>
              </a:ext>
            </a:extLst>
          </p:cNvPr>
          <p:cNvGrpSpPr/>
          <p:nvPr/>
        </p:nvGrpSpPr>
        <p:grpSpPr>
          <a:xfrm>
            <a:off x="622109" y="178145"/>
            <a:ext cx="5841621" cy="6501709"/>
            <a:chOff x="464932" y="356291"/>
            <a:chExt cx="6209362" cy="697969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0D93BBE-DD33-4B61-A3BC-E30C2BF6D9A0}"/>
                </a:ext>
              </a:extLst>
            </p:cNvPr>
            <p:cNvGrpSpPr/>
            <p:nvPr/>
          </p:nvGrpSpPr>
          <p:grpSpPr>
            <a:xfrm>
              <a:off x="464933" y="356291"/>
              <a:ext cx="6209361" cy="2648658"/>
              <a:chOff x="832680" y="1360760"/>
              <a:chExt cx="4563650" cy="1845644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EDC93B44-E62A-4ED3-94DD-024669BE5E4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0000" t="59890" r="12569" b="31831"/>
              <a:stretch/>
            </p:blipFill>
            <p:spPr>
              <a:xfrm>
                <a:off x="832680" y="2668439"/>
                <a:ext cx="4563649" cy="537965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4A42BC55-2694-4059-AEDF-39AB0D3E999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0000" t="30385" r="12569" b="57814"/>
              <a:stretch/>
            </p:blipFill>
            <p:spPr>
              <a:xfrm>
                <a:off x="832681" y="1360760"/>
                <a:ext cx="4563649" cy="766794"/>
              </a:xfrm>
              <a:prstGeom prst="rect">
                <a:avLst/>
              </a:prstGeom>
            </p:spPr>
          </p:pic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C4E3890E-2D87-4EE1-9F09-2D4B31F7B9E5}"/>
                  </a:ext>
                </a:extLst>
              </p:cNvPr>
              <p:cNvGrpSpPr/>
              <p:nvPr/>
            </p:nvGrpSpPr>
            <p:grpSpPr>
              <a:xfrm>
                <a:off x="832680" y="2127554"/>
                <a:ext cx="4563649" cy="570460"/>
                <a:chOff x="2093074" y="2558089"/>
                <a:chExt cx="4563649" cy="570460"/>
              </a:xfrm>
            </p:grpSpPr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0D9C42EC-6D8A-4D54-889D-417436F78A7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50000" t="55954" r="12569" b="39574"/>
                <a:stretch/>
              </p:blipFill>
              <p:spPr>
                <a:xfrm>
                  <a:off x="2093074" y="2838010"/>
                  <a:ext cx="4563649" cy="290539"/>
                </a:xfrm>
                <a:prstGeom prst="rect">
                  <a:avLst/>
                </a:prstGeom>
              </p:spPr>
            </p:pic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58C3D63D-037E-49CE-8D47-6D66FBFA9AF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50000" t="41657" r="12569" b="53872"/>
                <a:stretch/>
              </p:blipFill>
              <p:spPr>
                <a:xfrm>
                  <a:off x="2093074" y="2558089"/>
                  <a:ext cx="4563649" cy="290540"/>
                </a:xfrm>
                <a:prstGeom prst="rect">
                  <a:avLst/>
                </a:prstGeom>
              </p:spPr>
            </p:pic>
          </p:grp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31E9F36-71C9-43DC-8156-33732FE54C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0000" t="67854" r="10231" b="20309"/>
            <a:stretch/>
          </p:blipFill>
          <p:spPr>
            <a:xfrm>
              <a:off x="464932" y="2968449"/>
              <a:ext cx="6209362" cy="984962"/>
            </a:xfrm>
            <a:prstGeom prst="rect">
              <a:avLst/>
            </a:pr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5C87A1ED-A609-418A-8565-3B1118DADE76}"/>
                </a:ext>
              </a:extLst>
            </p:cNvPr>
            <p:cNvGrpSpPr/>
            <p:nvPr/>
          </p:nvGrpSpPr>
          <p:grpSpPr>
            <a:xfrm>
              <a:off x="464932" y="3899581"/>
              <a:ext cx="6209362" cy="3436400"/>
              <a:chOff x="832679" y="4901666"/>
              <a:chExt cx="4848664" cy="2427226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77C5C835-FEA2-4AB2-8D09-9427C1B3997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11464" t="31394" r="50000" b="32410"/>
              <a:stretch/>
            </p:blipFill>
            <p:spPr>
              <a:xfrm>
                <a:off x="832679" y="4901666"/>
                <a:ext cx="4848664" cy="2427226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61501709-C103-4AA8-A0AE-3FE52B8166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50645" t="76035" r="47500" b="19496"/>
              <a:stretch/>
            </p:blipFill>
            <p:spPr>
              <a:xfrm>
                <a:off x="942312" y="4961131"/>
                <a:ext cx="226088" cy="290397"/>
              </a:xfrm>
              <a:prstGeom prst="rect">
                <a:avLst/>
              </a:prstGeom>
            </p:spPr>
          </p:pic>
        </p:grpSp>
      </p:grpSp>
      <p:pic>
        <p:nvPicPr>
          <p:cNvPr id="23" name="M slide 7">
            <a:hlinkClick r:id="" action="ppaction://media"/>
            <a:extLst>
              <a:ext uri="{FF2B5EF4-FFF2-40B4-BE49-F238E27FC236}">
                <a16:creationId xmlns:a16="http://schemas.microsoft.com/office/drawing/2014/main" id="{0FB32495-7A1D-4010-B7BE-8064EEF772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05179" y="4953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33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45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76856261-6B50-4D27-9BB1-936DCC086D51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D29DDC-2C3C-4802-935D-4E095A4F8A9B}"/>
              </a:ext>
            </a:extLst>
          </p:cNvPr>
          <p:cNvSpPr txBox="1"/>
          <p:nvPr/>
        </p:nvSpPr>
        <p:spPr>
          <a:xfrm>
            <a:off x="9828176" y="780342"/>
            <a:ext cx="1741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Your Turn…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23DF72-0DEE-48DD-B32D-2A8C4BE6E8E3}"/>
              </a:ext>
            </a:extLst>
          </p:cNvPr>
          <p:cNvSpPr txBox="1"/>
          <p:nvPr/>
        </p:nvSpPr>
        <p:spPr>
          <a:xfrm>
            <a:off x="908423" y="6201394"/>
            <a:ext cx="8377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button below to hear the answer.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AB3EA6-CC56-4C07-B4FB-35AA05740394}"/>
              </a:ext>
            </a:extLst>
          </p:cNvPr>
          <p:cNvSpPr txBox="1"/>
          <p:nvPr/>
        </p:nvSpPr>
        <p:spPr>
          <a:xfrm>
            <a:off x="908423" y="1548207"/>
            <a:ext cx="6772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button below if you would like the question read to you.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9B6082-C40C-47F9-AF4D-54E7E39F9ED4}"/>
              </a:ext>
            </a:extLst>
          </p:cNvPr>
          <p:cNvSpPr txBox="1"/>
          <p:nvPr/>
        </p:nvSpPr>
        <p:spPr>
          <a:xfrm>
            <a:off x="1245616" y="195938"/>
            <a:ext cx="6701354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FF0000"/>
                </a:solidFill>
              </a:rPr>
              <a:t>Challenge Time!</a:t>
            </a:r>
          </a:p>
          <a:p>
            <a:pPr algn="ctr"/>
            <a:endParaRPr lang="en-GB" sz="900" dirty="0"/>
          </a:p>
          <a:p>
            <a:pPr algn="ctr"/>
            <a:r>
              <a:rPr lang="en-GB" sz="2000" dirty="0"/>
              <a:t>Only try this question if you are feeling confident </a:t>
            </a:r>
            <a:r>
              <a:rPr lang="en-GB" sz="2000" dirty="0">
                <a:sym typeface="Wingdings" panose="05000000000000000000" pitchFamily="2" charset="2"/>
              </a:rPr>
              <a:t></a:t>
            </a:r>
            <a:endParaRPr lang="en-GB" sz="2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A41C94-C13C-4BF0-8B85-6342E4CE470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004" t="21341" r="13462" b="32625"/>
          <a:stretch/>
        </p:blipFill>
        <p:spPr>
          <a:xfrm>
            <a:off x="908423" y="2145221"/>
            <a:ext cx="8492050" cy="3685029"/>
          </a:xfrm>
          <a:prstGeom prst="rect">
            <a:avLst/>
          </a:prstGeom>
        </p:spPr>
      </p:pic>
      <p:pic>
        <p:nvPicPr>
          <p:cNvPr id="5" name="M slide 8A">
            <a:hlinkClick r:id="" action="ppaction://media"/>
            <a:extLst>
              <a:ext uri="{FF2B5EF4-FFF2-40B4-BE49-F238E27FC236}">
                <a16:creationId xmlns:a16="http://schemas.microsoft.com/office/drawing/2014/main" id="{C9583CE2-6C7A-491B-8B65-68F7445B2D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89014" y="1242007"/>
            <a:ext cx="609600" cy="609600"/>
          </a:xfrm>
          <a:prstGeom prst="rect">
            <a:avLst/>
          </a:prstGeom>
        </p:spPr>
      </p:pic>
      <p:pic>
        <p:nvPicPr>
          <p:cNvPr id="7" name="M slide 8B">
            <a:hlinkClick r:id="" action="ppaction://media"/>
            <a:extLst>
              <a:ext uri="{FF2B5EF4-FFF2-40B4-BE49-F238E27FC236}">
                <a16:creationId xmlns:a16="http://schemas.microsoft.com/office/drawing/2014/main" id="{3F0A52AD-EBC2-4E44-91FF-DD6668C7353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60812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032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1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0EECED04BC75409DC03DECC28706AE" ma:contentTypeVersion="12" ma:contentTypeDescription="Create a new document." ma:contentTypeScope="" ma:versionID="635a5766bea9f194e4871a18584a0951">
  <xsd:schema xmlns:xsd="http://www.w3.org/2001/XMLSchema" xmlns:xs="http://www.w3.org/2001/XMLSchema" xmlns:p="http://schemas.microsoft.com/office/2006/metadata/properties" xmlns:ns2="6e6ca74e-b4f7-4601-85ac-67e42a279e9b" xmlns:ns3="a460e403-a353-4628-9222-e96d0f2ecf11" targetNamespace="http://schemas.microsoft.com/office/2006/metadata/properties" ma:root="true" ma:fieldsID="e3df8108d93b955aa1e765aa6b29a95f" ns2:_="" ns3:_="">
    <xsd:import namespace="6e6ca74e-b4f7-4601-85ac-67e42a279e9b"/>
    <xsd:import namespace="a460e403-a353-4628-9222-e96d0f2ecf1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6ca74e-b4f7-4601-85ac-67e42a279e9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60e403-a353-4628-9222-e96d0f2ecf11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B2B30C8-F525-444F-B354-F03C7F0A2CA0}">
  <ds:schemaRefs>
    <ds:schemaRef ds:uri="http://schemas.microsoft.com/office/2006/documentManagement/types"/>
    <ds:schemaRef ds:uri="http://schemas.microsoft.com/office/2006/metadata/properties"/>
    <ds:schemaRef ds:uri="http://purl.org/dc/terms/"/>
    <ds:schemaRef ds:uri="http://www.w3.org/XML/1998/namespace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a460e403-a353-4628-9222-e96d0f2ecf11"/>
    <ds:schemaRef ds:uri="6e6ca74e-b4f7-4601-85ac-67e42a279e9b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75795A44-E53A-4F45-88A2-DA0FFB035E2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e6ca74e-b4f7-4601-85ac-67e42a279e9b"/>
    <ds:schemaRef ds:uri="a460e403-a353-4628-9222-e96d0f2ecf1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A92139E-2F65-4B50-9786-919ECB39F03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974</TotalTime>
  <Words>476</Words>
  <Application>Microsoft Office PowerPoint</Application>
  <PresentationFormat>Widescreen</PresentationFormat>
  <Paragraphs>37</Paragraphs>
  <Slides>8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Wingdings</vt:lpstr>
      <vt:lpstr>Office Theme</vt:lpstr>
      <vt:lpstr>Mathematics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Downing</dc:creator>
  <cp:lastModifiedBy>Rachel Beattie</cp:lastModifiedBy>
  <cp:revision>87</cp:revision>
  <dcterms:created xsi:type="dcterms:W3CDTF">2020-07-13T10:58:18Z</dcterms:created>
  <dcterms:modified xsi:type="dcterms:W3CDTF">2021-01-25T14:17:39Z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0x010100430EECED04BC75409DC03DECC28706AE</vt:lpwstr>
  </property>
</Properties>
</file>