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9" r:id="rId6"/>
    <p:sldId id="280" r:id="rId7"/>
    <p:sldId id="272" r:id="rId8"/>
    <p:sldId id="281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DCDC"/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18" autoAdjust="0"/>
    <p:restoredTop sz="94660"/>
  </p:normalViewPr>
  <p:slideViewPr>
    <p:cSldViewPr snapToGrid="0">
      <p:cViewPr varScale="1">
        <p:scale>
          <a:sx n="72" d="100"/>
          <a:sy n="72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1.jpeg"/><Relationship Id="rId5" Type="http://schemas.openxmlformats.org/officeDocument/2006/relationships/hyperlink" Target="https://www.bbc.co.uk/bitesize/articles/zmqh2v4#:~:text=A%20noun%20phrase%20is%20a,word%20that%20describes%20a%20noun" TargetMode="External"/><Relationship Id="rId4" Type="http://schemas.openxmlformats.org/officeDocument/2006/relationships/image" Target="../media/image10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5.jpe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43765"/>
            <a:ext cx="9144000" cy="2387600"/>
          </a:xfrm>
        </p:spPr>
        <p:txBody>
          <a:bodyPr/>
          <a:lstStyle/>
          <a:p>
            <a:r>
              <a:rPr lang="en-GB" b="1" dirty="0"/>
              <a:t>English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81036"/>
            <a:ext cx="9144000" cy="2439399"/>
          </a:xfrm>
        </p:spPr>
        <p:txBody>
          <a:bodyPr>
            <a:normAutofit/>
          </a:bodyPr>
          <a:lstStyle/>
          <a:p>
            <a:r>
              <a:rPr lang="en-GB" b="1" dirty="0"/>
              <a:t>Date</a:t>
            </a:r>
            <a:r>
              <a:rPr lang="en-GB" b="1"/>
              <a:t>: </a:t>
            </a:r>
            <a:r>
              <a:rPr lang="en-GB"/>
              <a:t>27.01.21</a:t>
            </a:r>
            <a:endParaRPr lang="en-GB" dirty="0"/>
          </a:p>
          <a:p>
            <a:endParaRPr lang="en-GB" dirty="0">
              <a:highlight>
                <a:srgbClr val="FFFF00"/>
              </a:highlight>
            </a:endParaRPr>
          </a:p>
          <a:p>
            <a:r>
              <a:rPr lang="en-GB" b="1" dirty="0"/>
              <a:t>Week 4 – Lesson 3</a:t>
            </a:r>
          </a:p>
          <a:p>
            <a:r>
              <a:rPr lang="en-GB" b="1" dirty="0"/>
              <a:t>Hansel and Gretel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69" y="205066"/>
            <a:ext cx="1968107" cy="19940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1" y="156093"/>
            <a:ext cx="2017393" cy="138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ansel and Gretel: New Looks at an Old Tale | The New York Public Library">
            <a:extLst>
              <a:ext uri="{FF2B5EF4-FFF2-40B4-BE49-F238E27FC236}">
                <a16:creationId xmlns:a16="http://schemas.microsoft.com/office/drawing/2014/main" id="{A3087F20-F1AB-45D5-BE3B-6F0D4D1E5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612" y="4102463"/>
            <a:ext cx="3632097" cy="235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sh Writing">
            <a:extLst>
              <a:ext uri="{FF2B5EF4-FFF2-40B4-BE49-F238E27FC236}">
                <a16:creationId xmlns:a16="http://schemas.microsoft.com/office/drawing/2014/main" id="{69A3EA9F-9ECA-4BF4-9E6D-AF15F463E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13" y="4106254"/>
            <a:ext cx="3760975" cy="240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orest Fairy Tales For Children: The Art of Storytelling - Forest Holidays  - Forestipedia">
            <a:extLst>
              <a:ext uri="{FF2B5EF4-FFF2-40B4-BE49-F238E27FC236}">
                <a16:creationId xmlns:a16="http://schemas.microsoft.com/office/drawing/2014/main" id="{DBD77086-4F88-4EB6-8641-EECC1B4FA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381" y="4106254"/>
            <a:ext cx="3519238" cy="234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uff of fairy tales: stepping into Europe's last old-growth forest">
            <a:extLst>
              <a:ext uri="{FF2B5EF4-FFF2-40B4-BE49-F238E27FC236}">
                <a16:creationId xmlns:a16="http://schemas.microsoft.com/office/drawing/2014/main" id="{D091CA4D-BBFB-4914-A1C5-4052E311E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2"/>
          <a:stretch/>
        </p:blipFill>
        <p:spPr bwMode="auto">
          <a:xfrm>
            <a:off x="827096" y="1324552"/>
            <a:ext cx="3509285" cy="250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 Real-Life Enchanted Forest - The New York Times">
            <a:extLst>
              <a:ext uri="{FF2B5EF4-FFF2-40B4-BE49-F238E27FC236}">
                <a16:creationId xmlns:a16="http://schemas.microsoft.com/office/drawing/2014/main" id="{137E4E5F-0618-4491-9C18-BDEFBF160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924" y="1324552"/>
            <a:ext cx="3116152" cy="250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ree stock photo of forest, full, moon">
            <a:extLst>
              <a:ext uri="{FF2B5EF4-FFF2-40B4-BE49-F238E27FC236}">
                <a16:creationId xmlns:a16="http://schemas.microsoft.com/office/drawing/2014/main" id="{7E6840DD-C0C8-4310-BAAF-688FF4211A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4"/>
          <a:stretch/>
        </p:blipFill>
        <p:spPr bwMode="auto">
          <a:xfrm>
            <a:off x="7855619" y="1344503"/>
            <a:ext cx="3509285" cy="248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81063F9-106E-42D8-9925-1A6200D292B1}"/>
              </a:ext>
            </a:extLst>
          </p:cNvPr>
          <p:cNvSpPr/>
          <p:nvPr/>
        </p:nvSpPr>
        <p:spPr>
          <a:xfrm>
            <a:off x="1731856" y="219169"/>
            <a:ext cx="872828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b="1" dirty="0"/>
              <a:t>Look at the pictures below: </a:t>
            </a:r>
          </a:p>
          <a:p>
            <a:pPr algn="ctr"/>
            <a:r>
              <a:rPr lang="en-GB" sz="2400" i="1" dirty="0"/>
              <a:t>What can you see? What impression do you get from these images?</a:t>
            </a:r>
          </a:p>
        </p:txBody>
      </p:sp>
      <p:pic>
        <p:nvPicPr>
          <p:cNvPr id="3" name="Hansel slide 2">
            <a:hlinkClick r:id="" action="ppaction://media"/>
            <a:extLst>
              <a:ext uri="{FF2B5EF4-FFF2-40B4-BE49-F238E27FC236}">
                <a16:creationId xmlns:a16="http://schemas.microsoft.com/office/drawing/2014/main" id="{86405D0F-86B9-40EE-838B-835AF2C412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59548" y="2829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11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3EBC76D-7011-4EA6-B947-759EF877FDBE}"/>
              </a:ext>
            </a:extLst>
          </p:cNvPr>
          <p:cNvSpPr/>
          <p:nvPr/>
        </p:nvSpPr>
        <p:spPr>
          <a:xfrm>
            <a:off x="5408639" y="5027216"/>
            <a:ext cx="6590732" cy="160043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E46701-A355-421E-BD58-AD183B453575}"/>
              </a:ext>
            </a:extLst>
          </p:cNvPr>
          <p:cNvSpPr/>
          <p:nvPr/>
        </p:nvSpPr>
        <p:spPr>
          <a:xfrm>
            <a:off x="444188" y="1565094"/>
            <a:ext cx="16834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u="sng" dirty="0"/>
              <a:t>Activity 1: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AFA31CA-606F-4D76-AAF7-3B044185A460}"/>
              </a:ext>
            </a:extLst>
          </p:cNvPr>
          <p:cNvGrpSpPr/>
          <p:nvPr/>
        </p:nvGrpSpPr>
        <p:grpSpPr>
          <a:xfrm>
            <a:off x="4297680" y="230346"/>
            <a:ext cx="7486937" cy="1967444"/>
            <a:chOff x="4850295" y="362788"/>
            <a:chExt cx="6166226" cy="143585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367A4DF-A058-4AFB-ABCD-0A10487849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0655" t="22302" r="31196" b="44744"/>
            <a:stretch/>
          </p:blipFill>
          <p:spPr>
            <a:xfrm>
              <a:off x="7947472" y="362788"/>
              <a:ext cx="3069049" cy="143585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88E2BC1-857C-489B-88C9-952CA1F1EA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0001" t="59330" r="32157" b="7936"/>
            <a:stretch/>
          </p:blipFill>
          <p:spPr>
            <a:xfrm>
              <a:off x="4850295" y="362788"/>
              <a:ext cx="3101719" cy="1429899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3C22DCB-E3D1-485F-94D5-12261D0A5A33}"/>
              </a:ext>
            </a:extLst>
          </p:cNvPr>
          <p:cNvSpPr/>
          <p:nvPr/>
        </p:nvSpPr>
        <p:spPr>
          <a:xfrm>
            <a:off x="407383" y="2490694"/>
            <a:ext cx="4380341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Use some of the vocabulary from yesterday (above) to create noun phrases about the forest pictures you have just looked at. </a:t>
            </a:r>
          </a:p>
          <a:p>
            <a:endParaRPr lang="en-GB" sz="2000" dirty="0"/>
          </a:p>
          <a:p>
            <a:r>
              <a:rPr lang="en-GB" sz="2400" i="1" dirty="0">
                <a:solidFill>
                  <a:srgbClr val="FF0000"/>
                </a:solidFill>
              </a:rPr>
              <a:t>For example:</a:t>
            </a:r>
          </a:p>
          <a:p>
            <a:endParaRPr lang="en-GB" sz="1200" i="1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0000"/>
                </a:solidFill>
                <a:highlight>
                  <a:srgbClr val="FFFF00"/>
                </a:highlight>
              </a:rPr>
              <a:t>villainous</a:t>
            </a:r>
            <a:r>
              <a:rPr lang="en-GB" sz="2400" dirty="0">
                <a:solidFill>
                  <a:srgbClr val="FF0000"/>
                </a:solidFill>
              </a:rPr>
              <a:t> </a:t>
            </a:r>
            <a:r>
              <a:rPr lang="en-GB" sz="2400" dirty="0"/>
              <a:t>branches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0000"/>
                </a:solidFill>
                <a:highlight>
                  <a:srgbClr val="FFFF00"/>
                </a:highlight>
              </a:rPr>
              <a:t>thorniest </a:t>
            </a:r>
            <a:r>
              <a:rPr lang="en-GB" sz="2400" dirty="0"/>
              <a:t>bushes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0000"/>
                </a:solidFill>
                <a:highlight>
                  <a:srgbClr val="FFFF00"/>
                </a:highlight>
              </a:rPr>
              <a:t>bright</a:t>
            </a:r>
            <a:r>
              <a:rPr lang="en-GB" sz="2400" dirty="0">
                <a:solidFill>
                  <a:srgbClr val="FF0000"/>
                </a:solidFill>
              </a:rPr>
              <a:t> </a:t>
            </a:r>
            <a:r>
              <a:rPr lang="en-GB" sz="2400" dirty="0"/>
              <a:t>sun beams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0000"/>
                </a:solidFill>
                <a:highlight>
                  <a:srgbClr val="FFFF00"/>
                </a:highlight>
              </a:rPr>
              <a:t>sky high </a:t>
            </a:r>
            <a:r>
              <a:rPr lang="en-GB" sz="2400" dirty="0"/>
              <a:t>oak trees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27063F27-720F-461A-A8ED-645694DE5750}"/>
              </a:ext>
            </a:extLst>
          </p:cNvPr>
          <p:cNvSpPr txBox="1"/>
          <p:nvPr/>
        </p:nvSpPr>
        <p:spPr>
          <a:xfrm>
            <a:off x="576803" y="356197"/>
            <a:ext cx="3101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activity 1 read to you.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35A20F-0599-4352-832E-47DD0D9E1BFC}"/>
              </a:ext>
            </a:extLst>
          </p:cNvPr>
          <p:cNvSpPr/>
          <p:nvPr/>
        </p:nvSpPr>
        <p:spPr>
          <a:xfrm>
            <a:off x="5579166" y="5111391"/>
            <a:ext cx="642020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i="1" dirty="0"/>
              <a:t>Remember: </a:t>
            </a:r>
            <a:r>
              <a:rPr lang="en-GB" sz="1600" i="1" dirty="0"/>
              <a:t>Noun phrases create extra detail and description about a noun.</a:t>
            </a:r>
          </a:p>
          <a:p>
            <a:endParaRPr lang="en-GB" sz="1600" b="1" dirty="0"/>
          </a:p>
          <a:p>
            <a:r>
              <a:rPr lang="en-GB" sz="1600" b="1" dirty="0"/>
              <a:t>Here is video and further explanation of noun phrases</a:t>
            </a:r>
            <a:r>
              <a:rPr lang="en-GB" sz="1600" dirty="0"/>
              <a:t>: </a:t>
            </a:r>
            <a:r>
              <a:rPr lang="en-GB" sz="1600" dirty="0">
                <a:hlinkClick r:id="rId5"/>
              </a:rPr>
              <a:t>https://www.bbc.co.uk/bitesize/articles/zmqh2v4#:~:text=A%20noun%20phrase%20is%20a,word%20that%20describes%20a%20noun</a:t>
            </a:r>
            <a:r>
              <a:rPr lang="en-GB" sz="1600" dirty="0"/>
              <a:t> </a:t>
            </a:r>
          </a:p>
          <a:p>
            <a:endParaRPr lang="en-GB" dirty="0"/>
          </a:p>
        </p:txBody>
      </p:sp>
      <p:pic>
        <p:nvPicPr>
          <p:cNvPr id="10" name="Picture 4" descr="Fresh Writing">
            <a:extLst>
              <a:ext uri="{FF2B5EF4-FFF2-40B4-BE49-F238E27FC236}">
                <a16:creationId xmlns:a16="http://schemas.microsoft.com/office/drawing/2014/main" id="{511C9E67-F901-42F8-B77D-81E94E377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015" y="2881540"/>
            <a:ext cx="2188647" cy="139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Stuff of fairy tales: stepping into Europe's last old-growth forest">
            <a:extLst>
              <a:ext uri="{FF2B5EF4-FFF2-40B4-BE49-F238E27FC236}">
                <a16:creationId xmlns:a16="http://schemas.microsoft.com/office/drawing/2014/main" id="{0C762638-5CF6-4B0C-8DB1-7174B9CA79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2"/>
          <a:stretch/>
        </p:blipFill>
        <p:spPr bwMode="auto">
          <a:xfrm>
            <a:off x="7768178" y="2851327"/>
            <a:ext cx="2042179" cy="145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A Real-Life Enchanted Forest - The New York Times">
            <a:extLst>
              <a:ext uri="{FF2B5EF4-FFF2-40B4-BE49-F238E27FC236}">
                <a16:creationId xmlns:a16="http://schemas.microsoft.com/office/drawing/2014/main" id="{1B5FA08B-925F-4152-9683-C8F95C0FC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1216" y="2862867"/>
            <a:ext cx="1813401" cy="145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nsel slide 3">
            <a:hlinkClick r:id="" action="ppaction://media"/>
            <a:extLst>
              <a:ext uri="{FF2B5EF4-FFF2-40B4-BE49-F238E27FC236}">
                <a16:creationId xmlns:a16="http://schemas.microsoft.com/office/drawing/2014/main" id="{5926A154-1626-4B0B-B683-A8B9C87059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68922" y="13035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0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C39C8A5-D8AC-4BFD-B7EF-D41439220678}"/>
              </a:ext>
            </a:extLst>
          </p:cNvPr>
          <p:cNvSpPr/>
          <p:nvPr/>
        </p:nvSpPr>
        <p:spPr>
          <a:xfrm>
            <a:off x="8302752" y="4163919"/>
            <a:ext cx="2889505" cy="216832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FA55D249-48D2-4C73-AAE4-EF72D839686C}"/>
              </a:ext>
            </a:extLst>
          </p:cNvPr>
          <p:cNvSpPr txBox="1"/>
          <p:nvPr/>
        </p:nvSpPr>
        <p:spPr>
          <a:xfrm>
            <a:off x="4573665" y="525752"/>
            <a:ext cx="7438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activity 2 read to you: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EED63D-A07C-4F53-8671-5CDE2628A12C}"/>
              </a:ext>
            </a:extLst>
          </p:cNvPr>
          <p:cNvSpPr/>
          <p:nvPr/>
        </p:nvSpPr>
        <p:spPr>
          <a:xfrm>
            <a:off x="791075" y="595112"/>
            <a:ext cx="16834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u="sng" dirty="0"/>
              <a:t>Activity 2: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E04FBB-CCC2-46BA-8A24-3191ABBD0C7A}"/>
              </a:ext>
            </a:extLst>
          </p:cNvPr>
          <p:cNvSpPr/>
          <p:nvPr/>
        </p:nvSpPr>
        <p:spPr>
          <a:xfrm>
            <a:off x="791075" y="1418856"/>
            <a:ext cx="10108930" cy="4790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/>
              <a:t>Write a setting description based on the pictures using the noun phrases you have just written (between 5 and 10 sentences) – </a:t>
            </a:r>
            <a:r>
              <a:rPr lang="en-GB" sz="2400" b="1" dirty="0"/>
              <a:t>WAGOLL on the next slide.</a:t>
            </a:r>
            <a:endParaRPr lang="en-GB" sz="2400" dirty="0"/>
          </a:p>
          <a:p>
            <a:pPr>
              <a:lnSpc>
                <a:spcPct val="150000"/>
              </a:lnSpc>
            </a:pPr>
            <a:r>
              <a:rPr lang="en-GB" sz="2400" dirty="0"/>
              <a:t>Think about fronted adverbials you could use to start each sentence differently.</a:t>
            </a:r>
          </a:p>
          <a:p>
            <a:pPr>
              <a:lnSpc>
                <a:spcPct val="150000"/>
              </a:lnSpc>
            </a:pPr>
            <a:endParaRPr lang="en-GB" sz="1100" i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GB" sz="2400" i="1" dirty="0">
                <a:solidFill>
                  <a:srgbClr val="FF0000"/>
                </a:solidFill>
              </a:rPr>
              <a:t>For example: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0000"/>
                </a:solidFill>
              </a:rPr>
              <a:t>After the full moon had come up,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0000"/>
                </a:solidFill>
              </a:rPr>
              <a:t>Through a small gap in the trees,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0000"/>
                </a:solidFill>
              </a:rPr>
              <a:t>Because it was dark at night,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0000"/>
                </a:solidFill>
              </a:rPr>
              <a:t>Deeper and deeper into the forest,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F77E8F-A50E-4D07-8160-ED7A1384962C}"/>
              </a:ext>
            </a:extLst>
          </p:cNvPr>
          <p:cNvSpPr/>
          <p:nvPr/>
        </p:nvSpPr>
        <p:spPr>
          <a:xfrm>
            <a:off x="8577124" y="4295408"/>
            <a:ext cx="2615134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u="sng" dirty="0"/>
              <a:t>Noun Phrases:</a:t>
            </a:r>
            <a:endParaRPr lang="en-GB" sz="2000" b="1" i="1" u="sng" dirty="0"/>
          </a:p>
          <a:p>
            <a:endParaRPr lang="en-GB" sz="1100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villainous branches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thorniest bushes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bright sun beams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sky high oak trees</a:t>
            </a:r>
          </a:p>
        </p:txBody>
      </p:sp>
      <p:pic>
        <p:nvPicPr>
          <p:cNvPr id="2" name="Hansel slide 4">
            <a:hlinkClick r:id="" action="ppaction://media"/>
            <a:extLst>
              <a:ext uri="{FF2B5EF4-FFF2-40B4-BE49-F238E27FC236}">
                <a16:creationId xmlns:a16="http://schemas.microsoft.com/office/drawing/2014/main" id="{78C0CA4E-5918-453C-8C39-40C9C5B79F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89705" y="5087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99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>
            <a:extLst>
              <a:ext uri="{FF2B5EF4-FFF2-40B4-BE49-F238E27FC236}">
                <a16:creationId xmlns:a16="http://schemas.microsoft.com/office/drawing/2014/main" id="{FA55D249-48D2-4C73-AAE4-EF72D839686C}"/>
              </a:ext>
            </a:extLst>
          </p:cNvPr>
          <p:cNvSpPr txBox="1"/>
          <p:nvPr/>
        </p:nvSpPr>
        <p:spPr>
          <a:xfrm>
            <a:off x="4931474" y="2754750"/>
            <a:ext cx="5968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the WAGOLL read to you: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EED63D-A07C-4F53-8671-5CDE2628A12C}"/>
              </a:ext>
            </a:extLst>
          </p:cNvPr>
          <p:cNvSpPr/>
          <p:nvPr/>
        </p:nvSpPr>
        <p:spPr>
          <a:xfrm>
            <a:off x="791073" y="2634616"/>
            <a:ext cx="14827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u="sng" dirty="0"/>
              <a:t>WAGOLL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E04FBB-CCC2-46BA-8A24-3191ABBD0C7A}"/>
              </a:ext>
            </a:extLst>
          </p:cNvPr>
          <p:cNvSpPr/>
          <p:nvPr/>
        </p:nvSpPr>
        <p:spPr>
          <a:xfrm>
            <a:off x="791073" y="3339298"/>
            <a:ext cx="10108930" cy="3222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300" dirty="0">
                <a:solidFill>
                  <a:srgbClr val="FF0000"/>
                </a:solidFill>
              </a:rPr>
              <a:t>After the full moon had come up</a:t>
            </a:r>
            <a:r>
              <a:rPr lang="en-GB" sz="2300" dirty="0"/>
              <a:t>, a </a:t>
            </a:r>
            <a:r>
              <a:rPr lang="en-GB" sz="2300" dirty="0">
                <a:solidFill>
                  <a:srgbClr val="0070C0"/>
                </a:solidFill>
              </a:rPr>
              <a:t>misty haze </a:t>
            </a:r>
            <a:r>
              <a:rPr lang="en-GB" sz="2300" dirty="0"/>
              <a:t>began to form under the canopy of </a:t>
            </a:r>
            <a:r>
              <a:rPr lang="en-GB" sz="2300" dirty="0">
                <a:solidFill>
                  <a:srgbClr val="0070C0"/>
                </a:solidFill>
              </a:rPr>
              <a:t>villainous trees</a:t>
            </a:r>
            <a:r>
              <a:rPr lang="en-GB" sz="2300" dirty="0"/>
              <a:t>. The </a:t>
            </a:r>
            <a:r>
              <a:rPr lang="en-GB" sz="2300" dirty="0">
                <a:solidFill>
                  <a:srgbClr val="0070C0"/>
                </a:solidFill>
              </a:rPr>
              <a:t>sky high oak trees </a:t>
            </a:r>
            <a:r>
              <a:rPr lang="en-GB" sz="2300" dirty="0"/>
              <a:t>towered over the mist. </a:t>
            </a:r>
            <a:r>
              <a:rPr lang="en-GB" sz="2300" dirty="0">
                <a:solidFill>
                  <a:srgbClr val="FF0000"/>
                </a:solidFill>
              </a:rPr>
              <a:t>Curling around the thick tree trunks</a:t>
            </a:r>
            <a:r>
              <a:rPr lang="en-GB" sz="2300" dirty="0"/>
              <a:t>, were </a:t>
            </a:r>
            <a:r>
              <a:rPr lang="en-GB" sz="2300" dirty="0">
                <a:solidFill>
                  <a:srgbClr val="0070C0"/>
                </a:solidFill>
              </a:rPr>
              <a:t>constricting vines </a:t>
            </a:r>
            <a:r>
              <a:rPr lang="en-GB" sz="2300" dirty="0"/>
              <a:t>and layers of </a:t>
            </a:r>
            <a:r>
              <a:rPr lang="en-GB" sz="2300" dirty="0">
                <a:solidFill>
                  <a:srgbClr val="0070C0"/>
                </a:solidFill>
              </a:rPr>
              <a:t>green moss</a:t>
            </a:r>
            <a:r>
              <a:rPr lang="en-GB" sz="2300" dirty="0"/>
              <a:t>. </a:t>
            </a:r>
            <a:r>
              <a:rPr lang="en-GB" sz="2300" dirty="0">
                <a:solidFill>
                  <a:srgbClr val="FF0000"/>
                </a:solidFill>
              </a:rPr>
              <a:t>Dangling down from the layers of moss</a:t>
            </a:r>
            <a:r>
              <a:rPr lang="en-GB" sz="2300" dirty="0"/>
              <a:t>, </a:t>
            </a:r>
            <a:r>
              <a:rPr lang="en-GB" sz="2300" dirty="0">
                <a:solidFill>
                  <a:srgbClr val="0070C0"/>
                </a:solidFill>
              </a:rPr>
              <a:t>vast, bold leaves </a:t>
            </a:r>
            <a:r>
              <a:rPr lang="en-GB" sz="2300" dirty="0"/>
              <a:t>flickered like flames in the growing bluster of wind. </a:t>
            </a:r>
            <a:r>
              <a:rPr lang="en-GB" sz="2300" dirty="0">
                <a:solidFill>
                  <a:srgbClr val="FF0000"/>
                </a:solidFill>
              </a:rPr>
              <a:t>Through a small gap in the flickering leaves</a:t>
            </a:r>
            <a:r>
              <a:rPr lang="en-GB" sz="2300" dirty="0"/>
              <a:t>, something strange emerged…</a:t>
            </a:r>
            <a:endParaRPr lang="en-GB" sz="2300" i="1" dirty="0">
              <a:solidFill>
                <a:srgbClr val="FF00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5A2B25A-78A2-4146-843E-4FFB23A838E8}"/>
              </a:ext>
            </a:extLst>
          </p:cNvPr>
          <p:cNvGrpSpPr/>
          <p:nvPr/>
        </p:nvGrpSpPr>
        <p:grpSpPr>
          <a:xfrm>
            <a:off x="791073" y="348776"/>
            <a:ext cx="12560583" cy="1917347"/>
            <a:chOff x="5510654" y="4039946"/>
            <a:chExt cx="8493343" cy="210124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54B3284-44D1-4A9E-8659-C6A1904DF723}"/>
                </a:ext>
              </a:extLst>
            </p:cNvPr>
            <p:cNvGrpSpPr/>
            <p:nvPr/>
          </p:nvGrpSpPr>
          <p:grpSpPr>
            <a:xfrm>
              <a:off x="5510654" y="4039946"/>
              <a:ext cx="7090885" cy="2101244"/>
              <a:chOff x="5510654" y="4039946"/>
              <a:chExt cx="7090885" cy="2101244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4C39C8A5-D8AC-4BFD-B7EF-D41439220678}"/>
                  </a:ext>
                </a:extLst>
              </p:cNvPr>
              <p:cNvSpPr/>
              <p:nvPr/>
            </p:nvSpPr>
            <p:spPr>
              <a:xfrm>
                <a:off x="5510654" y="4039946"/>
                <a:ext cx="7090885" cy="2101244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FF77E8F-A50E-4D07-8160-ED7A1384962C}"/>
                  </a:ext>
                </a:extLst>
              </p:cNvPr>
              <p:cNvSpPr/>
              <p:nvPr/>
            </p:nvSpPr>
            <p:spPr>
              <a:xfrm>
                <a:off x="7880224" y="4165351"/>
                <a:ext cx="4261106" cy="16389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b="1" u="sng" dirty="0">
                    <a:solidFill>
                      <a:srgbClr val="0070C0"/>
                    </a:solidFill>
                  </a:rPr>
                  <a:t>Noun Phrases:</a:t>
                </a:r>
                <a:endParaRPr lang="en-GB" b="1" i="1" u="sng" dirty="0">
                  <a:solidFill>
                    <a:srgbClr val="0070C0"/>
                  </a:solidFill>
                </a:endParaRPr>
              </a:p>
              <a:p>
                <a:endParaRPr lang="en-GB" sz="1050" i="1" dirty="0">
                  <a:solidFill>
                    <a:srgbClr val="0070C0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rgbClr val="0070C0"/>
                    </a:solidFill>
                  </a:rPr>
                  <a:t>villainous branches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rgbClr val="0070C0"/>
                    </a:solidFill>
                  </a:rPr>
                  <a:t>thorniest bushes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rgbClr val="0070C0"/>
                    </a:solidFill>
                  </a:rPr>
                  <a:t>bright sun beams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rgbClr val="0070C0"/>
                    </a:solidFill>
                  </a:rPr>
                  <a:t>sky high oak trees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A9EDFBC-8CDD-47FF-90C5-68440D913AAB}"/>
                  </a:ext>
                </a:extLst>
              </p:cNvPr>
              <p:cNvSpPr/>
              <p:nvPr/>
            </p:nvSpPr>
            <p:spPr>
              <a:xfrm>
                <a:off x="5846079" y="4165351"/>
                <a:ext cx="4261106" cy="14925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b="1" u="sng" dirty="0"/>
                  <a:t>Think about:</a:t>
                </a:r>
                <a:endParaRPr lang="en-GB" b="1" i="1" u="sng" dirty="0"/>
              </a:p>
              <a:p>
                <a:endParaRPr lang="en-GB" sz="1050" i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dirty="0"/>
                  <a:t>What did you see?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dirty="0"/>
                  <a:t>What could you hear?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dirty="0"/>
                  <a:t>How did you feel?</a:t>
                </a: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C20DDCC-D915-4848-84C9-1A797C7D89B0}"/>
                </a:ext>
              </a:extLst>
            </p:cNvPr>
            <p:cNvSpPr/>
            <p:nvPr/>
          </p:nvSpPr>
          <p:spPr>
            <a:xfrm>
              <a:off x="9742891" y="4165351"/>
              <a:ext cx="4261106" cy="16389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u="sng" dirty="0">
                  <a:solidFill>
                    <a:srgbClr val="FF0000"/>
                  </a:solidFill>
                </a:rPr>
                <a:t>Fronted Adverbials:</a:t>
              </a:r>
            </a:p>
            <a:p>
              <a:endParaRPr lang="en-GB" sz="1050" b="1" u="sng" dirty="0">
                <a:solidFill>
                  <a:srgbClr val="FF0000"/>
                </a:solidFill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rgbClr val="FF0000"/>
                  </a:solidFill>
                </a:rPr>
                <a:t>After the full moon had come up, 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rgbClr val="FF0000"/>
                  </a:solidFill>
                </a:rPr>
                <a:t>Through a small gap in the trees, 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rgbClr val="FF0000"/>
                  </a:solidFill>
                </a:rPr>
                <a:t>Because it was dark at night, 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rgbClr val="FF0000"/>
                  </a:solidFill>
                </a:rPr>
                <a:t>Deeper and deeper into the forest,</a:t>
              </a:r>
            </a:p>
          </p:txBody>
        </p:sp>
      </p:grpSp>
      <p:pic>
        <p:nvPicPr>
          <p:cNvPr id="4" name="Hansel slide 5">
            <a:hlinkClick r:id="" action="ppaction://media"/>
            <a:extLst>
              <a:ext uri="{FF2B5EF4-FFF2-40B4-BE49-F238E27FC236}">
                <a16:creationId xmlns:a16="http://schemas.microsoft.com/office/drawing/2014/main" id="{61FC2CC5-9FB5-4D34-84EA-B311061BC3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2798" y="26346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1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1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89AAE7-EFC3-4907-85A8-C9E413A7C0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89" b="75687" l="21376" r="45827">
                        <a14:foregroundMark x1="34993" y1="66758" x2="34993" y2="66758"/>
                        <a14:foregroundMark x1="38507" y1="66758" x2="38507" y2="66758"/>
                        <a14:foregroundMark x1="40044" y1="53984" x2="40044" y2="53984"/>
                        <a14:foregroundMark x1="43997" y1="55082" x2="43997" y2="55082"/>
                        <a14:foregroundMark x1="45900" y1="51511" x2="45900" y2="51511"/>
                        <a14:foregroundMark x1="34261" y1="65385" x2="34261" y2="65385"/>
                        <a14:foregroundMark x1="27599" y1="53297" x2="27599" y2="53297"/>
                        <a14:foregroundMark x1="24378" y1="56181" x2="24378" y2="56181"/>
                        <a14:foregroundMark x1="21376" y1="57280" x2="21376" y2="57280"/>
                        <a14:foregroundMark x1="40044" y1="67445" x2="40044" y2="67445"/>
                        <a14:foregroundMark x1="42240" y1="67445" x2="42240" y2="67445"/>
                        <a14:foregroundMark x1="42460" y1="74588" x2="42460" y2="74588"/>
                        <a14:foregroundMark x1="39678" y1="60714" x2="39678" y2="60714"/>
                        <a14:foregroundMark x1="34993" y1="59478" x2="34993" y2="59478"/>
                        <a14:foregroundMark x1="32723" y1="55082" x2="32723" y2="55082"/>
                        <a14:foregroundMark x1="28697" y1="52610" x2="28697" y2="52610"/>
                        <a14:foregroundMark x1="25329" y1="62912" x2="25329" y2="62912"/>
                        <a14:foregroundMark x1="27892" y1="67582" x2="27892" y2="67582"/>
                        <a14:foregroundMark x1="32796" y1="52610" x2="32796" y2="52610"/>
                        <a14:foregroundMark x1="24524" y1="70330" x2="24524" y2="70330"/>
                        <a14:foregroundMark x1="34334" y1="67582" x2="34334" y2="67582"/>
                        <a14:foregroundMark x1="25476" y1="62775" x2="25476" y2="62775"/>
                      </a14:backgroundRemoval>
                    </a14:imgEffect>
                  </a14:imgLayer>
                </a14:imgProps>
              </a:ext>
            </a:extLst>
          </a:blip>
          <a:srcRect l="19731" t="45291" r="52346" b="20785"/>
          <a:stretch/>
        </p:blipFill>
        <p:spPr>
          <a:xfrm rot="20131491">
            <a:off x="1021161" y="1169870"/>
            <a:ext cx="3908712" cy="2530841"/>
          </a:xfrm>
          <a:prstGeom prst="rect">
            <a:avLst/>
          </a:prstGeom>
        </p:spPr>
      </p:pic>
      <p:pic>
        <p:nvPicPr>
          <p:cNvPr id="7" name="Picture 4" descr="Lost! The Hundred-Mile-An-Hour Dog: Amazon.co.uk: Strong, Jeremy:  9780141323251: Books">
            <a:extLst>
              <a:ext uri="{FF2B5EF4-FFF2-40B4-BE49-F238E27FC236}">
                <a16:creationId xmlns:a16="http://schemas.microsoft.com/office/drawing/2014/main" id="{AE630874-C28D-4767-983E-E1CC7A5C0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619" y="487926"/>
            <a:ext cx="3845181" cy="588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nsel slide 6 - story">
            <a:hlinkClick r:id="" action="ppaction://media"/>
            <a:extLst>
              <a:ext uri="{FF2B5EF4-FFF2-40B4-BE49-F238E27FC236}">
                <a16:creationId xmlns:a16="http://schemas.microsoft.com/office/drawing/2014/main" id="{D5CA808B-365E-4D62-9E96-540EF1ED96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27443" y="3839480"/>
            <a:ext cx="1199939" cy="119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7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0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0EECED04BC75409DC03DECC28706AE" ma:contentTypeVersion="12" ma:contentTypeDescription="Create a new document." ma:contentTypeScope="" ma:versionID="635a5766bea9f194e4871a18584a0951">
  <xsd:schema xmlns:xsd="http://www.w3.org/2001/XMLSchema" xmlns:xs="http://www.w3.org/2001/XMLSchema" xmlns:p="http://schemas.microsoft.com/office/2006/metadata/properties" xmlns:ns2="6e6ca74e-b4f7-4601-85ac-67e42a279e9b" xmlns:ns3="a460e403-a353-4628-9222-e96d0f2ecf11" targetNamespace="http://schemas.microsoft.com/office/2006/metadata/properties" ma:root="true" ma:fieldsID="e3df8108d93b955aa1e765aa6b29a95f" ns2:_="" ns3:_="">
    <xsd:import namespace="6e6ca74e-b4f7-4601-85ac-67e42a279e9b"/>
    <xsd:import namespace="a460e403-a353-4628-9222-e96d0f2ecf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ca74e-b4f7-4601-85ac-67e42a279e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0e403-a353-4628-9222-e96d0f2ecf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2587D12-02B5-46B2-8A24-DD4B7FD2B8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6ca74e-b4f7-4601-85ac-67e42a279e9b"/>
    <ds:schemaRef ds:uri="a460e403-a353-4628-9222-e96d0f2ecf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3783E04-CAC7-4DA9-B607-39260183401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BBAF6C6-6E40-4680-A7E1-FBAA692749C8}">
  <ds:schemaRefs>
    <ds:schemaRef ds:uri="http://www.w3.org/XML/1998/namespace"/>
    <ds:schemaRef ds:uri="6e6ca74e-b4f7-4601-85ac-67e42a279e9b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a460e403-a353-4628-9222-e96d0f2ecf11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874</TotalTime>
  <Words>413</Words>
  <Application>Microsoft Office PowerPoint</Application>
  <PresentationFormat>Widescreen</PresentationFormat>
  <Paragraphs>56</Paragraphs>
  <Slides>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English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Rachel Beattie</cp:lastModifiedBy>
  <cp:revision>106</cp:revision>
  <dcterms:created xsi:type="dcterms:W3CDTF">2020-07-13T10:58:18Z</dcterms:created>
  <dcterms:modified xsi:type="dcterms:W3CDTF">2021-01-25T11:54:32Z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0x010100430EECED04BC75409DC03DECC28706AE</vt:lpwstr>
  </property>
</Properties>
</file>