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0" r:id="rId8"/>
    <p:sldId id="273" r:id="rId9"/>
    <p:sldId id="265" r:id="rId10"/>
    <p:sldId id="267" r:id="rId11"/>
    <p:sldId id="272" r:id="rId12"/>
    <p:sldId id="274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26.01.21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4 – Lesson 2</a:t>
            </a:r>
          </a:p>
          <a:p>
            <a:r>
              <a:rPr lang="en-GB" b="1" dirty="0"/>
              <a:t>Calculating Perimeter 1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8533959" y="4718162"/>
            <a:ext cx="3160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8533959" y="2690503"/>
            <a:ext cx="354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question read to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B6082-C40C-47F9-AF4D-54E7E39F9ED4}"/>
              </a:ext>
            </a:extLst>
          </p:cNvPr>
          <p:cNvSpPr txBox="1"/>
          <p:nvPr/>
        </p:nvSpPr>
        <p:spPr>
          <a:xfrm>
            <a:off x="1245616" y="234038"/>
            <a:ext cx="670135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900" dirty="0"/>
          </a:p>
          <a:p>
            <a:pPr algn="ctr"/>
            <a:r>
              <a:rPr lang="en-GB" sz="2000" dirty="0"/>
              <a:t>Only try this question if you are feeling confident </a:t>
            </a:r>
            <a:r>
              <a:rPr lang="en-GB" sz="2000" dirty="0">
                <a:sym typeface="Wingdings" panose="05000000000000000000" pitchFamily="2" charset="2"/>
              </a:rPr>
              <a:t></a:t>
            </a:r>
            <a:endParaRPr lang="en-GB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BA0C46-F00A-49A7-A4A2-AEE745C09A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636" t="57009" r="9659" b="7110"/>
          <a:stretch/>
        </p:blipFill>
        <p:spPr>
          <a:xfrm>
            <a:off x="310052" y="1633286"/>
            <a:ext cx="7938993" cy="4788424"/>
          </a:xfrm>
          <a:prstGeom prst="rect">
            <a:avLst/>
          </a:prstGeom>
        </p:spPr>
      </p:pic>
      <p:pic>
        <p:nvPicPr>
          <p:cNvPr id="2" name="Maths 26 - slide 10A">
            <a:hlinkClick r:id="" action="ppaction://media"/>
            <a:extLst>
              <a:ext uri="{FF2B5EF4-FFF2-40B4-BE49-F238E27FC236}">
                <a16:creationId xmlns:a16="http://schemas.microsoft.com/office/drawing/2014/main" id="{3BBB90D5-44E5-4340-A1EB-9C00B1433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8176" y="3722698"/>
            <a:ext cx="609600" cy="609600"/>
          </a:xfrm>
          <a:prstGeom prst="rect">
            <a:avLst/>
          </a:prstGeom>
        </p:spPr>
      </p:pic>
      <p:pic>
        <p:nvPicPr>
          <p:cNvPr id="5" name="Maths 26 - slide 10B">
            <a:hlinkClick r:id="" action="ppaction://media"/>
            <a:extLst>
              <a:ext uri="{FF2B5EF4-FFF2-40B4-BE49-F238E27FC236}">
                <a16:creationId xmlns:a16="http://schemas.microsoft.com/office/drawing/2014/main" id="{DF133CF4-5D8F-49C2-8AB7-05E8F17EA6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8176" y="5710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885563" y="5701001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885563" y="2868802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 clue. What can you see?</a:t>
            </a:r>
          </a:p>
          <a:p>
            <a:r>
              <a:rPr lang="en-GB" dirty="0"/>
              <a:t>Have a look at the questions. </a:t>
            </a:r>
          </a:p>
          <a:p>
            <a:endParaRPr lang="en-GB" dirty="0"/>
          </a:p>
          <a:p>
            <a:r>
              <a:rPr lang="en-GB" dirty="0"/>
              <a:t>Click on the sound button below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498FD8-1AE9-45E9-AEAF-3F8FABAE29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04" t="13339" r="50000" b="16093"/>
          <a:stretch/>
        </p:blipFill>
        <p:spPr>
          <a:xfrm>
            <a:off x="728063" y="346971"/>
            <a:ext cx="5522711" cy="616405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E9479F-01AC-4D54-ADB9-044BE21FC631}"/>
              </a:ext>
            </a:extLst>
          </p:cNvPr>
          <p:cNvGrpSpPr/>
          <p:nvPr/>
        </p:nvGrpSpPr>
        <p:grpSpPr>
          <a:xfrm>
            <a:off x="6700533" y="466832"/>
            <a:ext cx="2397576" cy="1911927"/>
            <a:chOff x="6700533" y="466832"/>
            <a:chExt cx="2397576" cy="191192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1AAD75A-1440-4125-9C44-0C8E643FE2A6}"/>
                </a:ext>
              </a:extLst>
            </p:cNvPr>
            <p:cNvSpPr/>
            <p:nvPr/>
          </p:nvSpPr>
          <p:spPr>
            <a:xfrm>
              <a:off x="6732281" y="466832"/>
              <a:ext cx="2365828" cy="191192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83936B-FCB6-4EE2-8836-2CC6D0439E66}"/>
                </a:ext>
              </a:extLst>
            </p:cNvPr>
            <p:cNvSpPr/>
            <p:nvPr/>
          </p:nvSpPr>
          <p:spPr>
            <a:xfrm>
              <a:off x="6700533" y="607244"/>
              <a:ext cx="23658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rgbClr val="202124"/>
                  </a:solidFill>
                </a:rPr>
                <a:t>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 is the distance all the way around the outside of a 2D shape. To work out 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, add up the lengths of all the sides.</a:t>
              </a:r>
              <a:endParaRPr lang="en-GB" sz="1600" dirty="0"/>
            </a:p>
          </p:txBody>
        </p:sp>
      </p:grpSp>
      <p:pic>
        <p:nvPicPr>
          <p:cNvPr id="2" name="Maths 26 - slide 2">
            <a:hlinkClick r:id="" action="ppaction://media"/>
            <a:extLst>
              <a:ext uri="{FF2B5EF4-FFF2-40B4-BE49-F238E27FC236}">
                <a16:creationId xmlns:a16="http://schemas.microsoft.com/office/drawing/2014/main" id="{6DB1C345-9EF8-424C-956F-812A81D02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1806" y="487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867787" y="3299802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A.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F1501-7722-4485-871A-7C3D90C49671}"/>
              </a:ext>
            </a:extLst>
          </p:cNvPr>
          <p:cNvSpPr txBox="1"/>
          <p:nvPr/>
        </p:nvSpPr>
        <p:spPr>
          <a:xfrm>
            <a:off x="6867787" y="4867176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B.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233C78-F678-4D04-B2EE-3A90193243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3" t="15900" r="33942" b="30393"/>
          <a:stretch/>
        </p:blipFill>
        <p:spPr>
          <a:xfrm>
            <a:off x="728063" y="3931911"/>
            <a:ext cx="5775127" cy="260252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5FC19E9-3CDA-498E-A79C-AA4C6D52A7C9}"/>
              </a:ext>
            </a:extLst>
          </p:cNvPr>
          <p:cNvGrpSpPr/>
          <p:nvPr/>
        </p:nvGrpSpPr>
        <p:grpSpPr>
          <a:xfrm>
            <a:off x="728062" y="323567"/>
            <a:ext cx="5721713" cy="3405597"/>
            <a:chOff x="752213" y="1426673"/>
            <a:chExt cx="5390170" cy="31681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48B1F5-F37E-4DF1-8E8A-D649E2F879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0870" t="76821" r="16957" b="14665"/>
            <a:stretch/>
          </p:blipFill>
          <p:spPr>
            <a:xfrm>
              <a:off x="752213" y="3834619"/>
              <a:ext cx="5390170" cy="7601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3B8E1C-13A2-47D0-BB10-C8B91A2152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0910" t="13387" r="16917" b="58863"/>
            <a:stretch/>
          </p:blipFill>
          <p:spPr>
            <a:xfrm>
              <a:off x="752213" y="1426673"/>
              <a:ext cx="5390170" cy="247767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521DB0-9BB2-48A2-A63E-A896AB9D3910}"/>
              </a:ext>
            </a:extLst>
          </p:cNvPr>
          <p:cNvGrpSpPr/>
          <p:nvPr/>
        </p:nvGrpSpPr>
        <p:grpSpPr>
          <a:xfrm>
            <a:off x="6700533" y="466832"/>
            <a:ext cx="2397576" cy="1911927"/>
            <a:chOff x="6700533" y="466832"/>
            <a:chExt cx="2397576" cy="191192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C7BD8E4-610F-4868-ADA8-F3D4E6CD90FD}"/>
                </a:ext>
              </a:extLst>
            </p:cNvPr>
            <p:cNvSpPr/>
            <p:nvPr/>
          </p:nvSpPr>
          <p:spPr>
            <a:xfrm>
              <a:off x="6732281" y="466832"/>
              <a:ext cx="2365828" cy="191192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97456C-8135-484D-92AC-DE489B417988}"/>
                </a:ext>
              </a:extLst>
            </p:cNvPr>
            <p:cNvSpPr/>
            <p:nvPr/>
          </p:nvSpPr>
          <p:spPr>
            <a:xfrm>
              <a:off x="6700533" y="607244"/>
              <a:ext cx="23658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rgbClr val="202124"/>
                  </a:solidFill>
                </a:rPr>
                <a:t>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 is the distance all the way around the outside of a 2D shape. To work out 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, add up the lengths of all the sides.</a:t>
              </a:r>
              <a:endParaRPr lang="en-GB" sz="1600" dirty="0"/>
            </a:p>
          </p:txBody>
        </p:sp>
      </p:grpSp>
      <p:pic>
        <p:nvPicPr>
          <p:cNvPr id="2" name="Maths 26 - slide 3A">
            <a:hlinkClick r:id="" action="ppaction://media"/>
            <a:extLst>
              <a:ext uri="{FF2B5EF4-FFF2-40B4-BE49-F238E27FC236}">
                <a16:creationId xmlns:a16="http://schemas.microsoft.com/office/drawing/2014/main" id="{5C3FB0C6-6586-420C-902E-6B663499C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93309" y="4101854"/>
            <a:ext cx="609600" cy="609600"/>
          </a:xfrm>
          <a:prstGeom prst="rect">
            <a:avLst/>
          </a:prstGeom>
        </p:spPr>
      </p:pic>
      <p:pic>
        <p:nvPicPr>
          <p:cNvPr id="5" name="Maths 26 - slide 3B">
            <a:hlinkClick r:id="" action="ppaction://media"/>
            <a:extLst>
              <a:ext uri="{FF2B5EF4-FFF2-40B4-BE49-F238E27FC236}">
                <a16:creationId xmlns:a16="http://schemas.microsoft.com/office/drawing/2014/main" id="{111CF164-2B81-40E7-BCA5-6343C9568A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93309" y="5781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6881352" y="5401039"/>
            <a:ext cx="437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next slide to hear the answers.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6843779" y="3318985"/>
            <a:ext cx="4690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2ADAD5-7D64-4DCF-8018-55F0F18828A5}"/>
              </a:ext>
            </a:extLst>
          </p:cNvPr>
          <p:cNvGrpSpPr/>
          <p:nvPr/>
        </p:nvGrpSpPr>
        <p:grpSpPr>
          <a:xfrm>
            <a:off x="657823" y="256329"/>
            <a:ext cx="5438177" cy="4813994"/>
            <a:chOff x="465221" y="846295"/>
            <a:chExt cx="6858000" cy="60117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96D486-04BC-4C5E-943C-A8E7E3DD5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613" t="9381" r="36137" b="11300"/>
            <a:stretch/>
          </p:blipFill>
          <p:spPr>
            <a:xfrm>
              <a:off x="465221" y="1704108"/>
              <a:ext cx="6858000" cy="515389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8F3A75D-150E-431F-85FD-2C979B49A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4286" r="37314" b="71002"/>
            <a:stretch/>
          </p:blipFill>
          <p:spPr>
            <a:xfrm>
              <a:off x="465221" y="846295"/>
              <a:ext cx="6858000" cy="85781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0DFE06A-ED01-4EC7-B0AE-961A98EBAE83}"/>
              </a:ext>
            </a:extLst>
          </p:cNvPr>
          <p:cNvSpPr txBox="1"/>
          <p:nvPr/>
        </p:nvSpPr>
        <p:spPr>
          <a:xfrm>
            <a:off x="831685" y="5326366"/>
            <a:ext cx="5090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This is exactly the same as saying: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</a:rPr>
              <a:t>120m + 120m + 70m + 70m = </a:t>
            </a:r>
          </a:p>
          <a:p>
            <a:pPr algn="ctr"/>
            <a:endParaRPr lang="en-GB" sz="1050" b="1" dirty="0">
              <a:solidFill>
                <a:srgbClr val="FF0000"/>
              </a:solidFill>
            </a:endParaRPr>
          </a:p>
          <a:p>
            <a:pPr algn="ctr"/>
            <a:r>
              <a:rPr lang="en-GB" sz="2000" dirty="0">
                <a:solidFill>
                  <a:srgbClr val="FF0000"/>
                </a:solidFill>
              </a:rPr>
              <a:t>You use the method you find easiest!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B61DDF-7B67-4EDC-B2E0-A1D216263061}"/>
              </a:ext>
            </a:extLst>
          </p:cNvPr>
          <p:cNvGrpSpPr/>
          <p:nvPr/>
        </p:nvGrpSpPr>
        <p:grpSpPr>
          <a:xfrm>
            <a:off x="6551194" y="562408"/>
            <a:ext cx="2397576" cy="1911927"/>
            <a:chOff x="6700533" y="466832"/>
            <a:chExt cx="2397576" cy="191192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E9F60A7-78EE-4B28-9FEB-7214827FBA20}"/>
                </a:ext>
              </a:extLst>
            </p:cNvPr>
            <p:cNvSpPr/>
            <p:nvPr/>
          </p:nvSpPr>
          <p:spPr>
            <a:xfrm>
              <a:off x="6732281" y="466832"/>
              <a:ext cx="2365828" cy="191192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6BCEED6-B345-4420-B913-D408406413A4}"/>
                </a:ext>
              </a:extLst>
            </p:cNvPr>
            <p:cNvSpPr/>
            <p:nvPr/>
          </p:nvSpPr>
          <p:spPr>
            <a:xfrm>
              <a:off x="6700533" y="607244"/>
              <a:ext cx="23658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rgbClr val="202124"/>
                  </a:solidFill>
                </a:rPr>
                <a:t>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 is the distance all the way around the outside of a 2D shape. To work out 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, add up the lengths of all the sides.</a:t>
              </a:r>
              <a:endParaRPr lang="en-GB" sz="1600" dirty="0"/>
            </a:p>
          </p:txBody>
        </p:sp>
      </p:grpSp>
      <p:pic>
        <p:nvPicPr>
          <p:cNvPr id="2" name="Maths 26 - slide 4">
            <a:hlinkClick r:id="" action="ppaction://media"/>
            <a:extLst>
              <a:ext uri="{FF2B5EF4-FFF2-40B4-BE49-F238E27FC236}">
                <a16:creationId xmlns:a16="http://schemas.microsoft.com/office/drawing/2014/main" id="{B1EC5633-97C5-45E9-AB07-692455F8E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1560" y="4359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6881353" y="3792661"/>
            <a:ext cx="488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DFE06A-ED01-4EC7-B0AE-961A98EBAE83}"/>
              </a:ext>
            </a:extLst>
          </p:cNvPr>
          <p:cNvSpPr txBox="1"/>
          <p:nvPr/>
        </p:nvSpPr>
        <p:spPr>
          <a:xfrm>
            <a:off x="831685" y="5326366"/>
            <a:ext cx="5090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This is exactly the same as saying: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</a:rPr>
              <a:t>120m + 120m + 70m + 70m = 380m</a:t>
            </a:r>
          </a:p>
          <a:p>
            <a:pPr algn="ctr"/>
            <a:endParaRPr lang="en-GB" sz="1050" b="1" dirty="0">
              <a:solidFill>
                <a:srgbClr val="FF0000"/>
              </a:solidFill>
            </a:endParaRPr>
          </a:p>
          <a:p>
            <a:pPr algn="ctr"/>
            <a:r>
              <a:rPr lang="en-GB" sz="2000" dirty="0">
                <a:solidFill>
                  <a:srgbClr val="FF0000"/>
                </a:solidFill>
              </a:rPr>
              <a:t>You use the method you find easiest!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B61DDF-7B67-4EDC-B2E0-A1D216263061}"/>
              </a:ext>
            </a:extLst>
          </p:cNvPr>
          <p:cNvGrpSpPr/>
          <p:nvPr/>
        </p:nvGrpSpPr>
        <p:grpSpPr>
          <a:xfrm>
            <a:off x="6551194" y="562408"/>
            <a:ext cx="2397576" cy="1911927"/>
            <a:chOff x="6700533" y="466832"/>
            <a:chExt cx="2397576" cy="191192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E9F60A7-78EE-4B28-9FEB-7214827FBA20}"/>
                </a:ext>
              </a:extLst>
            </p:cNvPr>
            <p:cNvSpPr/>
            <p:nvPr/>
          </p:nvSpPr>
          <p:spPr>
            <a:xfrm>
              <a:off x="6732281" y="466832"/>
              <a:ext cx="2365828" cy="191192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6BCEED6-B345-4420-B913-D408406413A4}"/>
                </a:ext>
              </a:extLst>
            </p:cNvPr>
            <p:cNvSpPr/>
            <p:nvPr/>
          </p:nvSpPr>
          <p:spPr>
            <a:xfrm>
              <a:off x="6700533" y="607244"/>
              <a:ext cx="23658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rgbClr val="202124"/>
                  </a:solidFill>
                </a:rPr>
                <a:t>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 is the distance all the way around the outside of a 2D shape. To work out 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, add up the lengths of all the sides.</a:t>
              </a:r>
              <a:endParaRPr lang="en-GB" sz="16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A42D48E-4B0B-4669-9924-9A566DAB57EB}"/>
              </a:ext>
            </a:extLst>
          </p:cNvPr>
          <p:cNvSpPr txBox="1"/>
          <p:nvPr/>
        </p:nvSpPr>
        <p:spPr>
          <a:xfrm>
            <a:off x="985838" y="3792661"/>
            <a:ext cx="242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2ADAD5-7D64-4DCF-8018-55F0F18828A5}"/>
              </a:ext>
            </a:extLst>
          </p:cNvPr>
          <p:cNvGrpSpPr/>
          <p:nvPr/>
        </p:nvGrpSpPr>
        <p:grpSpPr>
          <a:xfrm>
            <a:off x="657823" y="256329"/>
            <a:ext cx="5438177" cy="4813994"/>
            <a:chOff x="465221" y="846295"/>
            <a:chExt cx="6858000" cy="60117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96D486-04BC-4C5E-943C-A8E7E3DD5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613" t="9381" r="36137" b="11300"/>
            <a:stretch/>
          </p:blipFill>
          <p:spPr>
            <a:xfrm>
              <a:off x="465221" y="1704108"/>
              <a:ext cx="6858000" cy="515389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8F3A75D-150E-431F-85FD-2C979B49A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4286" r="37314" b="71002"/>
            <a:stretch/>
          </p:blipFill>
          <p:spPr>
            <a:xfrm>
              <a:off x="465221" y="846295"/>
              <a:ext cx="6858000" cy="85781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AA4659B-F770-4AEE-9115-C7B740035ED4}"/>
              </a:ext>
            </a:extLst>
          </p:cNvPr>
          <p:cNvSpPr txBox="1"/>
          <p:nvPr/>
        </p:nvSpPr>
        <p:spPr>
          <a:xfrm>
            <a:off x="1732093" y="3666516"/>
            <a:ext cx="3214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70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63202A-ACE3-4B59-805C-71DF5404C431}"/>
              </a:ext>
            </a:extLst>
          </p:cNvPr>
          <p:cNvSpPr txBox="1"/>
          <p:nvPr/>
        </p:nvSpPr>
        <p:spPr>
          <a:xfrm>
            <a:off x="896505" y="3675447"/>
            <a:ext cx="4429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120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9CCDB0-A84E-437A-B3CD-EAFE04D8E3EF}"/>
              </a:ext>
            </a:extLst>
          </p:cNvPr>
          <p:cNvSpPr txBox="1"/>
          <p:nvPr/>
        </p:nvSpPr>
        <p:spPr>
          <a:xfrm>
            <a:off x="1256920" y="4018181"/>
            <a:ext cx="4533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140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94C30F-B7E4-4A17-B729-BE4E5C56F482}"/>
              </a:ext>
            </a:extLst>
          </p:cNvPr>
          <p:cNvSpPr txBox="1"/>
          <p:nvPr/>
        </p:nvSpPr>
        <p:spPr>
          <a:xfrm>
            <a:off x="827492" y="4018181"/>
            <a:ext cx="4533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240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75E394-26D2-4C8C-AAAC-1291723920DD}"/>
              </a:ext>
            </a:extLst>
          </p:cNvPr>
          <p:cNvSpPr txBox="1"/>
          <p:nvPr/>
        </p:nvSpPr>
        <p:spPr>
          <a:xfrm>
            <a:off x="825370" y="4377034"/>
            <a:ext cx="4533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380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AA2207-34D0-42DC-BDEA-BD2139C99AB0}"/>
              </a:ext>
            </a:extLst>
          </p:cNvPr>
          <p:cNvSpPr txBox="1"/>
          <p:nvPr/>
        </p:nvSpPr>
        <p:spPr>
          <a:xfrm>
            <a:off x="3178805" y="4684215"/>
            <a:ext cx="4533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380</a:t>
            </a:r>
          </a:p>
        </p:txBody>
      </p:sp>
      <p:pic>
        <p:nvPicPr>
          <p:cNvPr id="6" name="Maths 26 - slide 5">
            <a:hlinkClick r:id="" action="ppaction://media"/>
            <a:extLst>
              <a:ext uri="{FF2B5EF4-FFF2-40B4-BE49-F238E27FC236}">
                <a16:creationId xmlns:a16="http://schemas.microsoft.com/office/drawing/2014/main" id="{4F9D1452-80B5-47C7-8AE4-14F3F1329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3754" y="4684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1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973937" y="418758"/>
            <a:ext cx="6055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9F8C52A-0205-400F-89BC-338A8CACBC85}"/>
              </a:ext>
            </a:extLst>
          </p:cNvPr>
          <p:cNvGrpSpPr/>
          <p:nvPr/>
        </p:nvGrpSpPr>
        <p:grpSpPr>
          <a:xfrm>
            <a:off x="973937" y="1242007"/>
            <a:ext cx="7003000" cy="4609871"/>
            <a:chOff x="1603413" y="445735"/>
            <a:chExt cx="5379157" cy="357281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F460B4-17FB-4D9C-AF9A-AF88AA159F82}"/>
                </a:ext>
              </a:extLst>
            </p:cNvPr>
            <p:cNvGrpSpPr/>
            <p:nvPr/>
          </p:nvGrpSpPr>
          <p:grpSpPr>
            <a:xfrm>
              <a:off x="1603413" y="445735"/>
              <a:ext cx="5379157" cy="3572812"/>
              <a:chOff x="1603413" y="445735"/>
              <a:chExt cx="5379157" cy="357281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1A39596-9155-4859-86C7-43590C1E63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9679" t="27986" r="8820" b="32757"/>
              <a:stretch/>
            </p:blipFill>
            <p:spPr>
              <a:xfrm>
                <a:off x="1603413" y="445735"/>
                <a:ext cx="5379157" cy="3572812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B3F0C93-36F9-4867-AD2E-0F22F879B5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3257" t="48578" r="22698" b="37401"/>
              <a:stretch/>
            </p:blipFill>
            <p:spPr>
              <a:xfrm>
                <a:off x="2188603" y="909376"/>
                <a:ext cx="2039643" cy="1085222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4405C6-2073-426B-A1CB-C9AC563D833B}"/>
                </a:ext>
              </a:extLst>
            </p:cNvPr>
            <p:cNvSpPr/>
            <p:nvPr/>
          </p:nvSpPr>
          <p:spPr>
            <a:xfrm>
              <a:off x="5606716" y="3765884"/>
              <a:ext cx="1299410" cy="252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D22EE4-68DB-4ACD-9636-67E93E55E196}"/>
              </a:ext>
            </a:extLst>
          </p:cNvPr>
          <p:cNvGrpSpPr/>
          <p:nvPr/>
        </p:nvGrpSpPr>
        <p:grpSpPr>
          <a:xfrm>
            <a:off x="9172315" y="3155145"/>
            <a:ext cx="2397576" cy="1911927"/>
            <a:chOff x="6700533" y="466832"/>
            <a:chExt cx="2397576" cy="191192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1BB7E69-0187-45D7-B7A8-AD516C45E587}"/>
                </a:ext>
              </a:extLst>
            </p:cNvPr>
            <p:cNvSpPr/>
            <p:nvPr/>
          </p:nvSpPr>
          <p:spPr>
            <a:xfrm>
              <a:off x="6732281" y="466832"/>
              <a:ext cx="2365828" cy="191192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F9D6C3-FFC5-4732-9D6F-4716609102D6}"/>
                </a:ext>
              </a:extLst>
            </p:cNvPr>
            <p:cNvSpPr/>
            <p:nvPr/>
          </p:nvSpPr>
          <p:spPr>
            <a:xfrm>
              <a:off x="6700533" y="607244"/>
              <a:ext cx="23658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rgbClr val="202124"/>
                  </a:solidFill>
                </a:rPr>
                <a:t>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 is the distance all the way around the outside of a 2D shape. To work out 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, add up the lengths of all the sides.</a:t>
              </a:r>
              <a:endParaRPr lang="en-GB" sz="16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616DE7F-B163-430B-BF67-8FC480C4B777}"/>
              </a:ext>
            </a:extLst>
          </p:cNvPr>
          <p:cNvSpPr txBox="1"/>
          <p:nvPr/>
        </p:nvSpPr>
        <p:spPr>
          <a:xfrm>
            <a:off x="973937" y="6131564"/>
            <a:ext cx="996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5" name="Maths 26 - slide 6">
            <a:hlinkClick r:id="" action="ppaction://media"/>
            <a:extLst>
              <a:ext uri="{FF2B5EF4-FFF2-40B4-BE49-F238E27FC236}">
                <a16:creationId xmlns:a16="http://schemas.microsoft.com/office/drawing/2014/main" id="{8178D15F-442A-4BA3-818A-2AD25945A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9856" y="3107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5B2B4E-FE3A-4DE0-8827-FB88054B6602}"/>
              </a:ext>
            </a:extLst>
          </p:cNvPr>
          <p:cNvSpPr txBox="1"/>
          <p:nvPr/>
        </p:nvSpPr>
        <p:spPr>
          <a:xfrm>
            <a:off x="622109" y="311199"/>
            <a:ext cx="5940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8F302A-44A5-4B3D-85B3-80C49C79DB13}"/>
              </a:ext>
            </a:extLst>
          </p:cNvPr>
          <p:cNvGrpSpPr/>
          <p:nvPr/>
        </p:nvGrpSpPr>
        <p:grpSpPr>
          <a:xfrm>
            <a:off x="622109" y="1265487"/>
            <a:ext cx="8064691" cy="4651902"/>
            <a:chOff x="1603413" y="3790948"/>
            <a:chExt cx="5379157" cy="27840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655A0C-AAC1-4FCC-AE9F-AB22DF86F0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679" t="64743" r="8820" b="4666"/>
            <a:stretch/>
          </p:blipFill>
          <p:spPr>
            <a:xfrm>
              <a:off x="1603413" y="3790949"/>
              <a:ext cx="5379157" cy="278409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FD6AB0-8457-4DCC-88E9-298D7A9B9CF6}"/>
                </a:ext>
              </a:extLst>
            </p:cNvPr>
            <p:cNvSpPr/>
            <p:nvPr/>
          </p:nvSpPr>
          <p:spPr>
            <a:xfrm>
              <a:off x="1906762" y="3790948"/>
              <a:ext cx="3589234" cy="264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C75B42-27B9-47CC-BE00-E02929C619B7}"/>
                </a:ext>
              </a:extLst>
            </p:cNvPr>
            <p:cNvSpPr/>
            <p:nvPr/>
          </p:nvSpPr>
          <p:spPr>
            <a:xfrm>
              <a:off x="6101207" y="6310125"/>
              <a:ext cx="849334" cy="264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69B4E0-1D16-4875-A599-CB2F4C7398C2}"/>
              </a:ext>
            </a:extLst>
          </p:cNvPr>
          <p:cNvGrpSpPr/>
          <p:nvPr/>
        </p:nvGrpSpPr>
        <p:grpSpPr>
          <a:xfrm>
            <a:off x="9172315" y="3155145"/>
            <a:ext cx="2397576" cy="1911927"/>
            <a:chOff x="6700533" y="466832"/>
            <a:chExt cx="2397576" cy="191192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AF6DB7-B799-40BF-876F-9100A3E1B530}"/>
                </a:ext>
              </a:extLst>
            </p:cNvPr>
            <p:cNvSpPr/>
            <p:nvPr/>
          </p:nvSpPr>
          <p:spPr>
            <a:xfrm>
              <a:off x="6732281" y="466832"/>
              <a:ext cx="2365828" cy="191192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14CEDF-9CA3-41FD-AAAC-EEE329135544}"/>
                </a:ext>
              </a:extLst>
            </p:cNvPr>
            <p:cNvSpPr/>
            <p:nvPr/>
          </p:nvSpPr>
          <p:spPr>
            <a:xfrm>
              <a:off x="6700533" y="607244"/>
              <a:ext cx="23658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rgbClr val="202124"/>
                  </a:solidFill>
                </a:rPr>
                <a:t>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 is the distance all the way around the outside of a 2D shape. To work out 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, add up the lengths of all the sides.</a:t>
              </a:r>
              <a:endParaRPr lang="en-GB" sz="160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4D7C5DE-C79E-4071-907B-08ACF337BF9C}"/>
              </a:ext>
            </a:extLst>
          </p:cNvPr>
          <p:cNvSpPr txBox="1"/>
          <p:nvPr/>
        </p:nvSpPr>
        <p:spPr>
          <a:xfrm>
            <a:off x="973937" y="6131564"/>
            <a:ext cx="996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6" name="Maths 26 - slide 7">
            <a:hlinkClick r:id="" action="ppaction://media"/>
            <a:extLst>
              <a:ext uri="{FF2B5EF4-FFF2-40B4-BE49-F238E27FC236}">
                <a16:creationId xmlns:a16="http://schemas.microsoft.com/office/drawing/2014/main" id="{464ED6AE-2605-4465-8EF9-EFBB1E74F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9421" y="347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5B2B4E-FE3A-4DE0-8827-FB88054B6602}"/>
              </a:ext>
            </a:extLst>
          </p:cNvPr>
          <p:cNvSpPr txBox="1"/>
          <p:nvPr/>
        </p:nvSpPr>
        <p:spPr>
          <a:xfrm>
            <a:off x="622109" y="361640"/>
            <a:ext cx="5940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F32F4F-40C5-45CD-A576-BA96B044C0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636" t="21188" r="9659" b="41347"/>
          <a:stretch/>
        </p:blipFill>
        <p:spPr>
          <a:xfrm>
            <a:off x="646856" y="1286861"/>
            <a:ext cx="7248968" cy="45652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B10F0E8-6209-4E69-B47D-6E8E95185203}"/>
              </a:ext>
            </a:extLst>
          </p:cNvPr>
          <p:cNvGrpSpPr/>
          <p:nvPr/>
        </p:nvGrpSpPr>
        <p:grpSpPr>
          <a:xfrm>
            <a:off x="9172315" y="3155145"/>
            <a:ext cx="2397576" cy="1911927"/>
            <a:chOff x="6700533" y="466832"/>
            <a:chExt cx="2397576" cy="1911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AE319B0-C9B4-4E16-8F35-B41DC6B9D4D9}"/>
                </a:ext>
              </a:extLst>
            </p:cNvPr>
            <p:cNvSpPr/>
            <p:nvPr/>
          </p:nvSpPr>
          <p:spPr>
            <a:xfrm>
              <a:off x="6732281" y="466832"/>
              <a:ext cx="2365828" cy="191192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C5CD5F-6A1E-473D-87CF-3C47C406CE3C}"/>
                </a:ext>
              </a:extLst>
            </p:cNvPr>
            <p:cNvSpPr/>
            <p:nvPr/>
          </p:nvSpPr>
          <p:spPr>
            <a:xfrm>
              <a:off x="6700533" y="607244"/>
              <a:ext cx="23658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rgbClr val="202124"/>
                  </a:solidFill>
                </a:rPr>
                <a:t>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 is the distance all the way around the outside of a 2D shape. To work out 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, add up the lengths of all the sides.</a:t>
              </a:r>
              <a:endParaRPr lang="en-GB" sz="16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684040B-C611-4749-AD05-F3DC1BE72090}"/>
              </a:ext>
            </a:extLst>
          </p:cNvPr>
          <p:cNvSpPr txBox="1"/>
          <p:nvPr/>
        </p:nvSpPr>
        <p:spPr>
          <a:xfrm>
            <a:off x="736269" y="6131043"/>
            <a:ext cx="996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4" name="Maths 26 - slide 8">
            <a:hlinkClick r:id="" action="ppaction://media"/>
            <a:extLst>
              <a:ext uri="{FF2B5EF4-FFF2-40B4-BE49-F238E27FC236}">
                <a16:creationId xmlns:a16="http://schemas.microsoft.com/office/drawing/2014/main" id="{7008B57E-FDE8-4AF4-97CA-AFDEE91EC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2165" y="256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7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47A0C163-DC3A-41B2-8833-B4F57947992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16FDFE-D891-414E-A4A7-B991FBCF15F1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4FCAA9-8F39-40E4-95D8-FC02D2BC3B7A}"/>
              </a:ext>
            </a:extLst>
          </p:cNvPr>
          <p:cNvSpPr txBox="1"/>
          <p:nvPr/>
        </p:nvSpPr>
        <p:spPr>
          <a:xfrm>
            <a:off x="8059725" y="4112903"/>
            <a:ext cx="353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79CB1-20E1-4946-B3AB-D090ABCBBD14}"/>
              </a:ext>
            </a:extLst>
          </p:cNvPr>
          <p:cNvSpPr txBox="1"/>
          <p:nvPr/>
        </p:nvSpPr>
        <p:spPr>
          <a:xfrm>
            <a:off x="7668467" y="3059591"/>
            <a:ext cx="4213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Questions 1-3 Answers: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7C58E2-759B-44B7-ADEF-745BFF4A379B}"/>
              </a:ext>
            </a:extLst>
          </p:cNvPr>
          <p:cNvGrpSpPr/>
          <p:nvPr/>
        </p:nvGrpSpPr>
        <p:grpSpPr>
          <a:xfrm>
            <a:off x="459903" y="242014"/>
            <a:ext cx="6358466" cy="6373971"/>
            <a:chOff x="211667" y="162296"/>
            <a:chExt cx="6908800" cy="681294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4BC021C-EC8A-4ECC-B736-5A6B02FE2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361" t="35015" r="43472" b="9736"/>
            <a:stretch/>
          </p:blipFill>
          <p:spPr>
            <a:xfrm>
              <a:off x="211667" y="162296"/>
              <a:ext cx="6908800" cy="4137475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87C576-8B82-43EA-B4AD-495DE3B948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416" t="41270" r="7917" b="17554"/>
            <a:stretch/>
          </p:blipFill>
          <p:spPr>
            <a:xfrm>
              <a:off x="211667" y="4299771"/>
              <a:ext cx="6908800" cy="2675468"/>
            </a:xfrm>
            <a:prstGeom prst="rect">
              <a:avLst/>
            </a:prstGeom>
          </p:spPr>
        </p:pic>
      </p:grpSp>
      <p:pic>
        <p:nvPicPr>
          <p:cNvPr id="5" name="Maths 26 - slide 9">
            <a:hlinkClick r:id="" action="ppaction://media"/>
            <a:extLst>
              <a:ext uri="{FF2B5EF4-FFF2-40B4-BE49-F238E27FC236}">
                <a16:creationId xmlns:a16="http://schemas.microsoft.com/office/drawing/2014/main" id="{3077E5D9-15D1-4575-95C4-473B80110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3376" y="5165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2B30C8-F525-444F-B354-F03C7F0A2CA0}">
  <ds:schemaRefs>
    <ds:schemaRef ds:uri="6e6ca74e-b4f7-4601-85ac-67e42a279e9b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a460e403-a353-4628-9222-e96d0f2ecf1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658</Words>
  <Application>Microsoft Office PowerPoint</Application>
  <PresentationFormat>Widescreen</PresentationFormat>
  <Paragraphs>58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83</cp:revision>
  <dcterms:created xsi:type="dcterms:W3CDTF">2020-07-13T10:58:18Z</dcterms:created>
  <dcterms:modified xsi:type="dcterms:W3CDTF">2021-01-22T12:21:33Z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