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3" r:id="rId6"/>
    <p:sldId id="275" r:id="rId7"/>
    <p:sldId id="278" r:id="rId8"/>
    <p:sldId id="276" r:id="rId9"/>
    <p:sldId id="277" r:id="rId10"/>
    <p:sldId id="272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</a:t>
            </a:r>
            <a:r>
              <a:rPr lang="en-GB" b="1"/>
              <a:t>: </a:t>
            </a:r>
            <a:r>
              <a:rPr lang="en-GB"/>
              <a:t>26.01.21</a:t>
            </a:r>
            <a:endParaRPr lang="en-GB" dirty="0"/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4 – Lesson 2</a:t>
            </a:r>
          </a:p>
          <a:p>
            <a:r>
              <a:rPr lang="en-GB" b="1" dirty="0"/>
              <a:t>Hansel and Gretel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C57A87-DE7C-4F7F-89CF-31C822DDF82C}"/>
              </a:ext>
            </a:extLst>
          </p:cNvPr>
          <p:cNvSpPr/>
          <p:nvPr/>
        </p:nvSpPr>
        <p:spPr>
          <a:xfrm>
            <a:off x="458405" y="410913"/>
            <a:ext cx="1127519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Activity 1:</a:t>
            </a:r>
          </a:p>
          <a:p>
            <a:endParaRPr lang="en-GB" sz="2400" b="1" u="sng" dirty="0"/>
          </a:p>
          <a:p>
            <a:r>
              <a:rPr lang="en-GB" sz="2400" dirty="0"/>
              <a:t>Have a look at the </a:t>
            </a:r>
            <a:r>
              <a:rPr lang="en-GB" sz="2400" b="1" dirty="0"/>
              <a:t>forest vocabulary </a:t>
            </a:r>
            <a:r>
              <a:rPr lang="en-GB" sz="2400" dirty="0"/>
              <a:t>below. </a:t>
            </a:r>
            <a:r>
              <a:rPr lang="en-GB" sz="2400" i="1" dirty="0"/>
              <a:t>Do you know what each word means? </a:t>
            </a:r>
          </a:p>
          <a:p>
            <a:endParaRPr lang="en-GB" sz="800" dirty="0"/>
          </a:p>
          <a:p>
            <a:r>
              <a:rPr lang="en-GB" sz="2400" dirty="0"/>
              <a:t>Use a dictionary or the internet to look up the definition of any unknown words. </a:t>
            </a:r>
          </a:p>
          <a:p>
            <a:endParaRPr lang="en-GB" sz="2400" i="1" dirty="0"/>
          </a:p>
          <a:p>
            <a:r>
              <a:rPr lang="en-GB" sz="2400" b="1" dirty="0"/>
              <a:t>Can you write 5 sentences using some of these words? </a:t>
            </a:r>
          </a:p>
          <a:p>
            <a:endParaRPr lang="en-GB" sz="1600" dirty="0"/>
          </a:p>
          <a:p>
            <a:r>
              <a:rPr lang="en-GB" sz="2400" i="1" dirty="0">
                <a:solidFill>
                  <a:srgbClr val="FF0000"/>
                </a:solidFill>
              </a:rPr>
              <a:t>e.g. The sun’s </a:t>
            </a:r>
            <a:r>
              <a:rPr lang="en-GB" sz="2400" b="1" i="1" u="sng" dirty="0">
                <a:solidFill>
                  <a:srgbClr val="FF0000"/>
                </a:solidFill>
              </a:rPr>
              <a:t>rays</a:t>
            </a:r>
            <a:r>
              <a:rPr lang="en-GB" sz="2400" i="1" dirty="0">
                <a:solidFill>
                  <a:srgbClr val="FF0000"/>
                </a:solidFill>
              </a:rPr>
              <a:t> beamed down through the gaps in the branches of the old </a:t>
            </a:r>
            <a:r>
              <a:rPr lang="en-GB" sz="2400" b="1" i="1" u="sng" dirty="0">
                <a:solidFill>
                  <a:srgbClr val="FF0000"/>
                </a:solidFill>
              </a:rPr>
              <a:t>oak tree</a:t>
            </a:r>
            <a:r>
              <a:rPr lang="en-GB" sz="2400" i="1" dirty="0">
                <a:solidFill>
                  <a:srgbClr val="FF0000"/>
                </a:solidFill>
              </a:rPr>
              <a:t>.</a:t>
            </a:r>
            <a:r>
              <a:rPr lang="en-GB" sz="2400" i="1" dirty="0"/>
              <a:t> </a:t>
            </a:r>
            <a:endParaRPr lang="en-GB" sz="2400" b="1" i="1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41535CC-D96C-44D7-B20A-3DF63657E9AD}"/>
              </a:ext>
            </a:extLst>
          </p:cNvPr>
          <p:cNvSpPr txBox="1"/>
          <p:nvPr/>
        </p:nvSpPr>
        <p:spPr>
          <a:xfrm>
            <a:off x="4956313" y="402639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00578-ACAF-45C3-AE25-93E1E865FF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0" t="21905" r="31196" b="44744"/>
          <a:stretch/>
        </p:blipFill>
        <p:spPr>
          <a:xfrm>
            <a:off x="6229395" y="3857799"/>
            <a:ext cx="5757982" cy="2637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C70261-379D-4EE9-BD60-8AB4E972B8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0" t="59330" r="31196" b="7936"/>
          <a:stretch/>
        </p:blipFill>
        <p:spPr>
          <a:xfrm>
            <a:off x="229604" y="3857799"/>
            <a:ext cx="5866396" cy="2637414"/>
          </a:xfrm>
          <a:prstGeom prst="rect">
            <a:avLst/>
          </a:prstGeom>
        </p:spPr>
      </p:pic>
      <p:pic>
        <p:nvPicPr>
          <p:cNvPr id="2" name="Tues English slide 2">
            <a:hlinkClick r:id="" action="ppaction://media"/>
            <a:extLst>
              <a:ext uri="{FF2B5EF4-FFF2-40B4-BE49-F238E27FC236}">
                <a16:creationId xmlns:a16="http://schemas.microsoft.com/office/drawing/2014/main" id="{4AB31F3F-B186-42BD-A00C-BFF6D6881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1867" y="362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50493F77-A3CC-433C-B816-C8907ED52F0F}"/>
              </a:ext>
            </a:extLst>
          </p:cNvPr>
          <p:cNvSpPr txBox="1"/>
          <p:nvPr/>
        </p:nvSpPr>
        <p:spPr>
          <a:xfrm>
            <a:off x="8250316" y="1542769"/>
            <a:ext cx="34058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3 and 4 of ‘Hansel and Gretel’ by Jacob and Wilhelm Grimm or click on the sound button to hear it being read to you.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DBA72F-3492-4C5F-980C-3E7D502ED9B8}"/>
              </a:ext>
            </a:extLst>
          </p:cNvPr>
          <p:cNvSpPr txBox="1"/>
          <p:nvPr/>
        </p:nvSpPr>
        <p:spPr>
          <a:xfrm>
            <a:off x="8250315" y="4772777"/>
            <a:ext cx="3405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While you are reading, listen out for descriptions of the forest.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EE52E4-1083-4873-A22E-B3C31B3B48F5}"/>
              </a:ext>
            </a:extLst>
          </p:cNvPr>
          <p:cNvSpPr txBox="1"/>
          <p:nvPr/>
        </p:nvSpPr>
        <p:spPr>
          <a:xfrm>
            <a:off x="8250315" y="3434772"/>
            <a:ext cx="3405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2696A9-9596-42CD-97C8-B9787603B7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48" t="23397" r="34342" b="11917"/>
          <a:stretch/>
        </p:blipFill>
        <p:spPr>
          <a:xfrm>
            <a:off x="417934" y="830178"/>
            <a:ext cx="7419534" cy="5197643"/>
          </a:xfrm>
          <a:prstGeom prst="rect">
            <a:avLst/>
          </a:prstGeom>
        </p:spPr>
      </p:pic>
      <p:pic>
        <p:nvPicPr>
          <p:cNvPr id="2" name="Tues English slide 3A">
            <a:hlinkClick r:id="" action="ppaction://media"/>
            <a:extLst>
              <a:ext uri="{FF2B5EF4-FFF2-40B4-BE49-F238E27FC236}">
                <a16:creationId xmlns:a16="http://schemas.microsoft.com/office/drawing/2014/main" id="{C1B10437-043C-476A-91CB-BC5FC32F7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48418" y="725832"/>
            <a:ext cx="609600" cy="609600"/>
          </a:xfrm>
          <a:prstGeom prst="rect">
            <a:avLst/>
          </a:prstGeom>
        </p:spPr>
      </p:pic>
      <p:pic>
        <p:nvPicPr>
          <p:cNvPr id="7" name="Tues English slide 3B">
            <a:hlinkClick r:id="" action="ppaction://media"/>
            <a:extLst>
              <a:ext uri="{FF2B5EF4-FFF2-40B4-BE49-F238E27FC236}">
                <a16:creationId xmlns:a16="http://schemas.microsoft.com/office/drawing/2014/main" id="{829FC0E5-B006-4CD7-8CA0-1A22DFFA8D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48418" y="5723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1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5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50493F77-A3CC-433C-B816-C8907ED52F0F}"/>
              </a:ext>
            </a:extLst>
          </p:cNvPr>
          <p:cNvSpPr txBox="1"/>
          <p:nvPr/>
        </p:nvSpPr>
        <p:spPr>
          <a:xfrm>
            <a:off x="8394692" y="1237969"/>
            <a:ext cx="34058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3 and 4 of ‘Hansel and Gretel’ by Jacob and Wilhelm Grimm or click on the sound button to hear it being read to you.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DBA72F-3492-4C5F-980C-3E7D502ED9B8}"/>
              </a:ext>
            </a:extLst>
          </p:cNvPr>
          <p:cNvSpPr txBox="1"/>
          <p:nvPr/>
        </p:nvSpPr>
        <p:spPr>
          <a:xfrm>
            <a:off x="8394691" y="4467977"/>
            <a:ext cx="3405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While you are reading, listen out for descriptions of the forest.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EE52E4-1083-4873-A22E-B3C31B3B48F5}"/>
              </a:ext>
            </a:extLst>
          </p:cNvPr>
          <p:cNvSpPr txBox="1"/>
          <p:nvPr/>
        </p:nvSpPr>
        <p:spPr>
          <a:xfrm>
            <a:off x="8394691" y="3129972"/>
            <a:ext cx="3405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38B33D-EADE-4DF1-A6A8-3C477DFC33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10" t="25729" r="35526" b="13855"/>
          <a:stretch/>
        </p:blipFill>
        <p:spPr>
          <a:xfrm>
            <a:off x="287001" y="753978"/>
            <a:ext cx="7734051" cy="5213685"/>
          </a:xfrm>
          <a:prstGeom prst="rect">
            <a:avLst/>
          </a:prstGeom>
        </p:spPr>
      </p:pic>
      <p:pic>
        <p:nvPicPr>
          <p:cNvPr id="6" name="Tues English slide 4">
            <a:hlinkClick r:id="" action="ppaction://media"/>
            <a:extLst>
              <a:ext uri="{FF2B5EF4-FFF2-40B4-BE49-F238E27FC236}">
                <a16:creationId xmlns:a16="http://schemas.microsoft.com/office/drawing/2014/main" id="{50FC382B-34AF-49B6-839E-BFBE57F7D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9057" y="5528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3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50493F77-A3CC-433C-B816-C8907ED52F0F}"/>
              </a:ext>
            </a:extLst>
          </p:cNvPr>
          <p:cNvSpPr txBox="1"/>
          <p:nvPr/>
        </p:nvSpPr>
        <p:spPr>
          <a:xfrm>
            <a:off x="8589245" y="1241231"/>
            <a:ext cx="34058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3 and 4 of ‘Hansel and Gretel’ by Jacob and Wilhelm Grimm or click on the sound button to hear it being read to you.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DBA72F-3492-4C5F-980C-3E7D502ED9B8}"/>
              </a:ext>
            </a:extLst>
          </p:cNvPr>
          <p:cNvSpPr txBox="1"/>
          <p:nvPr/>
        </p:nvSpPr>
        <p:spPr>
          <a:xfrm>
            <a:off x="8589244" y="4471239"/>
            <a:ext cx="3405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While you are reading, listen out for descriptions of the forest.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EE52E4-1083-4873-A22E-B3C31B3B48F5}"/>
              </a:ext>
            </a:extLst>
          </p:cNvPr>
          <p:cNvSpPr txBox="1"/>
          <p:nvPr/>
        </p:nvSpPr>
        <p:spPr>
          <a:xfrm>
            <a:off x="8589244" y="3133234"/>
            <a:ext cx="3405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B7EE28-2D10-4578-9BEC-ACE07257D6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42" t="19696" r="34605" b="28034"/>
          <a:stretch/>
        </p:blipFill>
        <p:spPr>
          <a:xfrm>
            <a:off x="302967" y="1019132"/>
            <a:ext cx="8072408" cy="4631557"/>
          </a:xfrm>
          <a:prstGeom prst="rect">
            <a:avLst/>
          </a:prstGeom>
        </p:spPr>
      </p:pic>
      <p:pic>
        <p:nvPicPr>
          <p:cNvPr id="6" name="Tues English slide 5">
            <a:hlinkClick r:id="" action="ppaction://media"/>
            <a:extLst>
              <a:ext uri="{FF2B5EF4-FFF2-40B4-BE49-F238E27FC236}">
                <a16:creationId xmlns:a16="http://schemas.microsoft.com/office/drawing/2014/main" id="{BBDA6D79-7B67-42FD-B5C7-6417ADE7F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7347" y="5563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5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50493F77-A3CC-433C-B816-C8907ED52F0F}"/>
              </a:ext>
            </a:extLst>
          </p:cNvPr>
          <p:cNvSpPr txBox="1"/>
          <p:nvPr/>
        </p:nvSpPr>
        <p:spPr>
          <a:xfrm>
            <a:off x="8587943" y="1251221"/>
            <a:ext cx="34058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3 and 4 of ‘Hansel and Gretel’ by Jacob and Wilhelm Grimm or click on the sound button to hear it being read to you.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DBA72F-3492-4C5F-980C-3E7D502ED9B8}"/>
              </a:ext>
            </a:extLst>
          </p:cNvPr>
          <p:cNvSpPr txBox="1"/>
          <p:nvPr/>
        </p:nvSpPr>
        <p:spPr>
          <a:xfrm>
            <a:off x="8587942" y="4481229"/>
            <a:ext cx="3405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While you are reading, listen out for descriptions of the forest.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EE52E4-1083-4873-A22E-B3C31B3B48F5}"/>
              </a:ext>
            </a:extLst>
          </p:cNvPr>
          <p:cNvSpPr txBox="1"/>
          <p:nvPr/>
        </p:nvSpPr>
        <p:spPr>
          <a:xfrm>
            <a:off x="8587942" y="3143224"/>
            <a:ext cx="3405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1D0C3F-F69B-446C-B26C-C5682A7700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61" t="23954" r="35385" b="10975"/>
          <a:stretch/>
        </p:blipFill>
        <p:spPr>
          <a:xfrm>
            <a:off x="198250" y="495300"/>
            <a:ext cx="8101567" cy="5895774"/>
          </a:xfrm>
          <a:prstGeom prst="rect">
            <a:avLst/>
          </a:prstGeom>
        </p:spPr>
      </p:pic>
      <p:pic>
        <p:nvPicPr>
          <p:cNvPr id="6" name="Tues English slide 6">
            <a:hlinkClick r:id="" action="ppaction://media"/>
            <a:extLst>
              <a:ext uri="{FF2B5EF4-FFF2-40B4-BE49-F238E27FC236}">
                <a16:creationId xmlns:a16="http://schemas.microsoft.com/office/drawing/2014/main" id="{14070C5F-024C-41E3-9ACB-9A1E26573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6122" y="5499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1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FA55D249-48D2-4C73-AAE4-EF72D839686C}"/>
              </a:ext>
            </a:extLst>
          </p:cNvPr>
          <p:cNvSpPr txBox="1"/>
          <p:nvPr/>
        </p:nvSpPr>
        <p:spPr>
          <a:xfrm>
            <a:off x="2114696" y="476824"/>
            <a:ext cx="743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read to you: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EED63D-A07C-4F53-8671-5CDE2628A12C}"/>
              </a:ext>
            </a:extLst>
          </p:cNvPr>
          <p:cNvSpPr/>
          <p:nvPr/>
        </p:nvSpPr>
        <p:spPr>
          <a:xfrm>
            <a:off x="845939" y="1261396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u="sng" dirty="0"/>
              <a:t>Activity 2: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E04FBB-CCC2-46BA-8A24-3191ABBD0C7A}"/>
              </a:ext>
            </a:extLst>
          </p:cNvPr>
          <p:cNvSpPr/>
          <p:nvPr/>
        </p:nvSpPr>
        <p:spPr>
          <a:xfrm>
            <a:off x="418683" y="2199856"/>
            <a:ext cx="864580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i="1" dirty="0"/>
              <a:t>What words and phrases did you hear that described the forest?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i="1" dirty="0"/>
              <a:t>What impression did you get of the forest?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i="1" dirty="0"/>
              <a:t>How did this description make you feel?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0" dirty="0"/>
          </a:p>
          <a:p>
            <a:r>
              <a:rPr lang="en-GB" sz="2800" b="1" dirty="0"/>
              <a:t>Using the setting vocabulary from the text, draw a picture of what you think the forest looks like.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2BBB05-EBAB-4495-9CC1-A64322CB97A1}"/>
              </a:ext>
            </a:extLst>
          </p:cNvPr>
          <p:cNvSpPr/>
          <p:nvPr/>
        </p:nvSpPr>
        <p:spPr>
          <a:xfrm>
            <a:off x="9340932" y="1942421"/>
            <a:ext cx="2292626" cy="386963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73E9F7-8F42-4D30-8888-B8DE350F36FD}"/>
              </a:ext>
            </a:extLst>
          </p:cNvPr>
          <p:cNvSpPr txBox="1"/>
          <p:nvPr/>
        </p:nvSpPr>
        <p:spPr>
          <a:xfrm>
            <a:off x="9484933" y="2118736"/>
            <a:ext cx="200462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Vocabulary I picked out:</a:t>
            </a:r>
          </a:p>
          <a:p>
            <a:endParaRPr lang="en-GB" sz="1000" b="1" dirty="0"/>
          </a:p>
          <a:p>
            <a:pPr marL="285750" indent="-285750">
              <a:buFontTx/>
              <a:buChar char="-"/>
            </a:pPr>
            <a:r>
              <a:rPr lang="en-GB" dirty="0"/>
              <a:t>Full moon</a:t>
            </a:r>
          </a:p>
          <a:p>
            <a:pPr marL="285750" indent="-285750">
              <a:buFontTx/>
              <a:buChar char="-"/>
            </a:pPr>
            <a:r>
              <a:rPr lang="en-GB" dirty="0"/>
              <a:t>Glistening pebbles</a:t>
            </a:r>
          </a:p>
          <a:p>
            <a:pPr marL="285750" indent="-285750">
              <a:buFontTx/>
              <a:buChar char="-"/>
            </a:pPr>
            <a:r>
              <a:rPr lang="en-GB" dirty="0"/>
              <a:t>Large fire</a:t>
            </a:r>
          </a:p>
          <a:p>
            <a:pPr marL="285750" indent="-285750">
              <a:buFontTx/>
              <a:buChar char="-"/>
            </a:pPr>
            <a:r>
              <a:rPr lang="en-GB" dirty="0"/>
              <a:t>Berries on ground</a:t>
            </a:r>
          </a:p>
          <a:p>
            <a:pPr marL="285750" indent="-285750">
              <a:buFontTx/>
              <a:buChar char="-"/>
            </a:pPr>
            <a:r>
              <a:rPr lang="en-GB" dirty="0"/>
              <a:t>Snow white bird</a:t>
            </a:r>
          </a:p>
          <a:p>
            <a:pPr marL="285750" indent="-285750">
              <a:buFontTx/>
              <a:buChar char="-"/>
            </a:pPr>
            <a:r>
              <a:rPr lang="en-GB" dirty="0"/>
              <a:t>Deeper and deeper</a:t>
            </a:r>
          </a:p>
          <a:p>
            <a:pPr marL="285750" indent="-285750">
              <a:buFontTx/>
              <a:buChar char="-"/>
            </a:pPr>
            <a:r>
              <a:rPr lang="en-GB" dirty="0"/>
              <a:t>Dark </a:t>
            </a:r>
          </a:p>
        </p:txBody>
      </p:sp>
      <p:pic>
        <p:nvPicPr>
          <p:cNvPr id="6" name="Tues English slide 7">
            <a:hlinkClick r:id="" action="ppaction://media"/>
            <a:extLst>
              <a:ext uri="{FF2B5EF4-FFF2-40B4-BE49-F238E27FC236}">
                <a16:creationId xmlns:a16="http://schemas.microsoft.com/office/drawing/2014/main" id="{15DB208E-4DCA-4204-823B-FD82A1B93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1304" y="541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9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7" name="Picture 4" descr="Lost! The Hundred-Mile-An-Hour Dog: Amazon.co.uk: Strong, Jeremy:  9780141323251: Books">
            <a:extLst>
              <a:ext uri="{FF2B5EF4-FFF2-40B4-BE49-F238E27FC236}">
                <a16:creationId xmlns:a16="http://schemas.microsoft.com/office/drawing/2014/main" id="{6AA9B044-B6BC-4131-8784-0F372355E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19" y="487926"/>
            <a:ext cx="3845181" cy="588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ues English slide 8 - story">
            <a:hlinkClick r:id="" action="ppaction://media"/>
            <a:extLst>
              <a:ext uri="{FF2B5EF4-FFF2-40B4-BE49-F238E27FC236}">
                <a16:creationId xmlns:a16="http://schemas.microsoft.com/office/drawing/2014/main" id="{28F78CA9-056E-4773-9E98-3A0B33841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6238" y="4042754"/>
            <a:ext cx="1122281" cy="11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BAF6C6-6E40-4680-A7E1-FBAA692749C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427</Words>
  <Application>Microsoft Office PowerPoint</Application>
  <PresentationFormat>Widescreen</PresentationFormat>
  <Paragraphs>43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98</cp:revision>
  <dcterms:created xsi:type="dcterms:W3CDTF">2020-07-13T10:58:18Z</dcterms:created>
  <dcterms:modified xsi:type="dcterms:W3CDTF">2021-01-21T16:11:29Z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