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61" r:id="rId4"/>
    <p:sldId id="262"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65" autoAdjust="0"/>
    <p:restoredTop sz="94660"/>
  </p:normalViewPr>
  <p:slideViewPr>
    <p:cSldViewPr snapToGrid="0">
      <p:cViewPr varScale="1">
        <p:scale>
          <a:sx n="73" d="100"/>
          <a:sy n="73" d="100"/>
        </p:scale>
        <p:origin x="64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E34AFB3-770E-4D7B-8956-C7734C93C4F0}" type="datetimeFigureOut">
              <a:rPr lang="en-GB" smtClean="0"/>
              <a:t>20/01/2021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1565991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E34AFB3-770E-4D7B-8956-C7734C93C4F0}" type="datetimeFigureOut">
              <a:rPr lang="en-GB" smtClean="0"/>
              <a:t>20/01/2021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4216390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E34AFB3-770E-4D7B-8956-C7734C93C4F0}" type="datetimeFigureOut">
              <a:rPr lang="en-GB" smtClean="0"/>
              <a:t>20/01/2021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864636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E34AFB3-770E-4D7B-8956-C7734C93C4F0}" type="datetimeFigureOut">
              <a:rPr lang="en-GB" smtClean="0"/>
              <a:t>20/01/2021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134301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E34AFB3-770E-4D7B-8956-C7734C93C4F0}" type="datetimeFigureOut">
              <a:rPr lang="en-GB" smtClean="0"/>
              <a:t>20/01/2021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159587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E34AFB3-770E-4D7B-8956-C7734C93C4F0}" type="datetimeFigureOut">
              <a:rPr lang="en-GB" smtClean="0"/>
              <a:t>20/01/2021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1428238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E34AFB3-770E-4D7B-8956-C7734C93C4F0}" type="datetimeFigureOut">
              <a:rPr lang="en-GB" smtClean="0"/>
              <a:t>20/01/2021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2145896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E34AFB3-770E-4D7B-8956-C7734C93C4F0}" type="datetimeFigureOut">
              <a:rPr lang="en-GB" smtClean="0"/>
              <a:t>20/01/2021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4045452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4AFB3-770E-4D7B-8956-C7734C93C4F0}" type="datetimeFigureOut">
              <a:rPr lang="en-GB" smtClean="0"/>
              <a:t>20/01/2021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149645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E34AFB3-770E-4D7B-8956-C7734C93C4F0}" type="datetimeFigureOut">
              <a:rPr lang="en-GB" smtClean="0"/>
              <a:t>20/01/2021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612357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E34AFB3-770E-4D7B-8956-C7734C93C4F0}" type="datetimeFigureOut">
              <a:rPr lang="en-GB" smtClean="0"/>
              <a:t>20/01/2021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2584294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4AFB3-770E-4D7B-8956-C7734C93C4F0}" type="datetimeFigureOut">
              <a:rPr lang="en-GB" smtClean="0"/>
              <a:t>20/01/2021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AFA522-2572-40D0-AE8A-18989D681EF9}" type="slidenum">
              <a:rPr lang="en-GB" smtClean="0"/>
              <a:t>‹#›</a:t>
            </a:fld>
            <a:endParaRPr lang="en-GB"/>
          </a:p>
        </p:txBody>
      </p:sp>
    </p:spTree>
    <p:extLst>
      <p:ext uri="{BB962C8B-B14F-4D97-AF65-F5344CB8AC3E}">
        <p14:creationId xmlns:p14="http://schemas.microsoft.com/office/powerpoint/2010/main" val="10609221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2BB26FF-B3E6-45ED-B9B3-86CCF21FE76F}"/>
              </a:ext>
            </a:extLst>
          </p:cNvPr>
          <p:cNvSpPr txBox="1"/>
          <p:nvPr/>
        </p:nvSpPr>
        <p:spPr>
          <a:xfrm>
            <a:off x="3064412" y="2145352"/>
            <a:ext cx="6063175" cy="3046988"/>
          </a:xfrm>
          <a:prstGeom prst="rect">
            <a:avLst/>
          </a:prstGeom>
          <a:noFill/>
        </p:spPr>
        <p:txBody>
          <a:bodyPr wrap="square" rtlCol="0">
            <a:spAutoFit/>
          </a:bodyPr>
          <a:lstStyle/>
          <a:p>
            <a:pPr algn="ctr"/>
            <a:r>
              <a:rPr lang="en-GB" sz="4800" dirty="0"/>
              <a:t>Starlings </a:t>
            </a:r>
            <a:r>
              <a:rPr lang="en-GB" sz="4800" dirty="0" smtClean="0"/>
              <a:t>Maths </a:t>
            </a:r>
            <a:r>
              <a:rPr lang="en-GB" sz="4800" dirty="0"/>
              <a:t>Home Learning  </a:t>
            </a:r>
          </a:p>
          <a:p>
            <a:pPr algn="ctr"/>
            <a:r>
              <a:rPr lang="en-GB" sz="4800" dirty="0" smtClean="0"/>
              <a:t>Monday 25</a:t>
            </a:r>
            <a:r>
              <a:rPr lang="en-GB" sz="4800" baseline="30000" dirty="0" smtClean="0"/>
              <a:t>th</a:t>
            </a:r>
            <a:r>
              <a:rPr lang="en-GB" sz="4800" dirty="0" smtClean="0"/>
              <a:t> </a:t>
            </a:r>
          </a:p>
          <a:p>
            <a:pPr algn="ctr"/>
            <a:r>
              <a:rPr lang="en-GB" sz="4800" dirty="0" smtClean="0"/>
              <a:t>January</a:t>
            </a:r>
            <a:endParaRPr lang="en-GB" sz="4800" dirty="0"/>
          </a:p>
        </p:txBody>
      </p:sp>
      <p:pic>
        <p:nvPicPr>
          <p:cNvPr id="6" name="Picture 5">
            <a:extLst>
              <a:ext uri="{FF2B5EF4-FFF2-40B4-BE49-F238E27FC236}">
                <a16:creationId xmlns:a16="http://schemas.microsoft.com/office/drawing/2014/main" id="{0FBD720D-550C-48E0-BC37-DC98286372C2}"/>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385893" y="227514"/>
            <a:ext cx="2117188" cy="1711702"/>
          </a:xfrm>
          <a:prstGeom prst="rect">
            <a:avLst/>
          </a:prstGeom>
        </p:spPr>
      </p:pic>
      <p:pic>
        <p:nvPicPr>
          <p:cNvPr id="7" name="Picture 6"/>
          <p:cNvPicPr>
            <a:picLocks noChangeAspect="1"/>
          </p:cNvPicPr>
          <p:nvPr/>
        </p:nvPicPr>
        <p:blipFill>
          <a:blip r:embed="rId3"/>
          <a:stretch>
            <a:fillRect/>
          </a:stretch>
        </p:blipFill>
        <p:spPr>
          <a:xfrm>
            <a:off x="9627326" y="4863899"/>
            <a:ext cx="2114821" cy="1770272"/>
          </a:xfrm>
          <a:prstGeom prst="rect">
            <a:avLst/>
          </a:prstGeom>
        </p:spPr>
      </p:pic>
    </p:spTree>
    <p:extLst>
      <p:ext uri="{BB962C8B-B14F-4D97-AF65-F5344CB8AC3E}">
        <p14:creationId xmlns:p14="http://schemas.microsoft.com/office/powerpoint/2010/main" val="17947595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123406" y="3946720"/>
            <a:ext cx="9810205" cy="3508653"/>
          </a:xfrm>
          <a:prstGeom prst="rect">
            <a:avLst/>
          </a:prstGeom>
          <a:noFill/>
        </p:spPr>
        <p:txBody>
          <a:bodyPr wrap="square" rtlCol="0">
            <a:spAutoFit/>
          </a:bodyPr>
          <a:lstStyle/>
          <a:p>
            <a:pPr algn="ctr">
              <a:lnSpc>
                <a:spcPct val="150000"/>
              </a:lnSpc>
            </a:pPr>
            <a:r>
              <a:rPr lang="en-GB" sz="2000" dirty="0" smtClean="0"/>
              <a:t>Welcome to our fourth week of home learning! Today we are starting a new topic of shape. Can you remember any of your 2D shapes? 2D shapes are flat.</a:t>
            </a:r>
          </a:p>
          <a:p>
            <a:pPr algn="ctr">
              <a:lnSpc>
                <a:spcPct val="150000"/>
              </a:lnSpc>
            </a:pPr>
            <a:endParaRPr lang="en-GB" sz="2000" dirty="0" smtClean="0"/>
          </a:p>
          <a:p>
            <a:pPr algn="ctr">
              <a:lnSpc>
                <a:spcPct val="150000"/>
              </a:lnSpc>
            </a:pPr>
            <a:r>
              <a:rPr lang="en-GB" sz="2000" dirty="0" smtClean="0"/>
              <a:t>First </a:t>
            </a:r>
            <a:r>
              <a:rPr lang="en-GB" sz="2000" dirty="0" smtClean="0"/>
              <a:t>we’re going to learn about 3D shapes </a:t>
            </a:r>
            <a:r>
              <a:rPr lang="en-GB" sz="2000" dirty="0" smtClean="0"/>
              <a:t>which </a:t>
            </a:r>
            <a:r>
              <a:rPr lang="en-GB" sz="2000" dirty="0" smtClean="0"/>
              <a:t>are not flat. </a:t>
            </a:r>
          </a:p>
          <a:p>
            <a:pPr algn="ctr">
              <a:lnSpc>
                <a:spcPct val="150000"/>
              </a:lnSpc>
            </a:pPr>
            <a:r>
              <a:rPr lang="en-GB" sz="2000" dirty="0" smtClean="0"/>
              <a:t> </a:t>
            </a:r>
            <a:endParaRPr lang="en-GB" dirty="0" smtClean="0">
              <a:latin typeface="Comic Sans MS" panose="030F0702030302020204" pitchFamily="66" charset="0"/>
            </a:endParaRPr>
          </a:p>
          <a:p>
            <a:pPr algn="ctr">
              <a:lnSpc>
                <a:spcPct val="150000"/>
              </a:lnSpc>
            </a:pPr>
            <a:endParaRPr lang="en-GB" dirty="0" smtClean="0">
              <a:latin typeface="Comic Sans MS" panose="030F0702030302020204" pitchFamily="66" charset="0"/>
            </a:endParaRPr>
          </a:p>
          <a:p>
            <a:pPr>
              <a:lnSpc>
                <a:spcPct val="150000"/>
              </a:lnSpc>
            </a:pPr>
            <a:endParaRPr lang="en-GB" dirty="0" smtClean="0">
              <a:latin typeface="Comic Sans MS" panose="030F0702030302020204" pitchFamily="66" charset="0"/>
            </a:endParaRPr>
          </a:p>
          <a:p>
            <a:endParaRPr lang="en-GB" dirty="0"/>
          </a:p>
        </p:txBody>
      </p:sp>
      <p:sp>
        <p:nvSpPr>
          <p:cNvPr id="3" name="TextBox 2"/>
          <p:cNvSpPr txBox="1"/>
          <p:nvPr/>
        </p:nvSpPr>
        <p:spPr>
          <a:xfrm>
            <a:off x="5133071" y="1632560"/>
            <a:ext cx="5162572" cy="584775"/>
          </a:xfrm>
          <a:prstGeom prst="rect">
            <a:avLst/>
          </a:prstGeom>
          <a:noFill/>
        </p:spPr>
        <p:txBody>
          <a:bodyPr wrap="square" rtlCol="0">
            <a:spAutoFit/>
          </a:bodyPr>
          <a:lstStyle/>
          <a:p>
            <a:r>
              <a:rPr lang="en-GB" sz="3200" b="1" dirty="0" smtClean="0">
                <a:ln w="22225">
                  <a:solidFill>
                    <a:schemeClr val="accent2"/>
                  </a:solidFill>
                  <a:prstDash val="solid"/>
                </a:ln>
                <a:solidFill>
                  <a:schemeClr val="accent2">
                    <a:lumMod val="40000"/>
                    <a:lumOff val="60000"/>
                  </a:schemeClr>
                </a:solidFill>
                <a:latin typeface="Comic Sans MS" panose="030F0702030302020204" pitchFamily="66" charset="0"/>
              </a:rPr>
              <a:t>SHAPE LESSON ONE</a:t>
            </a:r>
            <a:endParaRPr lang="en-GB" sz="3200" dirty="0">
              <a:latin typeface="Comic Sans MS" panose="030F0702030302020204" pitchFamily="66" charset="0"/>
            </a:endParaRPr>
          </a:p>
        </p:txBody>
      </p:sp>
      <p:pic>
        <p:nvPicPr>
          <p:cNvPr id="12" name="Picture 11"/>
          <p:cNvPicPr>
            <a:picLocks noChangeAspect="1"/>
          </p:cNvPicPr>
          <p:nvPr/>
        </p:nvPicPr>
        <p:blipFill>
          <a:blip r:embed="rId2"/>
          <a:stretch>
            <a:fillRect/>
          </a:stretch>
        </p:blipFill>
        <p:spPr>
          <a:xfrm>
            <a:off x="642823" y="197413"/>
            <a:ext cx="2583703" cy="3455070"/>
          </a:xfrm>
          <a:prstGeom prst="rect">
            <a:avLst/>
          </a:prstGeom>
        </p:spPr>
      </p:pic>
    </p:spTree>
    <p:extLst>
      <p:ext uri="{BB962C8B-B14F-4D97-AF65-F5344CB8AC3E}">
        <p14:creationId xmlns:p14="http://schemas.microsoft.com/office/powerpoint/2010/main" val="42645189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96835" y="248194"/>
            <a:ext cx="10202091" cy="6909584"/>
          </a:xfrm>
          <a:prstGeom prst="rect">
            <a:avLst/>
          </a:prstGeom>
          <a:noFill/>
        </p:spPr>
        <p:txBody>
          <a:bodyPr wrap="square" rtlCol="0">
            <a:spAutoFit/>
          </a:bodyPr>
          <a:lstStyle/>
          <a:p>
            <a:pPr algn="ctr">
              <a:lnSpc>
                <a:spcPct val="150000"/>
              </a:lnSpc>
            </a:pPr>
            <a:r>
              <a:rPr lang="en-GB" dirty="0" smtClean="0"/>
              <a:t>Now, when I say ‘Ready, Steady, Go!’ </a:t>
            </a:r>
            <a:r>
              <a:rPr lang="en-GB" dirty="0" smtClean="0"/>
              <a:t>I need you to go and collect some 3D objects from around the house and see if can name what 3d shape it is. These are some examples but you need to see what you can </a:t>
            </a:r>
            <a:r>
              <a:rPr lang="en-GB" dirty="0" smtClean="0"/>
              <a:t>find! </a:t>
            </a:r>
            <a:endParaRPr lang="en-GB" dirty="0" smtClean="0"/>
          </a:p>
          <a:p>
            <a:pPr algn="ctr">
              <a:lnSpc>
                <a:spcPct val="150000"/>
              </a:lnSpc>
            </a:pPr>
            <a:endParaRPr lang="en-GB" sz="2000" dirty="0" smtClean="0"/>
          </a:p>
          <a:p>
            <a:pPr algn="ctr">
              <a:lnSpc>
                <a:spcPct val="150000"/>
              </a:lnSpc>
            </a:pPr>
            <a:r>
              <a:rPr lang="en-GB" b="1" dirty="0" smtClean="0"/>
              <a:t>Sphere: </a:t>
            </a:r>
            <a:r>
              <a:rPr lang="en-GB" dirty="0" smtClean="0"/>
              <a:t>marble, ball, orange</a:t>
            </a:r>
          </a:p>
          <a:p>
            <a:pPr algn="ctr">
              <a:lnSpc>
                <a:spcPct val="150000"/>
              </a:lnSpc>
            </a:pPr>
            <a:r>
              <a:rPr lang="en-GB" b="1" dirty="0" smtClean="0"/>
              <a:t>Cylinder: </a:t>
            </a:r>
            <a:r>
              <a:rPr lang="en-GB" dirty="0" smtClean="0"/>
              <a:t>tin of food, can of pop, battery</a:t>
            </a:r>
          </a:p>
          <a:p>
            <a:pPr algn="ctr">
              <a:lnSpc>
                <a:spcPct val="150000"/>
              </a:lnSpc>
            </a:pPr>
            <a:r>
              <a:rPr lang="en-GB" b="1" dirty="0" smtClean="0"/>
              <a:t>Cube: </a:t>
            </a:r>
            <a:r>
              <a:rPr lang="en-GB" dirty="0" smtClean="0"/>
              <a:t>box, dice, block</a:t>
            </a:r>
          </a:p>
          <a:p>
            <a:pPr algn="ctr">
              <a:lnSpc>
                <a:spcPct val="150000"/>
              </a:lnSpc>
            </a:pPr>
            <a:r>
              <a:rPr lang="en-GB" b="1" dirty="0" smtClean="0"/>
              <a:t>Cuboid: </a:t>
            </a:r>
            <a:r>
              <a:rPr lang="en-GB" dirty="0" smtClean="0"/>
              <a:t>Lego piece, shoe box, domino</a:t>
            </a:r>
          </a:p>
          <a:p>
            <a:pPr algn="ctr">
              <a:lnSpc>
                <a:spcPct val="150000"/>
              </a:lnSpc>
            </a:pPr>
            <a:r>
              <a:rPr lang="en-GB" b="1" dirty="0" smtClean="0"/>
              <a:t>Cone</a:t>
            </a:r>
            <a:r>
              <a:rPr lang="en-GB" dirty="0" smtClean="0"/>
              <a:t>: pencil tip, funnel, ice cream cone</a:t>
            </a:r>
          </a:p>
          <a:p>
            <a:pPr algn="ctr">
              <a:lnSpc>
                <a:spcPct val="150000"/>
              </a:lnSpc>
            </a:pPr>
            <a:r>
              <a:rPr lang="en-GB" b="1" dirty="0" smtClean="0"/>
              <a:t>Ovoid (if you have!): </a:t>
            </a:r>
            <a:r>
              <a:rPr lang="en-GB" dirty="0" smtClean="0"/>
              <a:t>toy egg, rugby ball, kiwi or avocado</a:t>
            </a:r>
          </a:p>
          <a:p>
            <a:pPr algn="ctr">
              <a:lnSpc>
                <a:spcPct val="150000"/>
              </a:lnSpc>
            </a:pPr>
            <a:r>
              <a:rPr lang="en-GB" b="1" dirty="0"/>
              <a:t>Pyramid (this is hard!): </a:t>
            </a:r>
            <a:r>
              <a:rPr lang="en-GB" dirty="0"/>
              <a:t>toy Egyptian pyramid, toy square based tent</a:t>
            </a:r>
          </a:p>
          <a:p>
            <a:pPr algn="ctr">
              <a:lnSpc>
                <a:spcPct val="150000"/>
              </a:lnSpc>
            </a:pPr>
            <a:endParaRPr lang="en-GB" sz="2000" b="1" dirty="0" smtClean="0"/>
          </a:p>
          <a:p>
            <a:pPr algn="ctr">
              <a:lnSpc>
                <a:spcPct val="150000"/>
              </a:lnSpc>
            </a:pPr>
            <a:r>
              <a:rPr lang="en-GB" sz="2000" b="1" dirty="0" smtClean="0"/>
              <a:t>Now have a play around with your shapes and see if you can answer my questions:</a:t>
            </a:r>
          </a:p>
          <a:p>
            <a:pPr algn="ctr">
              <a:lnSpc>
                <a:spcPct val="150000"/>
              </a:lnSpc>
            </a:pPr>
            <a:r>
              <a:rPr lang="en-GB" sz="2000" dirty="0" smtClean="0"/>
              <a:t>Can you work out many </a:t>
            </a:r>
            <a:r>
              <a:rPr lang="en-GB" sz="2000" dirty="0" smtClean="0"/>
              <a:t>edges (sides) , faces or surfaces and corners (vertices) </a:t>
            </a:r>
            <a:r>
              <a:rPr lang="en-GB" sz="2000" dirty="0" smtClean="0"/>
              <a:t>your shape has?</a:t>
            </a:r>
          </a:p>
          <a:p>
            <a:pPr algn="ctr">
              <a:lnSpc>
                <a:spcPct val="150000"/>
              </a:lnSpc>
            </a:pPr>
            <a:r>
              <a:rPr lang="en-GB" sz="2000" dirty="0" smtClean="0"/>
              <a:t>Does turning the shape change the shape?</a:t>
            </a:r>
          </a:p>
          <a:p>
            <a:pPr algn="ctr">
              <a:lnSpc>
                <a:spcPct val="150000"/>
              </a:lnSpc>
            </a:pPr>
            <a:r>
              <a:rPr lang="en-GB" sz="2000" dirty="0" smtClean="0"/>
              <a:t>Does it matter what colour or what size your shape is?</a:t>
            </a:r>
            <a:endParaRPr lang="en-GB" sz="2000" dirty="0"/>
          </a:p>
          <a:p>
            <a:endParaRPr lang="en-GB" sz="2000" dirty="0" smtClean="0"/>
          </a:p>
        </p:txBody>
      </p:sp>
      <p:sp>
        <p:nvSpPr>
          <p:cNvPr id="2" name="Oval Callout 1"/>
          <p:cNvSpPr/>
          <p:nvPr/>
        </p:nvSpPr>
        <p:spPr>
          <a:xfrm>
            <a:off x="8634549" y="1463040"/>
            <a:ext cx="2011680" cy="1463040"/>
          </a:xfrm>
          <a:prstGeom prst="wedgeEllipse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dirty="0" smtClean="0"/>
              <a:t>Keep your objects safe as we’ll need them again!</a:t>
            </a:r>
            <a:endParaRPr lang="en-GB" dirty="0"/>
          </a:p>
        </p:txBody>
      </p:sp>
      <p:sp>
        <p:nvSpPr>
          <p:cNvPr id="4" name="Rectangular Callout 3"/>
          <p:cNvSpPr/>
          <p:nvPr/>
        </p:nvSpPr>
        <p:spPr>
          <a:xfrm>
            <a:off x="849087" y="1345474"/>
            <a:ext cx="2429691" cy="1698172"/>
          </a:xfrm>
          <a:prstGeom prst="wedgeRect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dirty="0" smtClean="0"/>
              <a:t>Don’t worry if you can’t find an example.</a:t>
            </a:r>
            <a:endParaRPr lang="en-GB" dirty="0"/>
          </a:p>
        </p:txBody>
      </p:sp>
      <p:pic>
        <p:nvPicPr>
          <p:cNvPr id="5" name="Picture 4"/>
          <p:cNvPicPr>
            <a:picLocks noChangeAspect="1"/>
          </p:cNvPicPr>
          <p:nvPr/>
        </p:nvPicPr>
        <p:blipFill>
          <a:blip r:embed="rId2"/>
          <a:stretch>
            <a:fillRect/>
          </a:stretch>
        </p:blipFill>
        <p:spPr>
          <a:xfrm>
            <a:off x="9179923" y="3702986"/>
            <a:ext cx="2354579" cy="1110008"/>
          </a:xfrm>
          <a:prstGeom prst="rect">
            <a:avLst/>
          </a:prstGeom>
        </p:spPr>
      </p:pic>
    </p:spTree>
    <p:extLst>
      <p:ext uri="{BB962C8B-B14F-4D97-AF65-F5344CB8AC3E}">
        <p14:creationId xmlns:p14="http://schemas.microsoft.com/office/powerpoint/2010/main" val="1169523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409709" y="187946"/>
            <a:ext cx="5272633" cy="6519231"/>
          </a:xfrm>
          <a:prstGeom prst="rect">
            <a:avLst/>
          </a:prstGeom>
        </p:spPr>
      </p:pic>
      <p:pic>
        <p:nvPicPr>
          <p:cNvPr id="3" name="Picture 2"/>
          <p:cNvPicPr>
            <a:picLocks noChangeAspect="1"/>
          </p:cNvPicPr>
          <p:nvPr/>
        </p:nvPicPr>
        <p:blipFill>
          <a:blip r:embed="rId3"/>
          <a:stretch>
            <a:fillRect/>
          </a:stretch>
        </p:blipFill>
        <p:spPr>
          <a:xfrm>
            <a:off x="6044198" y="187946"/>
            <a:ext cx="5518472" cy="6519231"/>
          </a:xfrm>
          <a:prstGeom prst="rect">
            <a:avLst/>
          </a:prstGeom>
        </p:spPr>
      </p:pic>
    </p:spTree>
    <p:extLst>
      <p:ext uri="{BB962C8B-B14F-4D97-AF65-F5344CB8AC3E}">
        <p14:creationId xmlns:p14="http://schemas.microsoft.com/office/powerpoint/2010/main" val="2189754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Your Daily Challenge – Gurnard Preschoo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915" y="256474"/>
            <a:ext cx="2273117" cy="1997857"/>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3"/>
          <a:stretch>
            <a:fillRect/>
          </a:stretch>
        </p:blipFill>
        <p:spPr>
          <a:xfrm>
            <a:off x="3717335" y="404949"/>
            <a:ext cx="7458895" cy="4432935"/>
          </a:xfrm>
          <a:prstGeom prst="rect">
            <a:avLst/>
          </a:prstGeom>
        </p:spPr>
      </p:pic>
    </p:spTree>
    <p:extLst>
      <p:ext uri="{BB962C8B-B14F-4D97-AF65-F5344CB8AC3E}">
        <p14:creationId xmlns:p14="http://schemas.microsoft.com/office/powerpoint/2010/main" val="2299240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1767</TotalTime>
  <Words>259</Words>
  <Application>Microsoft Office PowerPoint</Application>
  <PresentationFormat>Widescreen</PresentationFormat>
  <Paragraphs>25</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Comic Sans MS</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home</dc:creator>
  <cp:lastModifiedBy>Lesley Judge</cp:lastModifiedBy>
  <cp:revision>79</cp:revision>
  <dcterms:created xsi:type="dcterms:W3CDTF">2020-11-02T10:04:53Z</dcterms:created>
  <dcterms:modified xsi:type="dcterms:W3CDTF">2021-01-20T16:19:45Z</dcterms:modified>
</cp:coreProperties>
</file>