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0" r:id="rId6"/>
    <p:sldId id="261" r:id="rId7"/>
    <p:sldId id="264" r:id="rId8"/>
    <p:sldId id="267" r:id="rId9"/>
    <p:sldId id="268" r:id="rId10"/>
    <p:sldId id="269" r:id="rId11"/>
    <p:sldId id="270" r:id="rId12"/>
    <p:sldId id="27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9349CC-8782-46B6-839F-5317E6B8FC15}" v="15" dt="2021-01-05T20:35:52.5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sley Judge" userId="S::judgel@lostockgralam.cheshire.sch.uk::7700dc00-f66a-40a3-9bb4-63b68275dbc7" providerId="AD" clId="Web-{EF9349CC-8782-46B6-839F-5317E6B8FC15}"/>
    <pc:docChg chg="modSld">
      <pc:chgData name="Lesley Judge" userId="S::judgel@lostockgralam.cheshire.sch.uk::7700dc00-f66a-40a3-9bb4-63b68275dbc7" providerId="AD" clId="Web-{EF9349CC-8782-46B6-839F-5317E6B8FC15}" dt="2021-01-05T20:35:52.551" v="14" actId="1076"/>
      <pc:docMkLst>
        <pc:docMk/>
      </pc:docMkLst>
      <pc:sldChg chg="modSp">
        <pc:chgData name="Lesley Judge" userId="S::judgel@lostockgralam.cheshire.sch.uk::7700dc00-f66a-40a3-9bb4-63b68275dbc7" providerId="AD" clId="Web-{EF9349CC-8782-46B6-839F-5317E6B8FC15}" dt="2021-01-05T20:35:52.551" v="14" actId="1076"/>
        <pc:sldMkLst>
          <pc:docMk/>
          <pc:sldMk cId="3969653706" sldId="267"/>
        </pc:sldMkLst>
        <pc:spChg chg="mod">
          <ac:chgData name="Lesley Judge" userId="S::judgel@lostockgralam.cheshire.sch.uk::7700dc00-f66a-40a3-9bb4-63b68275dbc7" providerId="AD" clId="Web-{EF9349CC-8782-46B6-839F-5317E6B8FC15}" dt="2021-01-05T20:35:32.770" v="9" actId="14100"/>
          <ac:spMkLst>
            <pc:docMk/>
            <pc:sldMk cId="3969653706" sldId="267"/>
            <ac:spMk id="7" creationId="{E5773D42-9CC9-4DED-B8F6-EC397AAC5873}"/>
          </ac:spMkLst>
        </pc:spChg>
        <pc:spChg chg="mod">
          <ac:chgData name="Lesley Judge" userId="S::judgel@lostockgralam.cheshire.sch.uk::7700dc00-f66a-40a3-9bb4-63b68275dbc7" providerId="AD" clId="Web-{EF9349CC-8782-46B6-839F-5317E6B8FC15}" dt="2021-01-05T20:35:52.551" v="14" actId="1076"/>
          <ac:spMkLst>
            <pc:docMk/>
            <pc:sldMk cId="3969653706" sldId="267"/>
            <ac:spMk id="8" creationId="{ED041E5C-0E0E-4693-AA96-B02681A46197}"/>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609DE-F8A3-4D9C-8898-BF3A54C0D19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F429220-02DD-4CA3-B076-C6ADFB5091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C20E1AB-8ED1-48CB-9594-B8F814F76E7C}"/>
              </a:ext>
            </a:extLst>
          </p:cNvPr>
          <p:cNvSpPr>
            <a:spLocks noGrp="1"/>
          </p:cNvSpPr>
          <p:nvPr>
            <p:ph type="dt" sz="half" idx="10"/>
          </p:nvPr>
        </p:nvSpPr>
        <p:spPr/>
        <p:txBody>
          <a:bodyPr/>
          <a:lstStyle/>
          <a:p>
            <a:fld id="{B84041C9-33C8-400C-880A-64B9B161CA66}" type="datetimeFigureOut">
              <a:rPr lang="en-GB" smtClean="0"/>
              <a:t>24/01/2021</a:t>
            </a:fld>
            <a:endParaRPr lang="en-GB"/>
          </a:p>
        </p:txBody>
      </p:sp>
      <p:sp>
        <p:nvSpPr>
          <p:cNvPr id="5" name="Footer Placeholder 4">
            <a:extLst>
              <a:ext uri="{FF2B5EF4-FFF2-40B4-BE49-F238E27FC236}">
                <a16:creationId xmlns:a16="http://schemas.microsoft.com/office/drawing/2014/main" id="{95839D69-F589-460C-A14D-61C506BA432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E75325F-2C8D-493D-AFCB-A750D0456EDB}"/>
              </a:ext>
            </a:extLst>
          </p:cNvPr>
          <p:cNvSpPr>
            <a:spLocks noGrp="1"/>
          </p:cNvSpPr>
          <p:nvPr>
            <p:ph type="sldNum" sz="quarter" idx="12"/>
          </p:nvPr>
        </p:nvSpPr>
        <p:spPr/>
        <p:txBody>
          <a:bodyPr/>
          <a:lstStyle/>
          <a:p>
            <a:fld id="{B8DDD53A-B165-4678-92AD-DBC8BCE979C1}" type="slidenum">
              <a:rPr lang="en-GB" smtClean="0"/>
              <a:t>‹#›</a:t>
            </a:fld>
            <a:endParaRPr lang="en-GB"/>
          </a:p>
        </p:txBody>
      </p:sp>
    </p:spTree>
    <p:extLst>
      <p:ext uri="{BB962C8B-B14F-4D97-AF65-F5344CB8AC3E}">
        <p14:creationId xmlns:p14="http://schemas.microsoft.com/office/powerpoint/2010/main" val="532254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40DEE-3E4F-45D9-9F3E-B2D26D81810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BC8E671-FB7E-483D-BFFA-E86426574EA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B0C4C6C-C144-49FB-8A73-2A75CD01337C}"/>
              </a:ext>
            </a:extLst>
          </p:cNvPr>
          <p:cNvSpPr>
            <a:spLocks noGrp="1"/>
          </p:cNvSpPr>
          <p:nvPr>
            <p:ph type="dt" sz="half" idx="10"/>
          </p:nvPr>
        </p:nvSpPr>
        <p:spPr/>
        <p:txBody>
          <a:bodyPr/>
          <a:lstStyle/>
          <a:p>
            <a:fld id="{B84041C9-33C8-400C-880A-64B9B161CA66}" type="datetimeFigureOut">
              <a:rPr lang="en-GB" smtClean="0"/>
              <a:t>24/01/2021</a:t>
            </a:fld>
            <a:endParaRPr lang="en-GB"/>
          </a:p>
        </p:txBody>
      </p:sp>
      <p:sp>
        <p:nvSpPr>
          <p:cNvPr id="5" name="Footer Placeholder 4">
            <a:extLst>
              <a:ext uri="{FF2B5EF4-FFF2-40B4-BE49-F238E27FC236}">
                <a16:creationId xmlns:a16="http://schemas.microsoft.com/office/drawing/2014/main" id="{BDB2757D-C050-4830-8930-D6358A0B807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84B0FCB-7DCE-4647-9110-B53FDFBBE50F}"/>
              </a:ext>
            </a:extLst>
          </p:cNvPr>
          <p:cNvSpPr>
            <a:spLocks noGrp="1"/>
          </p:cNvSpPr>
          <p:nvPr>
            <p:ph type="sldNum" sz="quarter" idx="12"/>
          </p:nvPr>
        </p:nvSpPr>
        <p:spPr/>
        <p:txBody>
          <a:bodyPr/>
          <a:lstStyle/>
          <a:p>
            <a:fld id="{B8DDD53A-B165-4678-92AD-DBC8BCE979C1}" type="slidenum">
              <a:rPr lang="en-GB" smtClean="0"/>
              <a:t>‹#›</a:t>
            </a:fld>
            <a:endParaRPr lang="en-GB"/>
          </a:p>
        </p:txBody>
      </p:sp>
    </p:spTree>
    <p:extLst>
      <p:ext uri="{BB962C8B-B14F-4D97-AF65-F5344CB8AC3E}">
        <p14:creationId xmlns:p14="http://schemas.microsoft.com/office/powerpoint/2010/main" val="2388696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235A9EB-5DB2-4735-A0A3-031D97C2715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32AC71B-5783-4FB6-93EE-8B50332FEFD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DFBEDAB-0CD4-4B46-ABB0-D93410A90FE9}"/>
              </a:ext>
            </a:extLst>
          </p:cNvPr>
          <p:cNvSpPr>
            <a:spLocks noGrp="1"/>
          </p:cNvSpPr>
          <p:nvPr>
            <p:ph type="dt" sz="half" idx="10"/>
          </p:nvPr>
        </p:nvSpPr>
        <p:spPr/>
        <p:txBody>
          <a:bodyPr/>
          <a:lstStyle/>
          <a:p>
            <a:fld id="{B84041C9-33C8-400C-880A-64B9B161CA66}" type="datetimeFigureOut">
              <a:rPr lang="en-GB" smtClean="0"/>
              <a:t>24/01/2021</a:t>
            </a:fld>
            <a:endParaRPr lang="en-GB"/>
          </a:p>
        </p:txBody>
      </p:sp>
      <p:sp>
        <p:nvSpPr>
          <p:cNvPr id="5" name="Footer Placeholder 4">
            <a:extLst>
              <a:ext uri="{FF2B5EF4-FFF2-40B4-BE49-F238E27FC236}">
                <a16:creationId xmlns:a16="http://schemas.microsoft.com/office/drawing/2014/main" id="{5F050F5A-8507-4D02-8EB6-C9C472F261E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3289FD3-5D42-495A-8F8E-D65E04502C37}"/>
              </a:ext>
            </a:extLst>
          </p:cNvPr>
          <p:cNvSpPr>
            <a:spLocks noGrp="1"/>
          </p:cNvSpPr>
          <p:nvPr>
            <p:ph type="sldNum" sz="quarter" idx="12"/>
          </p:nvPr>
        </p:nvSpPr>
        <p:spPr/>
        <p:txBody>
          <a:bodyPr/>
          <a:lstStyle/>
          <a:p>
            <a:fld id="{B8DDD53A-B165-4678-92AD-DBC8BCE979C1}" type="slidenum">
              <a:rPr lang="en-GB" smtClean="0"/>
              <a:t>‹#›</a:t>
            </a:fld>
            <a:endParaRPr lang="en-GB"/>
          </a:p>
        </p:txBody>
      </p:sp>
    </p:spTree>
    <p:extLst>
      <p:ext uri="{BB962C8B-B14F-4D97-AF65-F5344CB8AC3E}">
        <p14:creationId xmlns:p14="http://schemas.microsoft.com/office/powerpoint/2010/main" val="2089986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C0CD3-33A3-4499-98DD-CE4CFB891C7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8F438CC-F7AD-43BE-81C5-9070FE62861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9E8F9E-C02E-4D2D-BF7F-534201660BA4}"/>
              </a:ext>
            </a:extLst>
          </p:cNvPr>
          <p:cNvSpPr>
            <a:spLocks noGrp="1"/>
          </p:cNvSpPr>
          <p:nvPr>
            <p:ph type="dt" sz="half" idx="10"/>
          </p:nvPr>
        </p:nvSpPr>
        <p:spPr/>
        <p:txBody>
          <a:bodyPr/>
          <a:lstStyle/>
          <a:p>
            <a:fld id="{B84041C9-33C8-400C-880A-64B9B161CA66}" type="datetimeFigureOut">
              <a:rPr lang="en-GB" smtClean="0"/>
              <a:t>24/01/2021</a:t>
            </a:fld>
            <a:endParaRPr lang="en-GB"/>
          </a:p>
        </p:txBody>
      </p:sp>
      <p:sp>
        <p:nvSpPr>
          <p:cNvPr id="5" name="Footer Placeholder 4">
            <a:extLst>
              <a:ext uri="{FF2B5EF4-FFF2-40B4-BE49-F238E27FC236}">
                <a16:creationId xmlns:a16="http://schemas.microsoft.com/office/drawing/2014/main" id="{36242C6C-072A-4FC8-A65A-C399EF244C5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63FE7CD-1182-4FD1-9DDC-207D26D59936}"/>
              </a:ext>
            </a:extLst>
          </p:cNvPr>
          <p:cNvSpPr>
            <a:spLocks noGrp="1"/>
          </p:cNvSpPr>
          <p:nvPr>
            <p:ph type="sldNum" sz="quarter" idx="12"/>
          </p:nvPr>
        </p:nvSpPr>
        <p:spPr/>
        <p:txBody>
          <a:bodyPr/>
          <a:lstStyle/>
          <a:p>
            <a:fld id="{B8DDD53A-B165-4678-92AD-DBC8BCE979C1}" type="slidenum">
              <a:rPr lang="en-GB" smtClean="0"/>
              <a:t>‹#›</a:t>
            </a:fld>
            <a:endParaRPr lang="en-GB"/>
          </a:p>
        </p:txBody>
      </p:sp>
    </p:spTree>
    <p:extLst>
      <p:ext uri="{BB962C8B-B14F-4D97-AF65-F5344CB8AC3E}">
        <p14:creationId xmlns:p14="http://schemas.microsoft.com/office/powerpoint/2010/main" val="4136383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83C31-88F8-40BD-8249-CCAFD11CBD4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761A0DE-B755-4213-9952-6FAFED36622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92BD979-4780-46F5-91C3-F8082960A19B}"/>
              </a:ext>
            </a:extLst>
          </p:cNvPr>
          <p:cNvSpPr>
            <a:spLocks noGrp="1"/>
          </p:cNvSpPr>
          <p:nvPr>
            <p:ph type="dt" sz="half" idx="10"/>
          </p:nvPr>
        </p:nvSpPr>
        <p:spPr/>
        <p:txBody>
          <a:bodyPr/>
          <a:lstStyle/>
          <a:p>
            <a:fld id="{B84041C9-33C8-400C-880A-64B9B161CA66}" type="datetimeFigureOut">
              <a:rPr lang="en-GB" smtClean="0"/>
              <a:t>24/01/2021</a:t>
            </a:fld>
            <a:endParaRPr lang="en-GB"/>
          </a:p>
        </p:txBody>
      </p:sp>
      <p:sp>
        <p:nvSpPr>
          <p:cNvPr id="5" name="Footer Placeholder 4">
            <a:extLst>
              <a:ext uri="{FF2B5EF4-FFF2-40B4-BE49-F238E27FC236}">
                <a16:creationId xmlns:a16="http://schemas.microsoft.com/office/drawing/2014/main" id="{154E23EC-7791-4E0A-B71A-A1D5C07D60B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EB10E02-556A-45FE-9E19-5494014D3E21}"/>
              </a:ext>
            </a:extLst>
          </p:cNvPr>
          <p:cNvSpPr>
            <a:spLocks noGrp="1"/>
          </p:cNvSpPr>
          <p:nvPr>
            <p:ph type="sldNum" sz="quarter" idx="12"/>
          </p:nvPr>
        </p:nvSpPr>
        <p:spPr/>
        <p:txBody>
          <a:bodyPr/>
          <a:lstStyle/>
          <a:p>
            <a:fld id="{B8DDD53A-B165-4678-92AD-DBC8BCE979C1}" type="slidenum">
              <a:rPr lang="en-GB" smtClean="0"/>
              <a:t>‹#›</a:t>
            </a:fld>
            <a:endParaRPr lang="en-GB"/>
          </a:p>
        </p:txBody>
      </p:sp>
    </p:spTree>
    <p:extLst>
      <p:ext uri="{BB962C8B-B14F-4D97-AF65-F5344CB8AC3E}">
        <p14:creationId xmlns:p14="http://schemas.microsoft.com/office/powerpoint/2010/main" val="3419983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3BA26-FC04-4353-99C5-50B09B0FE6B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512D19F-745E-4FA2-B90F-DB09A4DB079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BBEA848-FC01-4E70-85C2-7FA35994C80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B18276E-0C26-47BB-B30F-36ACD19611DD}"/>
              </a:ext>
            </a:extLst>
          </p:cNvPr>
          <p:cNvSpPr>
            <a:spLocks noGrp="1"/>
          </p:cNvSpPr>
          <p:nvPr>
            <p:ph type="dt" sz="half" idx="10"/>
          </p:nvPr>
        </p:nvSpPr>
        <p:spPr/>
        <p:txBody>
          <a:bodyPr/>
          <a:lstStyle/>
          <a:p>
            <a:fld id="{B84041C9-33C8-400C-880A-64B9B161CA66}" type="datetimeFigureOut">
              <a:rPr lang="en-GB" smtClean="0"/>
              <a:t>24/01/2021</a:t>
            </a:fld>
            <a:endParaRPr lang="en-GB"/>
          </a:p>
        </p:txBody>
      </p:sp>
      <p:sp>
        <p:nvSpPr>
          <p:cNvPr id="6" name="Footer Placeholder 5">
            <a:extLst>
              <a:ext uri="{FF2B5EF4-FFF2-40B4-BE49-F238E27FC236}">
                <a16:creationId xmlns:a16="http://schemas.microsoft.com/office/drawing/2014/main" id="{FD7863A6-D97F-432A-8EB9-855CAC948A6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61A670E-F694-4AEB-89D9-3C0FF5B4C9FE}"/>
              </a:ext>
            </a:extLst>
          </p:cNvPr>
          <p:cNvSpPr>
            <a:spLocks noGrp="1"/>
          </p:cNvSpPr>
          <p:nvPr>
            <p:ph type="sldNum" sz="quarter" idx="12"/>
          </p:nvPr>
        </p:nvSpPr>
        <p:spPr/>
        <p:txBody>
          <a:bodyPr/>
          <a:lstStyle/>
          <a:p>
            <a:fld id="{B8DDD53A-B165-4678-92AD-DBC8BCE979C1}" type="slidenum">
              <a:rPr lang="en-GB" smtClean="0"/>
              <a:t>‹#›</a:t>
            </a:fld>
            <a:endParaRPr lang="en-GB"/>
          </a:p>
        </p:txBody>
      </p:sp>
    </p:spTree>
    <p:extLst>
      <p:ext uri="{BB962C8B-B14F-4D97-AF65-F5344CB8AC3E}">
        <p14:creationId xmlns:p14="http://schemas.microsoft.com/office/powerpoint/2010/main" val="2266575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1B525-2620-472F-BF0F-5E5AAC2D31F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3C48582-9BB9-4095-84E1-CD7A1E013A3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FA2DF80-6A29-4055-9E1E-54B25143E39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573DC03-3483-41D3-B679-0BDD5837B2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A6FAE38-B168-44FB-A453-455063241E9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89A6232-777D-47CC-A2EC-7B4E5FF6424E}"/>
              </a:ext>
            </a:extLst>
          </p:cNvPr>
          <p:cNvSpPr>
            <a:spLocks noGrp="1"/>
          </p:cNvSpPr>
          <p:nvPr>
            <p:ph type="dt" sz="half" idx="10"/>
          </p:nvPr>
        </p:nvSpPr>
        <p:spPr/>
        <p:txBody>
          <a:bodyPr/>
          <a:lstStyle/>
          <a:p>
            <a:fld id="{B84041C9-33C8-400C-880A-64B9B161CA66}" type="datetimeFigureOut">
              <a:rPr lang="en-GB" smtClean="0"/>
              <a:t>24/01/2021</a:t>
            </a:fld>
            <a:endParaRPr lang="en-GB"/>
          </a:p>
        </p:txBody>
      </p:sp>
      <p:sp>
        <p:nvSpPr>
          <p:cNvPr id="8" name="Footer Placeholder 7">
            <a:extLst>
              <a:ext uri="{FF2B5EF4-FFF2-40B4-BE49-F238E27FC236}">
                <a16:creationId xmlns:a16="http://schemas.microsoft.com/office/drawing/2014/main" id="{BFD924FC-0996-4FE9-BE9E-18A0DC9A1CC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DB66910-001E-42B8-8B27-606639640F9C}"/>
              </a:ext>
            </a:extLst>
          </p:cNvPr>
          <p:cNvSpPr>
            <a:spLocks noGrp="1"/>
          </p:cNvSpPr>
          <p:nvPr>
            <p:ph type="sldNum" sz="quarter" idx="12"/>
          </p:nvPr>
        </p:nvSpPr>
        <p:spPr/>
        <p:txBody>
          <a:bodyPr/>
          <a:lstStyle/>
          <a:p>
            <a:fld id="{B8DDD53A-B165-4678-92AD-DBC8BCE979C1}" type="slidenum">
              <a:rPr lang="en-GB" smtClean="0"/>
              <a:t>‹#›</a:t>
            </a:fld>
            <a:endParaRPr lang="en-GB"/>
          </a:p>
        </p:txBody>
      </p:sp>
    </p:spTree>
    <p:extLst>
      <p:ext uri="{BB962C8B-B14F-4D97-AF65-F5344CB8AC3E}">
        <p14:creationId xmlns:p14="http://schemas.microsoft.com/office/powerpoint/2010/main" val="2967801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F0448-6C0A-4279-B583-CD3FB1FA08B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6D5A69A-A417-4BD4-858C-3E2B76F97D63}"/>
              </a:ext>
            </a:extLst>
          </p:cNvPr>
          <p:cNvSpPr>
            <a:spLocks noGrp="1"/>
          </p:cNvSpPr>
          <p:nvPr>
            <p:ph type="dt" sz="half" idx="10"/>
          </p:nvPr>
        </p:nvSpPr>
        <p:spPr/>
        <p:txBody>
          <a:bodyPr/>
          <a:lstStyle/>
          <a:p>
            <a:fld id="{B84041C9-33C8-400C-880A-64B9B161CA66}" type="datetimeFigureOut">
              <a:rPr lang="en-GB" smtClean="0"/>
              <a:t>24/01/2021</a:t>
            </a:fld>
            <a:endParaRPr lang="en-GB"/>
          </a:p>
        </p:txBody>
      </p:sp>
      <p:sp>
        <p:nvSpPr>
          <p:cNvPr id="4" name="Footer Placeholder 3">
            <a:extLst>
              <a:ext uri="{FF2B5EF4-FFF2-40B4-BE49-F238E27FC236}">
                <a16:creationId xmlns:a16="http://schemas.microsoft.com/office/drawing/2014/main" id="{51A8099C-8B08-439F-84EA-E8F15133ACF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6814CB0-BE58-4540-A583-4477F586AB48}"/>
              </a:ext>
            </a:extLst>
          </p:cNvPr>
          <p:cNvSpPr>
            <a:spLocks noGrp="1"/>
          </p:cNvSpPr>
          <p:nvPr>
            <p:ph type="sldNum" sz="quarter" idx="12"/>
          </p:nvPr>
        </p:nvSpPr>
        <p:spPr/>
        <p:txBody>
          <a:bodyPr/>
          <a:lstStyle/>
          <a:p>
            <a:fld id="{B8DDD53A-B165-4678-92AD-DBC8BCE979C1}" type="slidenum">
              <a:rPr lang="en-GB" smtClean="0"/>
              <a:t>‹#›</a:t>
            </a:fld>
            <a:endParaRPr lang="en-GB"/>
          </a:p>
        </p:txBody>
      </p:sp>
    </p:spTree>
    <p:extLst>
      <p:ext uri="{BB962C8B-B14F-4D97-AF65-F5344CB8AC3E}">
        <p14:creationId xmlns:p14="http://schemas.microsoft.com/office/powerpoint/2010/main" val="3077386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0423F9-9F53-40C6-B5A3-E69AAB27AB0E}"/>
              </a:ext>
            </a:extLst>
          </p:cNvPr>
          <p:cNvSpPr>
            <a:spLocks noGrp="1"/>
          </p:cNvSpPr>
          <p:nvPr>
            <p:ph type="dt" sz="half" idx="10"/>
          </p:nvPr>
        </p:nvSpPr>
        <p:spPr/>
        <p:txBody>
          <a:bodyPr/>
          <a:lstStyle/>
          <a:p>
            <a:fld id="{B84041C9-33C8-400C-880A-64B9B161CA66}" type="datetimeFigureOut">
              <a:rPr lang="en-GB" smtClean="0"/>
              <a:t>24/01/2021</a:t>
            </a:fld>
            <a:endParaRPr lang="en-GB"/>
          </a:p>
        </p:txBody>
      </p:sp>
      <p:sp>
        <p:nvSpPr>
          <p:cNvPr id="3" name="Footer Placeholder 2">
            <a:extLst>
              <a:ext uri="{FF2B5EF4-FFF2-40B4-BE49-F238E27FC236}">
                <a16:creationId xmlns:a16="http://schemas.microsoft.com/office/drawing/2014/main" id="{C2E0F51A-7C6E-4D50-9F0C-FE4C09A46F6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1505E79-19F1-4E7C-A737-E385A16E2FD6}"/>
              </a:ext>
            </a:extLst>
          </p:cNvPr>
          <p:cNvSpPr>
            <a:spLocks noGrp="1"/>
          </p:cNvSpPr>
          <p:nvPr>
            <p:ph type="sldNum" sz="quarter" idx="12"/>
          </p:nvPr>
        </p:nvSpPr>
        <p:spPr/>
        <p:txBody>
          <a:bodyPr/>
          <a:lstStyle/>
          <a:p>
            <a:fld id="{B8DDD53A-B165-4678-92AD-DBC8BCE979C1}" type="slidenum">
              <a:rPr lang="en-GB" smtClean="0"/>
              <a:t>‹#›</a:t>
            </a:fld>
            <a:endParaRPr lang="en-GB"/>
          </a:p>
        </p:txBody>
      </p:sp>
    </p:spTree>
    <p:extLst>
      <p:ext uri="{BB962C8B-B14F-4D97-AF65-F5344CB8AC3E}">
        <p14:creationId xmlns:p14="http://schemas.microsoft.com/office/powerpoint/2010/main" val="4008756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C0D60-B55D-4F7F-88F7-63E0797AFE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44ABF88-C31B-46E5-907A-D4AE646998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0545FD9-CB57-4A80-8CCD-74AA258843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179A301-C220-444E-A0B0-615BDA753E0F}"/>
              </a:ext>
            </a:extLst>
          </p:cNvPr>
          <p:cNvSpPr>
            <a:spLocks noGrp="1"/>
          </p:cNvSpPr>
          <p:nvPr>
            <p:ph type="dt" sz="half" idx="10"/>
          </p:nvPr>
        </p:nvSpPr>
        <p:spPr/>
        <p:txBody>
          <a:bodyPr/>
          <a:lstStyle/>
          <a:p>
            <a:fld id="{B84041C9-33C8-400C-880A-64B9B161CA66}" type="datetimeFigureOut">
              <a:rPr lang="en-GB" smtClean="0"/>
              <a:t>24/01/2021</a:t>
            </a:fld>
            <a:endParaRPr lang="en-GB"/>
          </a:p>
        </p:txBody>
      </p:sp>
      <p:sp>
        <p:nvSpPr>
          <p:cNvPr id="6" name="Footer Placeholder 5">
            <a:extLst>
              <a:ext uri="{FF2B5EF4-FFF2-40B4-BE49-F238E27FC236}">
                <a16:creationId xmlns:a16="http://schemas.microsoft.com/office/drawing/2014/main" id="{75FA3BA2-5C45-45A5-AE92-2ED4C516420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EBBB8B9-96D8-44DB-8723-C6DCABBFD03B}"/>
              </a:ext>
            </a:extLst>
          </p:cNvPr>
          <p:cNvSpPr>
            <a:spLocks noGrp="1"/>
          </p:cNvSpPr>
          <p:nvPr>
            <p:ph type="sldNum" sz="quarter" idx="12"/>
          </p:nvPr>
        </p:nvSpPr>
        <p:spPr/>
        <p:txBody>
          <a:bodyPr/>
          <a:lstStyle/>
          <a:p>
            <a:fld id="{B8DDD53A-B165-4678-92AD-DBC8BCE979C1}" type="slidenum">
              <a:rPr lang="en-GB" smtClean="0"/>
              <a:t>‹#›</a:t>
            </a:fld>
            <a:endParaRPr lang="en-GB"/>
          </a:p>
        </p:txBody>
      </p:sp>
    </p:spTree>
    <p:extLst>
      <p:ext uri="{BB962C8B-B14F-4D97-AF65-F5344CB8AC3E}">
        <p14:creationId xmlns:p14="http://schemas.microsoft.com/office/powerpoint/2010/main" val="2382985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07609-C7E8-422F-9F87-7E82FC4544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72A92C7-F6EC-4A32-A3A9-076FA330EF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1A85854-D3E2-4B49-84D6-9BC6C3BCA9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068B00A-7AF7-48B4-8967-0F8F161B78BE}"/>
              </a:ext>
            </a:extLst>
          </p:cNvPr>
          <p:cNvSpPr>
            <a:spLocks noGrp="1"/>
          </p:cNvSpPr>
          <p:nvPr>
            <p:ph type="dt" sz="half" idx="10"/>
          </p:nvPr>
        </p:nvSpPr>
        <p:spPr/>
        <p:txBody>
          <a:bodyPr/>
          <a:lstStyle/>
          <a:p>
            <a:fld id="{B84041C9-33C8-400C-880A-64B9B161CA66}" type="datetimeFigureOut">
              <a:rPr lang="en-GB" smtClean="0"/>
              <a:t>24/01/2021</a:t>
            </a:fld>
            <a:endParaRPr lang="en-GB"/>
          </a:p>
        </p:txBody>
      </p:sp>
      <p:sp>
        <p:nvSpPr>
          <p:cNvPr id="6" name="Footer Placeholder 5">
            <a:extLst>
              <a:ext uri="{FF2B5EF4-FFF2-40B4-BE49-F238E27FC236}">
                <a16:creationId xmlns:a16="http://schemas.microsoft.com/office/drawing/2014/main" id="{29C6FD5A-92D8-47A0-9ABD-3C6826A4B50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7EC43B1-82BE-41C6-8141-236E96E43449}"/>
              </a:ext>
            </a:extLst>
          </p:cNvPr>
          <p:cNvSpPr>
            <a:spLocks noGrp="1"/>
          </p:cNvSpPr>
          <p:nvPr>
            <p:ph type="sldNum" sz="quarter" idx="12"/>
          </p:nvPr>
        </p:nvSpPr>
        <p:spPr/>
        <p:txBody>
          <a:bodyPr/>
          <a:lstStyle/>
          <a:p>
            <a:fld id="{B8DDD53A-B165-4678-92AD-DBC8BCE979C1}" type="slidenum">
              <a:rPr lang="en-GB" smtClean="0"/>
              <a:t>‹#›</a:t>
            </a:fld>
            <a:endParaRPr lang="en-GB"/>
          </a:p>
        </p:txBody>
      </p:sp>
    </p:spTree>
    <p:extLst>
      <p:ext uri="{BB962C8B-B14F-4D97-AF65-F5344CB8AC3E}">
        <p14:creationId xmlns:p14="http://schemas.microsoft.com/office/powerpoint/2010/main" val="3773812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05D53F4-F118-45F5-9E7B-EEF8C6F4D2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3988E9C-BD4B-4262-BE25-D8F4AE4C92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3691EBF-783B-4465-9CAC-5548F993AB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4041C9-33C8-400C-880A-64B9B161CA66}" type="datetimeFigureOut">
              <a:rPr lang="en-GB" smtClean="0"/>
              <a:t>24/01/2021</a:t>
            </a:fld>
            <a:endParaRPr lang="en-GB"/>
          </a:p>
        </p:txBody>
      </p:sp>
      <p:sp>
        <p:nvSpPr>
          <p:cNvPr id="5" name="Footer Placeholder 4">
            <a:extLst>
              <a:ext uri="{FF2B5EF4-FFF2-40B4-BE49-F238E27FC236}">
                <a16:creationId xmlns:a16="http://schemas.microsoft.com/office/drawing/2014/main" id="{D64BF606-FA9A-43E6-81D1-6C41098EB6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5E4EEA3-6E29-4EC5-874E-5852586503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DDD53A-B165-4678-92AD-DBC8BCE979C1}" type="slidenum">
              <a:rPr lang="en-GB" smtClean="0"/>
              <a:t>‹#›</a:t>
            </a:fld>
            <a:endParaRPr lang="en-GB"/>
          </a:p>
        </p:txBody>
      </p:sp>
    </p:spTree>
    <p:extLst>
      <p:ext uri="{BB962C8B-B14F-4D97-AF65-F5344CB8AC3E}">
        <p14:creationId xmlns:p14="http://schemas.microsoft.com/office/powerpoint/2010/main" val="39710062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6.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6.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6.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6.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9.png"/><Relationship Id="rId5" Type="http://schemas.openxmlformats.org/officeDocument/2006/relationships/image" Target="../media/image10.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6.png"/><Relationship Id="rId5" Type="http://schemas.openxmlformats.org/officeDocument/2006/relationships/hyperlink" Target="https://www.youtube.com/channel/UCo7fbLgY2oA_cFCIg9GdxtQ" TargetMode="Externa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slideLayout" Target="../slideLayouts/slideLayout1.xml"/><Relationship Id="rId7" Type="http://schemas.openxmlformats.org/officeDocument/2006/relationships/image" Target="../media/image15.png"/><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2BB26FF-B3E6-45ED-B9B3-86CCF21FE76F}"/>
              </a:ext>
            </a:extLst>
          </p:cNvPr>
          <p:cNvSpPr txBox="1"/>
          <p:nvPr/>
        </p:nvSpPr>
        <p:spPr>
          <a:xfrm>
            <a:off x="2064433" y="2644170"/>
            <a:ext cx="8063133" cy="2308324"/>
          </a:xfrm>
          <a:prstGeom prst="rect">
            <a:avLst/>
          </a:prstGeom>
          <a:noFill/>
        </p:spPr>
        <p:txBody>
          <a:bodyPr wrap="square" rtlCol="0">
            <a:spAutoFit/>
          </a:bodyPr>
          <a:lstStyle/>
          <a:p>
            <a:pPr algn="ctr"/>
            <a:r>
              <a:rPr lang="en-GB" sz="4800" dirty="0">
                <a:latin typeface="Calibri" panose="020F0502020204030204" pitchFamily="34" charset="0"/>
                <a:cs typeface="Calibri" panose="020F0502020204030204" pitchFamily="34" charset="0"/>
              </a:rPr>
              <a:t>Starlings English Home Learning  </a:t>
            </a:r>
          </a:p>
          <a:p>
            <a:pPr algn="ctr"/>
            <a:r>
              <a:rPr lang="en-GB" sz="4800" smtClean="0">
                <a:latin typeface="Calibri" panose="020F0502020204030204" pitchFamily="34" charset="0"/>
                <a:cs typeface="Calibri" panose="020F0502020204030204" pitchFamily="34" charset="0"/>
              </a:rPr>
              <a:t>Monday 25</a:t>
            </a:r>
            <a:r>
              <a:rPr lang="en-GB" sz="4800" baseline="30000" smtClean="0">
                <a:latin typeface="Calibri" panose="020F0502020204030204" pitchFamily="34" charset="0"/>
                <a:cs typeface="Calibri" panose="020F0502020204030204" pitchFamily="34" charset="0"/>
              </a:rPr>
              <a:t>th</a:t>
            </a:r>
            <a:r>
              <a:rPr lang="en-GB" sz="4800" smtClean="0">
                <a:latin typeface="Calibri" panose="020F0502020204030204" pitchFamily="34" charset="0"/>
                <a:cs typeface="Calibri" panose="020F0502020204030204" pitchFamily="34" charset="0"/>
              </a:rPr>
              <a:t> January </a:t>
            </a:r>
            <a:endParaRPr lang="en-GB" sz="4800" dirty="0">
              <a:latin typeface="Calibri" panose="020F0502020204030204" pitchFamily="34" charset="0"/>
              <a:cs typeface="Calibri" panose="020F0502020204030204" pitchFamily="34" charset="0"/>
            </a:endParaRPr>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782766" y="469795"/>
            <a:ext cx="2117188" cy="1711702"/>
          </a:xfrm>
          <a:prstGeom prst="rect">
            <a:avLst/>
          </a:prstGeom>
        </p:spPr>
      </p:pic>
      <p:pic>
        <p:nvPicPr>
          <p:cNvPr id="7" name="Picture 6"/>
          <p:cNvPicPr>
            <a:picLocks noChangeAspect="1"/>
          </p:cNvPicPr>
          <p:nvPr/>
        </p:nvPicPr>
        <p:blipFill rotWithShape="1">
          <a:blip r:embed="rId3"/>
          <a:srcRect l="3062" r="3740"/>
          <a:stretch/>
        </p:blipFill>
        <p:spPr>
          <a:xfrm>
            <a:off x="8853676" y="238458"/>
            <a:ext cx="2547779" cy="2174375"/>
          </a:xfrm>
          <a:prstGeom prst="rect">
            <a:avLst/>
          </a:prstGeom>
        </p:spPr>
      </p:pic>
      <p:pic>
        <p:nvPicPr>
          <p:cNvPr id="8" name="Picture 7"/>
          <p:cNvPicPr>
            <a:picLocks noChangeAspect="1"/>
          </p:cNvPicPr>
          <p:nvPr/>
        </p:nvPicPr>
        <p:blipFill rotWithShape="1">
          <a:blip r:embed="rId4"/>
          <a:srcRect t="20181"/>
          <a:stretch/>
        </p:blipFill>
        <p:spPr>
          <a:xfrm>
            <a:off x="186150" y="4590068"/>
            <a:ext cx="3079564" cy="2122715"/>
          </a:xfrm>
          <a:prstGeom prst="rect">
            <a:avLst/>
          </a:prstGeom>
        </p:spPr>
      </p:pic>
    </p:spTree>
    <p:extLst>
      <p:ext uri="{BB962C8B-B14F-4D97-AF65-F5344CB8AC3E}">
        <p14:creationId xmlns:p14="http://schemas.microsoft.com/office/powerpoint/2010/main" val="26596487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0249995-D235-4F40-B352-91ABC629C9AC}"/>
              </a:ext>
            </a:extLst>
          </p:cNvPr>
          <p:cNvPicPr>
            <a:picLocks noChangeAspect="1"/>
          </p:cNvPicPr>
          <p:nvPr/>
        </p:nvPicPr>
        <p:blipFill>
          <a:blip r:embed="rId4"/>
          <a:stretch>
            <a:fillRect/>
          </a:stretch>
        </p:blipFill>
        <p:spPr>
          <a:xfrm>
            <a:off x="180448" y="176724"/>
            <a:ext cx="2011854" cy="1383912"/>
          </a:xfrm>
          <a:prstGeom prst="rect">
            <a:avLst/>
          </a:prstGeom>
        </p:spPr>
      </p:pic>
      <p:pic>
        <p:nvPicPr>
          <p:cNvPr id="3" name="Picture 2">
            <a:extLst>
              <a:ext uri="{FF2B5EF4-FFF2-40B4-BE49-F238E27FC236}">
                <a16:creationId xmlns:a16="http://schemas.microsoft.com/office/drawing/2014/main" id="{8CA011AF-9BAA-4138-A52F-331B9645AF23}"/>
              </a:ext>
            </a:extLst>
          </p:cNvPr>
          <p:cNvPicPr>
            <a:picLocks noChangeAspect="1"/>
          </p:cNvPicPr>
          <p:nvPr/>
        </p:nvPicPr>
        <p:blipFill>
          <a:blip r:embed="rId5"/>
          <a:stretch>
            <a:fillRect/>
          </a:stretch>
        </p:blipFill>
        <p:spPr>
          <a:xfrm>
            <a:off x="9043430" y="332185"/>
            <a:ext cx="2548349" cy="1072989"/>
          </a:xfrm>
          <a:prstGeom prst="rect">
            <a:avLst/>
          </a:prstGeom>
        </p:spPr>
      </p:pic>
      <p:sp>
        <p:nvSpPr>
          <p:cNvPr id="4" name="TextBox 3">
            <a:extLst>
              <a:ext uri="{FF2B5EF4-FFF2-40B4-BE49-F238E27FC236}">
                <a16:creationId xmlns:a16="http://schemas.microsoft.com/office/drawing/2014/main" id="{E9FF3154-289C-41FD-82ED-28F2D21E7D71}"/>
              </a:ext>
            </a:extLst>
          </p:cNvPr>
          <p:cNvSpPr txBox="1"/>
          <p:nvPr/>
        </p:nvSpPr>
        <p:spPr>
          <a:xfrm>
            <a:off x="321125" y="1871003"/>
            <a:ext cx="11270654" cy="6063198"/>
          </a:xfrm>
          <a:prstGeom prst="rect">
            <a:avLst/>
          </a:prstGeom>
          <a:noFill/>
        </p:spPr>
        <p:txBody>
          <a:bodyPr wrap="square" rtlCol="0">
            <a:spAutoFit/>
          </a:bodyPr>
          <a:lstStyle/>
          <a:p>
            <a:r>
              <a:rPr lang="en-GB" sz="3200" dirty="0" smtClean="0">
                <a:latin typeface="Comic Sans MS" panose="030F0702030302020204" pitchFamily="66" charset="0"/>
              </a:rPr>
              <a:t>Today we are going </a:t>
            </a:r>
            <a:r>
              <a:rPr lang="en-GB" sz="3200" dirty="0" smtClean="0">
                <a:latin typeface="Comic Sans MS" panose="030F0702030302020204" pitchFamily="66" charset="0"/>
              </a:rPr>
              <a:t>to use </a:t>
            </a:r>
            <a:r>
              <a:rPr lang="en-GB" sz="3200" dirty="0" smtClean="0">
                <a:latin typeface="Comic Sans MS" panose="030F0702030302020204" pitchFamily="66" charset="0"/>
              </a:rPr>
              <a:t>my version of the story to find punctuation and the joining word </a:t>
            </a:r>
            <a:r>
              <a:rPr lang="en-GB" sz="3200" i="1" dirty="0" smtClean="0">
                <a:latin typeface="Comic Sans MS" panose="030F0702030302020204" pitchFamily="66" charset="0"/>
              </a:rPr>
              <a:t>and </a:t>
            </a:r>
            <a:r>
              <a:rPr lang="en-GB" sz="3200" dirty="0" smtClean="0">
                <a:latin typeface="Comic Sans MS" panose="030F0702030302020204" pitchFamily="66" charset="0"/>
              </a:rPr>
              <a:t>and use the ideas to write my own sentences. </a:t>
            </a:r>
          </a:p>
          <a:p>
            <a:endParaRPr lang="en-GB" sz="3200" dirty="0" smtClean="0">
              <a:latin typeface="Comic Sans MS" panose="030F0702030302020204" pitchFamily="66" charset="0"/>
            </a:endParaRPr>
          </a:p>
          <a:p>
            <a:r>
              <a:rPr lang="en-GB" sz="3200" dirty="0" smtClean="0">
                <a:latin typeface="Comic Sans MS" panose="030F0702030302020204" pitchFamily="66" charset="0"/>
              </a:rPr>
              <a:t>You will</a:t>
            </a:r>
            <a:r>
              <a:rPr lang="en-GB" sz="3200" dirty="0" smtClean="0">
                <a:latin typeface="Comic Sans MS" panose="030F0702030302020204" pitchFamily="66" charset="0"/>
              </a:rPr>
              <a:t>:</a:t>
            </a:r>
            <a:endParaRPr lang="en-GB" sz="3200" dirty="0" smtClean="0">
              <a:latin typeface="Comic Sans MS" panose="030F0702030302020204" pitchFamily="66" charset="0"/>
            </a:endParaRPr>
          </a:p>
          <a:p>
            <a:endParaRPr lang="en-GB" sz="3200" dirty="0" smtClean="0">
              <a:latin typeface="Comic Sans MS" panose="030F0702030302020204" pitchFamily="66" charset="0"/>
            </a:endParaRPr>
          </a:p>
          <a:p>
            <a:pPr marL="285750" indent="-285750">
              <a:buFont typeface="Wingdings" panose="05000000000000000000" pitchFamily="2" charset="2"/>
              <a:buChar char="ü"/>
            </a:pPr>
            <a:r>
              <a:rPr lang="en-GB" sz="3200" dirty="0" smtClean="0">
                <a:latin typeface="Comic Sans MS" panose="030F0702030302020204" pitchFamily="66" charset="0"/>
              </a:rPr>
              <a:t>Find capital letters in my story. </a:t>
            </a:r>
          </a:p>
          <a:p>
            <a:pPr marL="285750" indent="-285750">
              <a:buFont typeface="Wingdings" panose="05000000000000000000" pitchFamily="2" charset="2"/>
              <a:buChar char="ü"/>
            </a:pPr>
            <a:r>
              <a:rPr lang="en-GB" sz="3200" dirty="0" smtClean="0">
                <a:latin typeface="Comic Sans MS" panose="030F0702030302020204" pitchFamily="66" charset="0"/>
              </a:rPr>
              <a:t>Find the joining word </a:t>
            </a:r>
            <a:r>
              <a:rPr lang="en-GB" sz="3200" i="1" dirty="0" smtClean="0">
                <a:latin typeface="Comic Sans MS" panose="030F0702030302020204" pitchFamily="66" charset="0"/>
              </a:rPr>
              <a:t>and</a:t>
            </a:r>
            <a:r>
              <a:rPr lang="en-GB" sz="3200" dirty="0" smtClean="0">
                <a:latin typeface="Comic Sans MS" panose="030F0702030302020204" pitchFamily="66" charset="0"/>
              </a:rPr>
              <a:t> in my story.</a:t>
            </a:r>
          </a:p>
          <a:p>
            <a:pPr marL="285750" indent="-285750">
              <a:buFont typeface="Wingdings" panose="05000000000000000000" pitchFamily="2" charset="2"/>
              <a:buChar char="ü"/>
            </a:pPr>
            <a:r>
              <a:rPr lang="en-GB" sz="3200" dirty="0" smtClean="0">
                <a:latin typeface="Comic Sans MS" panose="030F0702030302020204" pitchFamily="66" charset="0"/>
              </a:rPr>
              <a:t>Write your own sentences about the story using capital letter and extending them using the joining word </a:t>
            </a:r>
            <a:r>
              <a:rPr lang="en-GB" sz="3200" i="1" dirty="0" smtClean="0">
                <a:latin typeface="Comic Sans MS" panose="030F0702030302020204" pitchFamily="66" charset="0"/>
              </a:rPr>
              <a:t>and</a:t>
            </a:r>
            <a:r>
              <a:rPr lang="en-GB" sz="3200" dirty="0" smtClean="0">
                <a:latin typeface="Comic Sans MS" panose="030F0702030302020204" pitchFamily="66" charset="0"/>
              </a:rPr>
              <a:t>. </a:t>
            </a:r>
          </a:p>
          <a:p>
            <a:endParaRPr lang="en-GB" sz="3200" dirty="0" smtClean="0">
              <a:latin typeface="Calibri" panose="020F0502020204030204" pitchFamily="34" charset="0"/>
              <a:cs typeface="Calibri" panose="020F0502020204030204" pitchFamily="34" charset="0"/>
            </a:endParaRPr>
          </a:p>
          <a:p>
            <a:endParaRPr lang="en-GB" dirty="0"/>
          </a:p>
          <a:p>
            <a:endParaRPr lang="en-GB" dirty="0"/>
          </a:p>
        </p:txBody>
      </p:sp>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778137" y="868679"/>
            <a:ext cx="609600" cy="609600"/>
          </a:xfrm>
          <a:prstGeom prst="rect">
            <a:avLst/>
          </a:prstGeom>
        </p:spPr>
      </p:pic>
    </p:spTree>
    <p:extLst>
      <p:ext uri="{BB962C8B-B14F-4D97-AF65-F5344CB8AC3E}">
        <p14:creationId xmlns:p14="http://schemas.microsoft.com/office/powerpoint/2010/main" val="201451453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6240"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112067" y="1311320"/>
            <a:ext cx="11898197" cy="4018326"/>
          </a:xfrm>
          <a:prstGeom prst="rect">
            <a:avLst/>
          </a:prstGeom>
        </p:spPr>
      </p:pic>
      <p:sp>
        <p:nvSpPr>
          <p:cNvPr id="5" name="TextBox 4"/>
          <p:cNvSpPr txBox="1"/>
          <p:nvPr/>
        </p:nvSpPr>
        <p:spPr>
          <a:xfrm>
            <a:off x="313509" y="3722914"/>
            <a:ext cx="3474720" cy="646331"/>
          </a:xfrm>
          <a:prstGeom prst="rect">
            <a:avLst/>
          </a:prstGeom>
          <a:noFill/>
        </p:spPr>
        <p:txBody>
          <a:bodyPr wrap="square" rtlCol="0">
            <a:spAutoFit/>
          </a:bodyPr>
          <a:lstStyle/>
          <a:p>
            <a:r>
              <a:rPr lang="en-GB" dirty="0" smtClean="0">
                <a:latin typeface="Comic Sans MS" panose="030F0702030302020204" pitchFamily="66" charset="0"/>
              </a:rPr>
              <a:t>One day Hare said to Tortoise </a:t>
            </a:r>
          </a:p>
          <a:p>
            <a:r>
              <a:rPr lang="en-GB" dirty="0" smtClean="0">
                <a:latin typeface="Comic Sans MS" panose="030F0702030302020204" pitchFamily="66" charset="0"/>
              </a:rPr>
              <a:t>“I am fast.”</a:t>
            </a:r>
            <a:endParaRPr lang="en-GB" dirty="0">
              <a:latin typeface="Comic Sans MS" panose="030F0702030302020204" pitchFamily="66" charset="0"/>
            </a:endParaRPr>
          </a:p>
        </p:txBody>
      </p:sp>
      <p:sp>
        <p:nvSpPr>
          <p:cNvPr id="6" name="TextBox 5"/>
          <p:cNvSpPr txBox="1"/>
          <p:nvPr/>
        </p:nvSpPr>
        <p:spPr>
          <a:xfrm>
            <a:off x="4167051" y="3722914"/>
            <a:ext cx="3500846" cy="1200329"/>
          </a:xfrm>
          <a:prstGeom prst="rect">
            <a:avLst/>
          </a:prstGeom>
          <a:noFill/>
        </p:spPr>
        <p:txBody>
          <a:bodyPr wrap="square" rtlCol="0">
            <a:spAutoFit/>
          </a:bodyPr>
          <a:lstStyle/>
          <a:p>
            <a:r>
              <a:rPr lang="en-GB" dirty="0" smtClean="0">
                <a:latin typeface="Comic Sans MS" panose="030F0702030302020204" pitchFamily="66" charset="0"/>
              </a:rPr>
              <a:t>“Come on. Let’s have a run. I will win!” Hare boasted. Tortoise said </a:t>
            </a:r>
          </a:p>
          <a:p>
            <a:r>
              <a:rPr lang="en-GB" dirty="0" smtClean="0">
                <a:latin typeface="Comic Sans MS" panose="030F0702030302020204" pitchFamily="66" charset="0"/>
              </a:rPr>
              <a:t>“I can plod and plod.”</a:t>
            </a:r>
            <a:endParaRPr lang="en-GB" dirty="0">
              <a:latin typeface="Comic Sans MS" panose="030F0702030302020204" pitchFamily="66" charset="0"/>
            </a:endParaRPr>
          </a:p>
        </p:txBody>
      </p:sp>
      <p:sp>
        <p:nvSpPr>
          <p:cNvPr id="7" name="TextBox 6"/>
          <p:cNvSpPr txBox="1"/>
          <p:nvPr/>
        </p:nvSpPr>
        <p:spPr>
          <a:xfrm>
            <a:off x="8007531" y="3722914"/>
            <a:ext cx="3487783" cy="1477328"/>
          </a:xfrm>
          <a:prstGeom prst="rect">
            <a:avLst/>
          </a:prstGeom>
          <a:noFill/>
        </p:spPr>
        <p:txBody>
          <a:bodyPr wrap="square" rtlCol="0">
            <a:spAutoFit/>
          </a:bodyPr>
          <a:lstStyle/>
          <a:p>
            <a:r>
              <a:rPr lang="en-GB" dirty="0" smtClean="0">
                <a:latin typeface="Comic Sans MS" panose="030F0702030302020204" pitchFamily="66" charset="0"/>
              </a:rPr>
              <a:t>The sun was out and it was hot. “On your marks! Get set! Go!” shouted Owl. Hare set off fast. There was dust in the air.</a:t>
            </a:r>
            <a:endParaRPr lang="en-GB" dirty="0">
              <a:latin typeface="Comic Sans MS" panose="030F0702030302020204" pitchFamily="66" charset="0"/>
            </a:endParaRPr>
          </a:p>
        </p:txBody>
      </p:sp>
      <p:sp>
        <p:nvSpPr>
          <p:cNvPr id="8" name="TextBox 7"/>
          <p:cNvSpPr txBox="1"/>
          <p:nvPr/>
        </p:nvSpPr>
        <p:spPr>
          <a:xfrm>
            <a:off x="313509" y="470263"/>
            <a:ext cx="11495314" cy="646331"/>
          </a:xfrm>
          <a:prstGeom prst="rect">
            <a:avLst/>
          </a:prstGeom>
          <a:noFill/>
        </p:spPr>
        <p:txBody>
          <a:bodyPr wrap="square" rtlCol="0">
            <a:spAutoFit/>
          </a:bodyPr>
          <a:lstStyle/>
          <a:p>
            <a:r>
              <a:rPr lang="en-GB" dirty="0" smtClean="0">
                <a:latin typeface="Comic Sans MS" panose="030F0702030302020204" pitchFamily="66" charset="0"/>
              </a:rPr>
              <a:t>Here’s my version of the story. Can you spot where I have used capital letters? Can you tell me why? You can highlight them or just point to them?</a:t>
            </a:r>
            <a:endParaRPr lang="en-GB" dirty="0">
              <a:latin typeface="Comic Sans MS" panose="030F0702030302020204" pitchFamily="66" charset="0"/>
            </a:endParaRPr>
          </a:p>
        </p:txBody>
      </p:sp>
      <p:sp>
        <p:nvSpPr>
          <p:cNvPr id="9" name="TextBox 8"/>
          <p:cNvSpPr txBox="1"/>
          <p:nvPr/>
        </p:nvSpPr>
        <p:spPr>
          <a:xfrm>
            <a:off x="313509" y="5695406"/>
            <a:ext cx="11064240" cy="646331"/>
          </a:xfrm>
          <a:prstGeom prst="rect">
            <a:avLst/>
          </a:prstGeom>
          <a:noFill/>
        </p:spPr>
        <p:txBody>
          <a:bodyPr wrap="square" rtlCol="0">
            <a:spAutoFit/>
          </a:bodyPr>
          <a:lstStyle/>
          <a:p>
            <a:r>
              <a:rPr lang="en-GB" dirty="0" smtClean="0">
                <a:latin typeface="Comic Sans MS" panose="030F0702030302020204" pitchFamily="66" charset="0"/>
              </a:rPr>
              <a:t>Now I would like you to find where I have used </a:t>
            </a:r>
            <a:r>
              <a:rPr lang="en-GB" i="1" dirty="0" smtClean="0">
                <a:latin typeface="Comic Sans MS" panose="030F0702030302020204" pitchFamily="66" charset="0"/>
              </a:rPr>
              <a:t>and. </a:t>
            </a:r>
            <a:r>
              <a:rPr lang="en-GB" dirty="0">
                <a:latin typeface="Comic Sans MS" panose="030F0702030302020204" pitchFamily="66" charset="0"/>
              </a:rPr>
              <a:t>Can you tell me why? You can highlight them or just point to </a:t>
            </a:r>
            <a:r>
              <a:rPr lang="en-GB" dirty="0" smtClean="0">
                <a:latin typeface="Comic Sans MS" panose="030F0702030302020204" pitchFamily="66" charset="0"/>
              </a:rPr>
              <a:t>them</a:t>
            </a:r>
            <a:r>
              <a:rPr lang="en-GB" dirty="0">
                <a:latin typeface="Comic Sans MS" panose="030F0702030302020204" pitchFamily="66" charset="0"/>
              </a:rPr>
              <a:t>?</a:t>
            </a:r>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058297" y="710196"/>
            <a:ext cx="609600" cy="609600"/>
          </a:xfrm>
          <a:prstGeom prst="rect">
            <a:avLst/>
          </a:prstGeom>
        </p:spPr>
      </p:pic>
    </p:spTree>
    <p:extLst>
      <p:ext uri="{BB962C8B-B14F-4D97-AF65-F5344CB8AC3E}">
        <p14:creationId xmlns:p14="http://schemas.microsoft.com/office/powerpoint/2010/main" val="310820004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3934"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134823" y="1044305"/>
            <a:ext cx="11883005" cy="4925420"/>
          </a:xfrm>
          <a:prstGeom prst="rect">
            <a:avLst/>
          </a:prstGeom>
        </p:spPr>
      </p:pic>
      <p:sp>
        <p:nvSpPr>
          <p:cNvPr id="3" name="TextBox 2"/>
          <p:cNvSpPr txBox="1"/>
          <p:nvPr/>
        </p:nvSpPr>
        <p:spPr>
          <a:xfrm>
            <a:off x="548640" y="3905794"/>
            <a:ext cx="3461657" cy="1200329"/>
          </a:xfrm>
          <a:prstGeom prst="rect">
            <a:avLst/>
          </a:prstGeom>
          <a:noFill/>
        </p:spPr>
        <p:txBody>
          <a:bodyPr wrap="square" rtlCol="0">
            <a:spAutoFit/>
          </a:bodyPr>
          <a:lstStyle/>
          <a:p>
            <a:r>
              <a:rPr lang="en-GB" dirty="0" smtClean="0">
                <a:latin typeface="Comic Sans MS" panose="030F0702030302020204" pitchFamily="66" charset="0"/>
              </a:rPr>
              <a:t>Tortoise plodded along in the sun. On and on he went. Chomp! He ate some grass. Hare came to a stop.</a:t>
            </a:r>
            <a:endParaRPr lang="en-GB" dirty="0">
              <a:latin typeface="Comic Sans MS" panose="030F0702030302020204" pitchFamily="66" charset="0"/>
            </a:endParaRPr>
          </a:p>
        </p:txBody>
      </p:sp>
      <p:sp>
        <p:nvSpPr>
          <p:cNvPr id="4" name="TextBox 3"/>
          <p:cNvSpPr txBox="1"/>
          <p:nvPr/>
        </p:nvSpPr>
        <p:spPr>
          <a:xfrm>
            <a:off x="4297680" y="3905794"/>
            <a:ext cx="3317966" cy="923330"/>
          </a:xfrm>
          <a:prstGeom prst="rect">
            <a:avLst/>
          </a:prstGeom>
          <a:noFill/>
        </p:spPr>
        <p:txBody>
          <a:bodyPr wrap="square" rtlCol="0">
            <a:spAutoFit/>
          </a:bodyPr>
          <a:lstStyle/>
          <a:p>
            <a:r>
              <a:rPr lang="en-GB" dirty="0" smtClean="0">
                <a:latin typeface="Comic Sans MS" panose="030F0702030302020204" pitchFamily="66" charset="0"/>
              </a:rPr>
              <a:t>Tortoise went past Hare. 6 steps, 5, 4, 3, 2, 1 and Tortoise had come first!</a:t>
            </a:r>
            <a:endParaRPr lang="en-GB" dirty="0">
              <a:latin typeface="Comic Sans MS" panose="030F0702030302020204" pitchFamily="66" charset="0"/>
            </a:endParaRPr>
          </a:p>
        </p:txBody>
      </p:sp>
      <p:sp>
        <p:nvSpPr>
          <p:cNvPr id="5" name="TextBox 4"/>
          <p:cNvSpPr txBox="1"/>
          <p:nvPr/>
        </p:nvSpPr>
        <p:spPr>
          <a:xfrm>
            <a:off x="8046720" y="3905794"/>
            <a:ext cx="3370217" cy="1200329"/>
          </a:xfrm>
          <a:prstGeom prst="rect">
            <a:avLst/>
          </a:prstGeom>
          <a:noFill/>
        </p:spPr>
        <p:txBody>
          <a:bodyPr wrap="square" rtlCol="0">
            <a:spAutoFit/>
          </a:bodyPr>
          <a:lstStyle/>
          <a:p>
            <a:r>
              <a:rPr lang="en-GB" dirty="0" smtClean="0">
                <a:latin typeface="Comic Sans MS" panose="030F0702030302020204" pitchFamily="66" charset="0"/>
              </a:rPr>
              <a:t>Clap! Clap! Clap! Clap! Hare heard the loud shout.</a:t>
            </a:r>
          </a:p>
          <a:p>
            <a:r>
              <a:rPr lang="en-GB" dirty="0" smtClean="0">
                <a:latin typeface="Comic Sans MS" panose="030F0702030302020204" pitchFamily="66" charset="0"/>
              </a:rPr>
              <a:t>“Oh no!” he said. </a:t>
            </a:r>
          </a:p>
          <a:p>
            <a:r>
              <a:rPr lang="en-GB" dirty="0" smtClean="0">
                <a:latin typeface="Comic Sans MS" panose="030F0702030302020204" pitchFamily="66" charset="0"/>
              </a:rPr>
              <a:t>“Tortoise has come first!”</a:t>
            </a:r>
            <a:endParaRPr lang="en-GB" dirty="0">
              <a:latin typeface="Comic Sans MS" panose="030F0702030302020204" pitchFamily="66" charset="0"/>
            </a:endParaRPr>
          </a:p>
        </p:txBody>
      </p:sp>
      <p:sp>
        <p:nvSpPr>
          <p:cNvPr id="6" name="TextBox 5"/>
          <p:cNvSpPr txBox="1"/>
          <p:nvPr/>
        </p:nvSpPr>
        <p:spPr>
          <a:xfrm>
            <a:off x="696686" y="361464"/>
            <a:ext cx="11495314" cy="369332"/>
          </a:xfrm>
          <a:prstGeom prst="rect">
            <a:avLst/>
          </a:prstGeom>
          <a:noFill/>
        </p:spPr>
        <p:txBody>
          <a:bodyPr wrap="square" rtlCol="0">
            <a:spAutoFit/>
          </a:bodyPr>
          <a:lstStyle/>
          <a:p>
            <a:r>
              <a:rPr lang="en-GB" dirty="0" smtClean="0">
                <a:latin typeface="Comic Sans MS" panose="030F0702030302020204" pitchFamily="66" charset="0"/>
              </a:rPr>
              <a:t>What about the next part of the story</a:t>
            </a:r>
            <a:r>
              <a:rPr lang="en-GB" dirty="0">
                <a:latin typeface="Comic Sans MS" panose="030F0702030302020204" pitchFamily="66" charset="0"/>
              </a:rPr>
              <a:t>?</a:t>
            </a:r>
            <a:r>
              <a:rPr lang="en-GB" dirty="0" smtClean="0">
                <a:latin typeface="Comic Sans MS" panose="030F0702030302020204" pitchFamily="66" charset="0"/>
              </a:rPr>
              <a:t> Can you see the capital letters here? </a:t>
            </a:r>
            <a:endParaRPr lang="en-GB" dirty="0">
              <a:latin typeface="Comic Sans MS" panose="030F0702030302020204" pitchFamily="66" charset="0"/>
            </a:endParaRPr>
          </a:p>
        </p:txBody>
      </p:sp>
      <p:sp>
        <p:nvSpPr>
          <p:cNvPr id="7" name="TextBox 6"/>
          <p:cNvSpPr txBox="1"/>
          <p:nvPr/>
        </p:nvSpPr>
        <p:spPr>
          <a:xfrm>
            <a:off x="424543" y="6098568"/>
            <a:ext cx="11064240" cy="369332"/>
          </a:xfrm>
          <a:prstGeom prst="rect">
            <a:avLst/>
          </a:prstGeom>
          <a:noFill/>
        </p:spPr>
        <p:txBody>
          <a:bodyPr wrap="square" rtlCol="0">
            <a:spAutoFit/>
          </a:bodyPr>
          <a:lstStyle/>
          <a:p>
            <a:r>
              <a:rPr lang="en-GB" dirty="0" smtClean="0">
                <a:latin typeface="Comic Sans MS" panose="030F0702030302020204" pitchFamily="66" charset="0"/>
              </a:rPr>
              <a:t>Do the same for this part of the story – find where I have used </a:t>
            </a:r>
            <a:r>
              <a:rPr lang="en-GB" i="1" dirty="0" smtClean="0">
                <a:latin typeface="Comic Sans MS" panose="030F0702030302020204" pitchFamily="66" charset="0"/>
              </a:rPr>
              <a:t>and. </a:t>
            </a:r>
            <a:endParaRPr lang="en-GB" dirty="0">
              <a:latin typeface="Comic Sans MS" panose="030F0702030302020204" pitchFamily="66" charset="0"/>
            </a:endParaRPr>
          </a:p>
        </p:txBody>
      </p:sp>
      <p:pic>
        <p:nvPicPr>
          <p:cNvPr id="8"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427028" y="241330"/>
            <a:ext cx="609600" cy="609600"/>
          </a:xfrm>
          <a:prstGeom prst="rect">
            <a:avLst/>
          </a:prstGeom>
        </p:spPr>
      </p:pic>
    </p:spTree>
    <p:extLst>
      <p:ext uri="{BB962C8B-B14F-4D97-AF65-F5344CB8AC3E}">
        <p14:creationId xmlns:p14="http://schemas.microsoft.com/office/powerpoint/2010/main" val="93581110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3229" fill="hold"/>
                                        <p:tgtEl>
                                          <p:spTgt spid="8"/>
                                        </p:tgtEl>
                                      </p:cBhvr>
                                    </p:cmd>
                                  </p:childTnLst>
                                </p:cTn>
                              </p:par>
                            </p:childTnLst>
                          </p:cTn>
                        </p:par>
                      </p:childTnLst>
                    </p:cTn>
                  </p:par>
                </p:childTnLst>
              </p:cTn>
              <p:nextCondLst>
                <p:cond evt="onClick" delay="0">
                  <p:tgtEl>
                    <p:spTgt spid="8"/>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112068" y="1311320"/>
            <a:ext cx="11835994" cy="3874634"/>
          </a:xfrm>
          <a:prstGeom prst="rect">
            <a:avLst/>
          </a:prstGeom>
        </p:spPr>
      </p:pic>
      <p:sp>
        <p:nvSpPr>
          <p:cNvPr id="5" name="TextBox 4"/>
          <p:cNvSpPr txBox="1"/>
          <p:nvPr/>
        </p:nvSpPr>
        <p:spPr>
          <a:xfrm>
            <a:off x="313509" y="3722914"/>
            <a:ext cx="3474720" cy="646331"/>
          </a:xfrm>
          <a:prstGeom prst="rect">
            <a:avLst/>
          </a:prstGeom>
          <a:noFill/>
        </p:spPr>
        <p:txBody>
          <a:bodyPr wrap="square" rtlCol="0">
            <a:spAutoFit/>
          </a:bodyPr>
          <a:lstStyle/>
          <a:p>
            <a:r>
              <a:rPr lang="en-GB" dirty="0" smtClean="0">
                <a:solidFill>
                  <a:srgbClr val="FF0000"/>
                </a:solidFill>
                <a:latin typeface="Comic Sans MS" panose="030F0702030302020204" pitchFamily="66" charset="0"/>
              </a:rPr>
              <a:t>O</a:t>
            </a:r>
            <a:r>
              <a:rPr lang="en-GB" dirty="0" smtClean="0">
                <a:latin typeface="Comic Sans MS" panose="030F0702030302020204" pitchFamily="66" charset="0"/>
              </a:rPr>
              <a:t>ne day </a:t>
            </a:r>
            <a:r>
              <a:rPr lang="en-GB" dirty="0" smtClean="0">
                <a:solidFill>
                  <a:srgbClr val="FF0000"/>
                </a:solidFill>
                <a:latin typeface="Comic Sans MS" panose="030F0702030302020204" pitchFamily="66" charset="0"/>
              </a:rPr>
              <a:t>H</a:t>
            </a:r>
            <a:r>
              <a:rPr lang="en-GB" dirty="0" smtClean="0">
                <a:latin typeface="Comic Sans MS" panose="030F0702030302020204" pitchFamily="66" charset="0"/>
              </a:rPr>
              <a:t>are said to </a:t>
            </a:r>
            <a:r>
              <a:rPr lang="en-GB" dirty="0" smtClean="0">
                <a:solidFill>
                  <a:srgbClr val="FF0000"/>
                </a:solidFill>
                <a:latin typeface="Comic Sans MS" panose="030F0702030302020204" pitchFamily="66" charset="0"/>
              </a:rPr>
              <a:t>T</a:t>
            </a:r>
            <a:r>
              <a:rPr lang="en-GB" dirty="0" smtClean="0">
                <a:latin typeface="Comic Sans MS" panose="030F0702030302020204" pitchFamily="66" charset="0"/>
              </a:rPr>
              <a:t>ort</a:t>
            </a:r>
            <a:r>
              <a:rPr lang="en-GB" dirty="0">
                <a:latin typeface="Comic Sans MS" panose="030F0702030302020204" pitchFamily="66" charset="0"/>
              </a:rPr>
              <a:t>oise </a:t>
            </a:r>
          </a:p>
          <a:p>
            <a:r>
              <a:rPr lang="en-GB" dirty="0">
                <a:latin typeface="Comic Sans MS" panose="030F0702030302020204" pitchFamily="66" charset="0"/>
              </a:rPr>
              <a:t>“</a:t>
            </a:r>
            <a:r>
              <a:rPr lang="en-GB" dirty="0">
                <a:solidFill>
                  <a:srgbClr val="FF0000"/>
                </a:solidFill>
                <a:latin typeface="Comic Sans MS" panose="030F0702030302020204" pitchFamily="66" charset="0"/>
              </a:rPr>
              <a:t>I</a:t>
            </a:r>
            <a:r>
              <a:rPr lang="en-GB" dirty="0">
                <a:latin typeface="Comic Sans MS" panose="030F0702030302020204" pitchFamily="66" charset="0"/>
              </a:rPr>
              <a:t> am fast.”</a:t>
            </a:r>
          </a:p>
        </p:txBody>
      </p:sp>
      <p:sp>
        <p:nvSpPr>
          <p:cNvPr id="6" name="TextBox 5"/>
          <p:cNvSpPr txBox="1"/>
          <p:nvPr/>
        </p:nvSpPr>
        <p:spPr>
          <a:xfrm>
            <a:off x="4310742" y="3722913"/>
            <a:ext cx="3500846" cy="1200329"/>
          </a:xfrm>
          <a:prstGeom prst="rect">
            <a:avLst/>
          </a:prstGeom>
          <a:noFill/>
        </p:spPr>
        <p:txBody>
          <a:bodyPr wrap="square" rtlCol="0">
            <a:spAutoFit/>
          </a:bodyPr>
          <a:lstStyle/>
          <a:p>
            <a:r>
              <a:rPr lang="en-GB" dirty="0" smtClean="0">
                <a:latin typeface="Comic Sans MS" panose="030F0702030302020204" pitchFamily="66" charset="0"/>
              </a:rPr>
              <a:t>“</a:t>
            </a:r>
            <a:r>
              <a:rPr lang="en-GB" dirty="0" smtClean="0">
                <a:solidFill>
                  <a:srgbClr val="FF0000"/>
                </a:solidFill>
                <a:latin typeface="Comic Sans MS" panose="030F0702030302020204" pitchFamily="66" charset="0"/>
              </a:rPr>
              <a:t>C</a:t>
            </a:r>
            <a:r>
              <a:rPr lang="en-GB" dirty="0" smtClean="0">
                <a:latin typeface="Comic Sans MS" panose="030F0702030302020204" pitchFamily="66" charset="0"/>
              </a:rPr>
              <a:t>ome on. </a:t>
            </a:r>
            <a:r>
              <a:rPr lang="en-GB" dirty="0" smtClean="0">
                <a:solidFill>
                  <a:srgbClr val="FF0000"/>
                </a:solidFill>
                <a:latin typeface="Comic Sans MS" panose="030F0702030302020204" pitchFamily="66" charset="0"/>
              </a:rPr>
              <a:t>L</a:t>
            </a:r>
            <a:r>
              <a:rPr lang="en-GB" dirty="0" smtClean="0">
                <a:latin typeface="Comic Sans MS" panose="030F0702030302020204" pitchFamily="66" charset="0"/>
              </a:rPr>
              <a:t>et’s have a run. </a:t>
            </a:r>
            <a:r>
              <a:rPr lang="en-GB" dirty="0" smtClean="0">
                <a:solidFill>
                  <a:srgbClr val="FF0000"/>
                </a:solidFill>
                <a:latin typeface="Comic Sans MS" panose="030F0702030302020204" pitchFamily="66" charset="0"/>
              </a:rPr>
              <a:t>I </a:t>
            </a:r>
            <a:r>
              <a:rPr lang="en-GB" dirty="0" smtClean="0">
                <a:latin typeface="Comic Sans MS" panose="030F0702030302020204" pitchFamily="66" charset="0"/>
              </a:rPr>
              <a:t>will win!” </a:t>
            </a:r>
            <a:r>
              <a:rPr lang="en-GB" dirty="0" smtClean="0">
                <a:solidFill>
                  <a:srgbClr val="FF0000"/>
                </a:solidFill>
                <a:latin typeface="Comic Sans MS" panose="030F0702030302020204" pitchFamily="66" charset="0"/>
              </a:rPr>
              <a:t>H</a:t>
            </a:r>
            <a:r>
              <a:rPr lang="en-GB" dirty="0" smtClean="0">
                <a:latin typeface="Comic Sans MS" panose="030F0702030302020204" pitchFamily="66" charset="0"/>
              </a:rPr>
              <a:t>are boasted. </a:t>
            </a:r>
            <a:r>
              <a:rPr lang="en-GB" dirty="0" smtClean="0">
                <a:solidFill>
                  <a:srgbClr val="FF0000"/>
                </a:solidFill>
                <a:latin typeface="Comic Sans MS" panose="030F0702030302020204" pitchFamily="66" charset="0"/>
              </a:rPr>
              <a:t>T</a:t>
            </a:r>
            <a:r>
              <a:rPr lang="en-GB" dirty="0" smtClean="0">
                <a:latin typeface="Comic Sans MS" panose="030F0702030302020204" pitchFamily="66" charset="0"/>
              </a:rPr>
              <a:t>ortoise said </a:t>
            </a:r>
          </a:p>
          <a:p>
            <a:r>
              <a:rPr lang="en-GB" dirty="0" smtClean="0">
                <a:latin typeface="Comic Sans MS" panose="030F0702030302020204" pitchFamily="66" charset="0"/>
              </a:rPr>
              <a:t>“</a:t>
            </a:r>
            <a:r>
              <a:rPr lang="en-GB" dirty="0" smtClean="0">
                <a:solidFill>
                  <a:srgbClr val="FF0000"/>
                </a:solidFill>
                <a:latin typeface="Comic Sans MS" panose="030F0702030302020204" pitchFamily="66" charset="0"/>
              </a:rPr>
              <a:t>I</a:t>
            </a:r>
            <a:r>
              <a:rPr lang="en-GB" dirty="0" smtClean="0">
                <a:latin typeface="Comic Sans MS" panose="030F0702030302020204" pitchFamily="66" charset="0"/>
              </a:rPr>
              <a:t> can plod and plod.”</a:t>
            </a:r>
            <a:endParaRPr lang="en-GB" dirty="0">
              <a:latin typeface="Comic Sans MS" panose="030F0702030302020204" pitchFamily="66" charset="0"/>
            </a:endParaRPr>
          </a:p>
        </p:txBody>
      </p:sp>
      <p:sp>
        <p:nvSpPr>
          <p:cNvPr id="7" name="TextBox 6"/>
          <p:cNvSpPr txBox="1"/>
          <p:nvPr/>
        </p:nvSpPr>
        <p:spPr>
          <a:xfrm>
            <a:off x="8167034" y="3584413"/>
            <a:ext cx="3487783" cy="1477328"/>
          </a:xfrm>
          <a:prstGeom prst="rect">
            <a:avLst/>
          </a:prstGeom>
          <a:noFill/>
        </p:spPr>
        <p:txBody>
          <a:bodyPr wrap="square" rtlCol="0">
            <a:spAutoFit/>
          </a:bodyPr>
          <a:lstStyle/>
          <a:p>
            <a:r>
              <a:rPr lang="en-GB" dirty="0" smtClean="0">
                <a:solidFill>
                  <a:srgbClr val="FF0000"/>
                </a:solidFill>
                <a:latin typeface="Comic Sans MS" panose="030F0702030302020204" pitchFamily="66" charset="0"/>
              </a:rPr>
              <a:t>T</a:t>
            </a:r>
            <a:r>
              <a:rPr lang="en-GB" dirty="0" smtClean="0">
                <a:latin typeface="Comic Sans MS" panose="030F0702030302020204" pitchFamily="66" charset="0"/>
              </a:rPr>
              <a:t>he sun was out </a:t>
            </a:r>
            <a:r>
              <a:rPr lang="en-GB" dirty="0" smtClean="0">
                <a:solidFill>
                  <a:srgbClr val="00B0F0"/>
                </a:solidFill>
                <a:latin typeface="Comic Sans MS" panose="030F0702030302020204" pitchFamily="66" charset="0"/>
              </a:rPr>
              <a:t>and</a:t>
            </a:r>
            <a:r>
              <a:rPr lang="en-GB" dirty="0" smtClean="0">
                <a:latin typeface="Comic Sans MS" panose="030F0702030302020204" pitchFamily="66" charset="0"/>
              </a:rPr>
              <a:t> it was hot. “</a:t>
            </a:r>
            <a:r>
              <a:rPr lang="en-GB" dirty="0" smtClean="0">
                <a:solidFill>
                  <a:srgbClr val="FF0000"/>
                </a:solidFill>
                <a:latin typeface="Comic Sans MS" panose="030F0702030302020204" pitchFamily="66" charset="0"/>
              </a:rPr>
              <a:t>O</a:t>
            </a:r>
            <a:r>
              <a:rPr lang="en-GB" dirty="0" smtClean="0">
                <a:latin typeface="Comic Sans MS" panose="030F0702030302020204" pitchFamily="66" charset="0"/>
              </a:rPr>
              <a:t>n your marks! </a:t>
            </a:r>
            <a:r>
              <a:rPr lang="en-GB" dirty="0" smtClean="0">
                <a:solidFill>
                  <a:srgbClr val="FF0000"/>
                </a:solidFill>
                <a:latin typeface="Comic Sans MS" panose="030F0702030302020204" pitchFamily="66" charset="0"/>
              </a:rPr>
              <a:t>G</a:t>
            </a:r>
            <a:r>
              <a:rPr lang="en-GB" dirty="0" smtClean="0">
                <a:latin typeface="Comic Sans MS" panose="030F0702030302020204" pitchFamily="66" charset="0"/>
              </a:rPr>
              <a:t>et set! </a:t>
            </a:r>
            <a:r>
              <a:rPr lang="en-GB" dirty="0" smtClean="0">
                <a:solidFill>
                  <a:srgbClr val="FF0000"/>
                </a:solidFill>
                <a:latin typeface="Comic Sans MS" panose="030F0702030302020204" pitchFamily="66" charset="0"/>
              </a:rPr>
              <a:t>G</a:t>
            </a:r>
            <a:r>
              <a:rPr lang="en-GB" dirty="0" smtClean="0">
                <a:latin typeface="Comic Sans MS" panose="030F0702030302020204" pitchFamily="66" charset="0"/>
              </a:rPr>
              <a:t>o!” shouted </a:t>
            </a:r>
            <a:r>
              <a:rPr lang="en-GB" dirty="0" smtClean="0">
                <a:solidFill>
                  <a:srgbClr val="FF0000"/>
                </a:solidFill>
                <a:latin typeface="Comic Sans MS" panose="030F0702030302020204" pitchFamily="66" charset="0"/>
              </a:rPr>
              <a:t>O</a:t>
            </a:r>
            <a:r>
              <a:rPr lang="en-GB" dirty="0" smtClean="0">
                <a:latin typeface="Comic Sans MS" panose="030F0702030302020204" pitchFamily="66" charset="0"/>
              </a:rPr>
              <a:t>wl. </a:t>
            </a:r>
            <a:r>
              <a:rPr lang="en-GB" dirty="0" smtClean="0">
                <a:solidFill>
                  <a:srgbClr val="FF0000"/>
                </a:solidFill>
                <a:latin typeface="Comic Sans MS" panose="030F0702030302020204" pitchFamily="66" charset="0"/>
              </a:rPr>
              <a:t>H</a:t>
            </a:r>
            <a:r>
              <a:rPr lang="en-GB" dirty="0" smtClean="0">
                <a:latin typeface="Comic Sans MS" panose="030F0702030302020204" pitchFamily="66" charset="0"/>
              </a:rPr>
              <a:t>are set off fast. </a:t>
            </a:r>
            <a:r>
              <a:rPr lang="en-GB" dirty="0" smtClean="0">
                <a:solidFill>
                  <a:srgbClr val="FF0000"/>
                </a:solidFill>
                <a:latin typeface="Comic Sans MS" panose="030F0702030302020204" pitchFamily="66" charset="0"/>
              </a:rPr>
              <a:t>T</a:t>
            </a:r>
            <a:r>
              <a:rPr lang="en-GB" dirty="0" smtClean="0">
                <a:latin typeface="Comic Sans MS" panose="030F0702030302020204" pitchFamily="66" charset="0"/>
              </a:rPr>
              <a:t>here was dust in the air.</a:t>
            </a:r>
            <a:endParaRPr lang="en-GB" dirty="0">
              <a:latin typeface="Comic Sans MS" panose="030F0702030302020204" pitchFamily="66" charset="0"/>
            </a:endParaRPr>
          </a:p>
        </p:txBody>
      </p:sp>
      <p:sp>
        <p:nvSpPr>
          <p:cNvPr id="8" name="TextBox 7"/>
          <p:cNvSpPr txBox="1"/>
          <p:nvPr/>
        </p:nvSpPr>
        <p:spPr>
          <a:xfrm>
            <a:off x="313509" y="470263"/>
            <a:ext cx="11495314" cy="646331"/>
          </a:xfrm>
          <a:prstGeom prst="rect">
            <a:avLst/>
          </a:prstGeom>
          <a:noFill/>
        </p:spPr>
        <p:txBody>
          <a:bodyPr wrap="square" rtlCol="0">
            <a:spAutoFit/>
          </a:bodyPr>
          <a:lstStyle/>
          <a:p>
            <a:r>
              <a:rPr lang="en-GB" dirty="0" smtClean="0">
                <a:latin typeface="Comic Sans MS" panose="030F0702030302020204" pitchFamily="66" charset="0"/>
              </a:rPr>
              <a:t>That’s right – I used capital letters at the start of my sentences and for the character’s names. Remember that when we use the pronoun I it always has a capital letter.</a:t>
            </a:r>
            <a:endParaRPr lang="en-GB" dirty="0">
              <a:latin typeface="Comic Sans MS" panose="030F0702030302020204" pitchFamily="66" charset="0"/>
            </a:endParaRPr>
          </a:p>
        </p:txBody>
      </p:sp>
      <p:pic>
        <p:nvPicPr>
          <p:cNvPr id="9" name="Picture 8"/>
          <p:cNvPicPr>
            <a:picLocks noChangeAspect="1"/>
          </p:cNvPicPr>
          <p:nvPr/>
        </p:nvPicPr>
        <p:blipFill>
          <a:blip r:embed="rId5"/>
          <a:stretch>
            <a:fillRect/>
          </a:stretch>
        </p:blipFill>
        <p:spPr>
          <a:xfrm>
            <a:off x="313509" y="5298894"/>
            <a:ext cx="4741817" cy="1170059"/>
          </a:xfrm>
          <a:prstGeom prst="rect">
            <a:avLst/>
          </a:prstGeom>
        </p:spPr>
      </p:pic>
      <p:sp>
        <p:nvSpPr>
          <p:cNvPr id="3" name="TextBox 2"/>
          <p:cNvSpPr txBox="1"/>
          <p:nvPr/>
        </p:nvSpPr>
        <p:spPr>
          <a:xfrm>
            <a:off x="5721531" y="5525589"/>
            <a:ext cx="5042263" cy="646331"/>
          </a:xfrm>
          <a:prstGeom prst="rect">
            <a:avLst/>
          </a:prstGeom>
          <a:noFill/>
        </p:spPr>
        <p:txBody>
          <a:bodyPr wrap="square" rtlCol="0">
            <a:spAutoFit/>
          </a:bodyPr>
          <a:lstStyle/>
          <a:p>
            <a:r>
              <a:rPr lang="en-GB" dirty="0" smtClean="0">
                <a:latin typeface="Comic Sans MS" panose="030F0702030302020204" pitchFamily="66" charset="0"/>
              </a:rPr>
              <a:t>Can </a:t>
            </a:r>
            <a:r>
              <a:rPr lang="en-GB" dirty="0" smtClean="0">
                <a:latin typeface="Comic Sans MS" panose="030F0702030302020204" pitchFamily="66" charset="0"/>
              </a:rPr>
              <a:t>you </a:t>
            </a:r>
            <a:r>
              <a:rPr lang="en-GB" dirty="0" smtClean="0">
                <a:latin typeface="Comic Sans MS" panose="030F0702030302020204" pitchFamily="66" charset="0"/>
              </a:rPr>
              <a:t>spot and name any other types </a:t>
            </a:r>
            <a:r>
              <a:rPr lang="en-GB" dirty="0" smtClean="0">
                <a:latin typeface="Comic Sans MS" panose="030F0702030302020204" pitchFamily="66" charset="0"/>
              </a:rPr>
              <a:t>of punctuation I have used? </a:t>
            </a:r>
            <a:endParaRPr lang="en-GB" dirty="0">
              <a:latin typeface="Comic Sans MS" panose="030F0702030302020204" pitchFamily="66" charset="0"/>
            </a:endParaRPr>
          </a:p>
        </p:txBody>
      </p:sp>
      <p:pic>
        <p:nvPicPr>
          <p:cNvPr id="11"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763794" y="531903"/>
            <a:ext cx="609600" cy="609600"/>
          </a:xfrm>
          <a:prstGeom prst="rect">
            <a:avLst/>
          </a:prstGeom>
        </p:spPr>
      </p:pic>
    </p:spTree>
    <p:extLst>
      <p:ext uri="{BB962C8B-B14F-4D97-AF65-F5344CB8AC3E}">
        <p14:creationId xmlns:p14="http://schemas.microsoft.com/office/powerpoint/2010/main" val="350566107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1968" fill="hold"/>
                                        <p:tgtEl>
                                          <p:spTgt spid="11"/>
                                        </p:tgtEl>
                                      </p:cBhvr>
                                    </p:cmd>
                                  </p:childTnLst>
                                </p:cTn>
                              </p:par>
                            </p:childTnLst>
                          </p:cTn>
                        </p:par>
                      </p:childTnLst>
                    </p:cTn>
                  </p:par>
                </p:childTnLst>
              </p:cTn>
              <p:nextCondLst>
                <p:cond evt="onClick" delay="0">
                  <p:tgtEl>
                    <p:spTgt spid="11"/>
                  </p:tgtEl>
                </p:cond>
              </p:nextCondLst>
            </p:seq>
            <p:audio>
              <p:cMediaNode vol="80000">
                <p:cTn id="7" fill="hold" display="0">
                  <p:stCondLst>
                    <p:cond delay="indefinite"/>
                  </p:stCondLst>
                  <p:endCondLst>
                    <p:cond evt="onStopAudio" delay="0">
                      <p:tgtEl>
                        <p:sldTgt/>
                      </p:tgtEl>
                    </p:cond>
                  </p:endCondLst>
                </p:cTn>
                <p:tgtEl>
                  <p:spTgt spid="11"/>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21691" y="1031243"/>
            <a:ext cx="11883005" cy="4925420"/>
          </a:xfrm>
          <a:prstGeom prst="rect">
            <a:avLst/>
          </a:prstGeom>
        </p:spPr>
      </p:pic>
      <p:sp>
        <p:nvSpPr>
          <p:cNvPr id="3" name="TextBox 2"/>
          <p:cNvSpPr txBox="1"/>
          <p:nvPr/>
        </p:nvSpPr>
        <p:spPr>
          <a:xfrm>
            <a:off x="548640" y="3905794"/>
            <a:ext cx="3461657" cy="1200329"/>
          </a:xfrm>
          <a:prstGeom prst="rect">
            <a:avLst/>
          </a:prstGeom>
          <a:noFill/>
        </p:spPr>
        <p:txBody>
          <a:bodyPr wrap="square" rtlCol="0">
            <a:spAutoFit/>
          </a:bodyPr>
          <a:lstStyle/>
          <a:p>
            <a:r>
              <a:rPr lang="en-GB" dirty="0" smtClean="0">
                <a:solidFill>
                  <a:srgbClr val="FF0000"/>
                </a:solidFill>
                <a:latin typeface="Comic Sans MS" panose="030F0702030302020204" pitchFamily="66" charset="0"/>
              </a:rPr>
              <a:t>T</a:t>
            </a:r>
            <a:r>
              <a:rPr lang="en-GB" dirty="0" smtClean="0">
                <a:latin typeface="Comic Sans MS" panose="030F0702030302020204" pitchFamily="66" charset="0"/>
              </a:rPr>
              <a:t>ortoise plodded along in the sun. </a:t>
            </a:r>
            <a:r>
              <a:rPr lang="en-GB" dirty="0" smtClean="0">
                <a:solidFill>
                  <a:srgbClr val="FF0000"/>
                </a:solidFill>
                <a:latin typeface="Comic Sans MS" panose="030F0702030302020204" pitchFamily="66" charset="0"/>
              </a:rPr>
              <a:t>O</a:t>
            </a:r>
            <a:r>
              <a:rPr lang="en-GB" dirty="0" smtClean="0">
                <a:latin typeface="Comic Sans MS" panose="030F0702030302020204" pitchFamily="66" charset="0"/>
              </a:rPr>
              <a:t>n </a:t>
            </a:r>
            <a:r>
              <a:rPr lang="en-GB" dirty="0" smtClean="0">
                <a:solidFill>
                  <a:srgbClr val="00B0F0"/>
                </a:solidFill>
                <a:latin typeface="Comic Sans MS" panose="030F0702030302020204" pitchFamily="66" charset="0"/>
              </a:rPr>
              <a:t>and</a:t>
            </a:r>
            <a:r>
              <a:rPr lang="en-GB" dirty="0" smtClean="0">
                <a:latin typeface="Comic Sans MS" panose="030F0702030302020204" pitchFamily="66" charset="0"/>
              </a:rPr>
              <a:t> on he went. </a:t>
            </a:r>
            <a:r>
              <a:rPr lang="en-GB" dirty="0" smtClean="0">
                <a:solidFill>
                  <a:srgbClr val="FF0000"/>
                </a:solidFill>
                <a:latin typeface="Comic Sans MS" panose="030F0702030302020204" pitchFamily="66" charset="0"/>
              </a:rPr>
              <a:t>C</a:t>
            </a:r>
            <a:r>
              <a:rPr lang="en-GB" dirty="0" smtClean="0">
                <a:latin typeface="Comic Sans MS" panose="030F0702030302020204" pitchFamily="66" charset="0"/>
              </a:rPr>
              <a:t>homp! </a:t>
            </a:r>
            <a:r>
              <a:rPr lang="en-GB" dirty="0" smtClean="0">
                <a:solidFill>
                  <a:srgbClr val="FF0000"/>
                </a:solidFill>
                <a:latin typeface="Comic Sans MS" panose="030F0702030302020204" pitchFamily="66" charset="0"/>
              </a:rPr>
              <a:t>H</a:t>
            </a:r>
            <a:r>
              <a:rPr lang="en-GB" dirty="0" smtClean="0">
                <a:latin typeface="Comic Sans MS" panose="030F0702030302020204" pitchFamily="66" charset="0"/>
              </a:rPr>
              <a:t>e ate some grass. </a:t>
            </a:r>
            <a:r>
              <a:rPr lang="en-GB" dirty="0" smtClean="0">
                <a:solidFill>
                  <a:srgbClr val="FF0000"/>
                </a:solidFill>
                <a:latin typeface="Comic Sans MS" panose="030F0702030302020204" pitchFamily="66" charset="0"/>
              </a:rPr>
              <a:t>H</a:t>
            </a:r>
            <a:r>
              <a:rPr lang="en-GB" dirty="0" smtClean="0">
                <a:latin typeface="Comic Sans MS" panose="030F0702030302020204" pitchFamily="66" charset="0"/>
              </a:rPr>
              <a:t>are came to a stop.</a:t>
            </a:r>
            <a:endParaRPr lang="en-GB" dirty="0">
              <a:latin typeface="Comic Sans MS" panose="030F0702030302020204" pitchFamily="66" charset="0"/>
            </a:endParaRPr>
          </a:p>
        </p:txBody>
      </p:sp>
      <p:sp>
        <p:nvSpPr>
          <p:cNvPr id="4" name="TextBox 3"/>
          <p:cNvSpPr txBox="1"/>
          <p:nvPr/>
        </p:nvSpPr>
        <p:spPr>
          <a:xfrm>
            <a:off x="4297680" y="3905794"/>
            <a:ext cx="3317966" cy="923330"/>
          </a:xfrm>
          <a:prstGeom prst="rect">
            <a:avLst/>
          </a:prstGeom>
          <a:noFill/>
        </p:spPr>
        <p:txBody>
          <a:bodyPr wrap="square" rtlCol="0">
            <a:spAutoFit/>
          </a:bodyPr>
          <a:lstStyle/>
          <a:p>
            <a:r>
              <a:rPr lang="en-GB" dirty="0" smtClean="0">
                <a:solidFill>
                  <a:srgbClr val="FF0000"/>
                </a:solidFill>
                <a:latin typeface="Comic Sans MS" panose="030F0702030302020204" pitchFamily="66" charset="0"/>
              </a:rPr>
              <a:t>T</a:t>
            </a:r>
            <a:r>
              <a:rPr lang="en-GB" dirty="0" smtClean="0">
                <a:latin typeface="Comic Sans MS" panose="030F0702030302020204" pitchFamily="66" charset="0"/>
              </a:rPr>
              <a:t>ortoise went past </a:t>
            </a:r>
            <a:r>
              <a:rPr lang="en-GB" dirty="0" smtClean="0">
                <a:solidFill>
                  <a:srgbClr val="FF0000"/>
                </a:solidFill>
                <a:latin typeface="Comic Sans MS" panose="030F0702030302020204" pitchFamily="66" charset="0"/>
              </a:rPr>
              <a:t>H</a:t>
            </a:r>
            <a:r>
              <a:rPr lang="en-GB" dirty="0" smtClean="0">
                <a:latin typeface="Comic Sans MS" panose="030F0702030302020204" pitchFamily="66" charset="0"/>
              </a:rPr>
              <a:t>are. 6 steps, 5, 4, 3, 2, 1 </a:t>
            </a:r>
            <a:r>
              <a:rPr lang="en-GB" dirty="0" smtClean="0">
                <a:solidFill>
                  <a:srgbClr val="00B0F0"/>
                </a:solidFill>
                <a:latin typeface="Comic Sans MS" panose="030F0702030302020204" pitchFamily="66" charset="0"/>
              </a:rPr>
              <a:t>and</a:t>
            </a:r>
            <a:r>
              <a:rPr lang="en-GB" dirty="0" smtClean="0">
                <a:latin typeface="Comic Sans MS" panose="030F0702030302020204" pitchFamily="66" charset="0"/>
              </a:rPr>
              <a:t> </a:t>
            </a:r>
            <a:r>
              <a:rPr lang="en-GB" dirty="0" smtClean="0">
                <a:solidFill>
                  <a:srgbClr val="FF0000"/>
                </a:solidFill>
                <a:latin typeface="Comic Sans MS" panose="030F0702030302020204" pitchFamily="66" charset="0"/>
              </a:rPr>
              <a:t>T</a:t>
            </a:r>
            <a:r>
              <a:rPr lang="en-GB" dirty="0" smtClean="0">
                <a:latin typeface="Comic Sans MS" panose="030F0702030302020204" pitchFamily="66" charset="0"/>
              </a:rPr>
              <a:t>ortoise had come first!</a:t>
            </a:r>
            <a:endParaRPr lang="en-GB" dirty="0">
              <a:latin typeface="Comic Sans MS" panose="030F0702030302020204" pitchFamily="66" charset="0"/>
            </a:endParaRPr>
          </a:p>
        </p:txBody>
      </p:sp>
      <p:sp>
        <p:nvSpPr>
          <p:cNvPr id="5" name="TextBox 4"/>
          <p:cNvSpPr txBox="1"/>
          <p:nvPr/>
        </p:nvSpPr>
        <p:spPr>
          <a:xfrm>
            <a:off x="8046720" y="3905794"/>
            <a:ext cx="3370217" cy="1200329"/>
          </a:xfrm>
          <a:prstGeom prst="rect">
            <a:avLst/>
          </a:prstGeom>
          <a:noFill/>
        </p:spPr>
        <p:txBody>
          <a:bodyPr wrap="square" rtlCol="0">
            <a:spAutoFit/>
          </a:bodyPr>
          <a:lstStyle/>
          <a:p>
            <a:r>
              <a:rPr lang="en-GB" dirty="0" smtClean="0">
                <a:solidFill>
                  <a:srgbClr val="FF0000"/>
                </a:solidFill>
                <a:latin typeface="Comic Sans MS" panose="030F0702030302020204" pitchFamily="66" charset="0"/>
              </a:rPr>
              <a:t>C</a:t>
            </a:r>
            <a:r>
              <a:rPr lang="en-GB" dirty="0" smtClean="0">
                <a:latin typeface="Comic Sans MS" panose="030F0702030302020204" pitchFamily="66" charset="0"/>
              </a:rPr>
              <a:t>lap! </a:t>
            </a:r>
            <a:r>
              <a:rPr lang="en-GB" dirty="0" smtClean="0">
                <a:solidFill>
                  <a:srgbClr val="FF0000"/>
                </a:solidFill>
                <a:latin typeface="Comic Sans MS" panose="030F0702030302020204" pitchFamily="66" charset="0"/>
              </a:rPr>
              <a:t>C</a:t>
            </a:r>
            <a:r>
              <a:rPr lang="en-GB" dirty="0" smtClean="0">
                <a:latin typeface="Comic Sans MS" panose="030F0702030302020204" pitchFamily="66" charset="0"/>
              </a:rPr>
              <a:t>lap! </a:t>
            </a:r>
            <a:r>
              <a:rPr lang="en-GB" dirty="0" smtClean="0">
                <a:solidFill>
                  <a:srgbClr val="FF0000"/>
                </a:solidFill>
                <a:latin typeface="Comic Sans MS" panose="030F0702030302020204" pitchFamily="66" charset="0"/>
              </a:rPr>
              <a:t>C</a:t>
            </a:r>
            <a:r>
              <a:rPr lang="en-GB" dirty="0" smtClean="0">
                <a:latin typeface="Comic Sans MS" panose="030F0702030302020204" pitchFamily="66" charset="0"/>
              </a:rPr>
              <a:t>lap! </a:t>
            </a:r>
            <a:r>
              <a:rPr lang="en-GB" dirty="0" smtClean="0">
                <a:solidFill>
                  <a:srgbClr val="FF0000"/>
                </a:solidFill>
                <a:latin typeface="Comic Sans MS" panose="030F0702030302020204" pitchFamily="66" charset="0"/>
              </a:rPr>
              <a:t>C</a:t>
            </a:r>
            <a:r>
              <a:rPr lang="en-GB" dirty="0" smtClean="0">
                <a:latin typeface="Comic Sans MS" panose="030F0702030302020204" pitchFamily="66" charset="0"/>
              </a:rPr>
              <a:t>lap! </a:t>
            </a:r>
            <a:r>
              <a:rPr lang="en-GB" dirty="0" smtClean="0">
                <a:solidFill>
                  <a:srgbClr val="FF0000"/>
                </a:solidFill>
                <a:latin typeface="Comic Sans MS" panose="030F0702030302020204" pitchFamily="66" charset="0"/>
              </a:rPr>
              <a:t>H</a:t>
            </a:r>
            <a:r>
              <a:rPr lang="en-GB" dirty="0" smtClean="0">
                <a:latin typeface="Comic Sans MS" panose="030F0702030302020204" pitchFamily="66" charset="0"/>
              </a:rPr>
              <a:t>are heard the loud shout.</a:t>
            </a:r>
          </a:p>
          <a:p>
            <a:r>
              <a:rPr lang="en-GB" dirty="0" smtClean="0">
                <a:latin typeface="Comic Sans MS" panose="030F0702030302020204" pitchFamily="66" charset="0"/>
              </a:rPr>
              <a:t>“</a:t>
            </a:r>
            <a:r>
              <a:rPr lang="en-GB" dirty="0" smtClean="0">
                <a:solidFill>
                  <a:srgbClr val="FF0000"/>
                </a:solidFill>
                <a:latin typeface="Comic Sans MS" panose="030F0702030302020204" pitchFamily="66" charset="0"/>
              </a:rPr>
              <a:t>O</a:t>
            </a:r>
            <a:r>
              <a:rPr lang="en-GB" dirty="0" smtClean="0">
                <a:latin typeface="Comic Sans MS" panose="030F0702030302020204" pitchFamily="66" charset="0"/>
              </a:rPr>
              <a:t>h no!” he said. </a:t>
            </a:r>
          </a:p>
          <a:p>
            <a:r>
              <a:rPr lang="en-GB" dirty="0" smtClean="0">
                <a:latin typeface="Comic Sans MS" panose="030F0702030302020204" pitchFamily="66" charset="0"/>
              </a:rPr>
              <a:t>“</a:t>
            </a:r>
            <a:r>
              <a:rPr lang="en-GB" dirty="0" smtClean="0">
                <a:solidFill>
                  <a:srgbClr val="FF0000"/>
                </a:solidFill>
                <a:latin typeface="Comic Sans MS" panose="030F0702030302020204" pitchFamily="66" charset="0"/>
              </a:rPr>
              <a:t>T</a:t>
            </a:r>
            <a:r>
              <a:rPr lang="en-GB" dirty="0" smtClean="0">
                <a:latin typeface="Comic Sans MS" panose="030F0702030302020204" pitchFamily="66" charset="0"/>
              </a:rPr>
              <a:t>ortoise has come first!”</a:t>
            </a:r>
            <a:endParaRPr lang="en-GB" dirty="0">
              <a:latin typeface="Comic Sans MS" panose="030F0702030302020204" pitchFamily="66" charset="0"/>
            </a:endParaRPr>
          </a:p>
        </p:txBody>
      </p:sp>
      <p:sp>
        <p:nvSpPr>
          <p:cNvPr id="6" name="TextBox 5"/>
          <p:cNvSpPr txBox="1"/>
          <p:nvPr/>
        </p:nvSpPr>
        <p:spPr>
          <a:xfrm>
            <a:off x="378823" y="222069"/>
            <a:ext cx="11168743" cy="646331"/>
          </a:xfrm>
          <a:prstGeom prst="rect">
            <a:avLst/>
          </a:prstGeom>
          <a:noFill/>
        </p:spPr>
        <p:txBody>
          <a:bodyPr wrap="square" rtlCol="0">
            <a:spAutoFit/>
          </a:bodyPr>
          <a:lstStyle/>
          <a:p>
            <a:r>
              <a:rPr lang="en-GB" dirty="0" smtClean="0">
                <a:latin typeface="Comic Sans MS" panose="030F0702030302020204" pitchFamily="66" charset="0"/>
              </a:rPr>
              <a:t>Well done did you find all my </a:t>
            </a:r>
            <a:r>
              <a:rPr lang="en-GB" i="1" dirty="0" smtClean="0">
                <a:latin typeface="Comic Sans MS" panose="030F0702030302020204" pitchFamily="66" charset="0"/>
              </a:rPr>
              <a:t>ands</a:t>
            </a:r>
            <a:r>
              <a:rPr lang="en-GB" dirty="0" smtClean="0">
                <a:latin typeface="Comic Sans MS" panose="030F0702030302020204" pitchFamily="66" charset="0"/>
              </a:rPr>
              <a:t>? We use </a:t>
            </a:r>
            <a:r>
              <a:rPr lang="en-GB" i="1" dirty="0" smtClean="0">
                <a:latin typeface="Comic Sans MS" panose="030F0702030302020204" pitchFamily="66" charset="0"/>
              </a:rPr>
              <a:t>and</a:t>
            </a:r>
            <a:r>
              <a:rPr lang="en-GB" dirty="0" smtClean="0">
                <a:latin typeface="Comic Sans MS" panose="030F0702030302020204" pitchFamily="66" charset="0"/>
              </a:rPr>
              <a:t> when it is between words or when it is joining sentences (if you can replace it with a capital letter and a full stop then it is between </a:t>
            </a:r>
            <a:r>
              <a:rPr lang="en-GB" dirty="0" smtClean="0">
                <a:latin typeface="Comic Sans MS" panose="030F0702030302020204" pitchFamily="66" charset="0"/>
              </a:rPr>
              <a:t>sentences).</a:t>
            </a:r>
            <a:endParaRPr lang="en-GB" dirty="0">
              <a:latin typeface="Comic Sans MS" panose="030F0702030302020204" pitchFamily="66" charset="0"/>
            </a:endParaRPr>
          </a:p>
        </p:txBody>
      </p:sp>
      <p:pic>
        <p:nvPicPr>
          <p:cNvPr id="7"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937966" y="180703"/>
            <a:ext cx="609600" cy="609600"/>
          </a:xfrm>
          <a:prstGeom prst="rect">
            <a:avLst/>
          </a:prstGeom>
        </p:spPr>
      </p:pic>
    </p:spTree>
    <p:extLst>
      <p:ext uri="{BB962C8B-B14F-4D97-AF65-F5344CB8AC3E}">
        <p14:creationId xmlns:p14="http://schemas.microsoft.com/office/powerpoint/2010/main" val="133312080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3361"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4869" y="144226"/>
            <a:ext cx="10646229" cy="923330"/>
          </a:xfrm>
          <a:prstGeom prst="rect">
            <a:avLst/>
          </a:prstGeom>
          <a:noFill/>
        </p:spPr>
        <p:txBody>
          <a:bodyPr wrap="square" rtlCol="0">
            <a:spAutoFit/>
          </a:bodyPr>
          <a:lstStyle/>
          <a:p>
            <a:r>
              <a:rPr lang="en-GB" dirty="0" smtClean="0">
                <a:latin typeface="Comic Sans MS" panose="030F0702030302020204" pitchFamily="66" charset="0"/>
              </a:rPr>
              <a:t>Now I would like you to try and write your own sentences about Hare and Tortoise making sure you use capital letters (especially for names) and full stops. Use the pictures to give you some ideas.</a:t>
            </a:r>
            <a:endParaRPr lang="en-GB" dirty="0">
              <a:latin typeface="Comic Sans MS" panose="030F0702030302020204" pitchFamily="66" charset="0"/>
            </a:endParaRPr>
          </a:p>
        </p:txBody>
      </p:sp>
      <p:pic>
        <p:nvPicPr>
          <p:cNvPr id="3" name="Picture 2"/>
          <p:cNvPicPr>
            <a:picLocks noChangeAspect="1"/>
          </p:cNvPicPr>
          <p:nvPr/>
        </p:nvPicPr>
        <p:blipFill>
          <a:blip r:embed="rId4"/>
          <a:stretch>
            <a:fillRect/>
          </a:stretch>
        </p:blipFill>
        <p:spPr>
          <a:xfrm>
            <a:off x="169817" y="1771139"/>
            <a:ext cx="11376387" cy="2411103"/>
          </a:xfrm>
          <a:prstGeom prst="rect">
            <a:avLst/>
          </a:prstGeom>
        </p:spPr>
      </p:pic>
      <p:pic>
        <p:nvPicPr>
          <p:cNvPr id="4" name="Picture 3"/>
          <p:cNvPicPr>
            <a:picLocks noChangeAspect="1"/>
          </p:cNvPicPr>
          <p:nvPr/>
        </p:nvPicPr>
        <p:blipFill>
          <a:blip r:embed="rId5"/>
          <a:stretch>
            <a:fillRect/>
          </a:stretch>
        </p:blipFill>
        <p:spPr>
          <a:xfrm>
            <a:off x="169816" y="4315485"/>
            <a:ext cx="11376387" cy="2451727"/>
          </a:xfrm>
          <a:prstGeom prst="rect">
            <a:avLst/>
          </a:prstGeom>
        </p:spPr>
      </p:pic>
      <p:pic>
        <p:nvPicPr>
          <p:cNvPr id="5" name="Picture 4"/>
          <p:cNvPicPr>
            <a:picLocks noChangeAspect="1"/>
          </p:cNvPicPr>
          <p:nvPr/>
        </p:nvPicPr>
        <p:blipFill>
          <a:blip r:embed="rId6"/>
          <a:stretch>
            <a:fillRect/>
          </a:stretch>
        </p:blipFill>
        <p:spPr>
          <a:xfrm>
            <a:off x="1425211" y="923800"/>
            <a:ext cx="2893967" cy="714096"/>
          </a:xfrm>
          <a:prstGeom prst="rect">
            <a:avLst/>
          </a:prstGeom>
        </p:spPr>
      </p:pic>
      <p:sp>
        <p:nvSpPr>
          <p:cNvPr id="6" name="TextBox 5"/>
          <p:cNvSpPr txBox="1"/>
          <p:nvPr/>
        </p:nvSpPr>
        <p:spPr>
          <a:xfrm>
            <a:off x="4440009" y="923800"/>
            <a:ext cx="7106195" cy="646331"/>
          </a:xfrm>
          <a:prstGeom prst="rect">
            <a:avLst/>
          </a:prstGeom>
          <a:noFill/>
        </p:spPr>
        <p:txBody>
          <a:bodyPr wrap="square" rtlCol="0">
            <a:spAutoFit/>
          </a:bodyPr>
          <a:lstStyle/>
          <a:p>
            <a:r>
              <a:rPr lang="en-GB" dirty="0" smtClean="0">
                <a:latin typeface="Comic Sans MS" panose="030F0702030302020204" pitchFamily="66" charset="0"/>
              </a:rPr>
              <a:t>Can you extend some of your sentences (add some more information) using </a:t>
            </a:r>
            <a:r>
              <a:rPr lang="en-GB" i="1" dirty="0" smtClean="0">
                <a:latin typeface="Comic Sans MS" panose="030F0702030302020204" pitchFamily="66" charset="0"/>
              </a:rPr>
              <a:t>and?</a:t>
            </a:r>
            <a:endParaRPr lang="en-GB" i="1" dirty="0">
              <a:latin typeface="Comic Sans MS" panose="030F0702030302020204" pitchFamily="66" charset="0"/>
            </a:endParaRPr>
          </a:p>
        </p:txBody>
      </p:sp>
      <p:pic>
        <p:nvPicPr>
          <p:cNvPr id="7"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416834" y="1237530"/>
            <a:ext cx="609600" cy="609600"/>
          </a:xfrm>
          <a:prstGeom prst="rect">
            <a:avLst/>
          </a:prstGeom>
        </p:spPr>
      </p:pic>
    </p:spTree>
    <p:extLst>
      <p:ext uri="{BB962C8B-B14F-4D97-AF65-F5344CB8AC3E}">
        <p14:creationId xmlns:p14="http://schemas.microsoft.com/office/powerpoint/2010/main" val="352103523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8492"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7ACAA1D-1621-42BE-B0D0-11E3CD70B600}"/>
              </a:ext>
            </a:extLst>
          </p:cNvPr>
          <p:cNvPicPr>
            <a:picLocks noChangeAspect="1"/>
          </p:cNvPicPr>
          <p:nvPr/>
        </p:nvPicPr>
        <p:blipFill>
          <a:blip r:embed="rId4"/>
          <a:stretch>
            <a:fillRect/>
          </a:stretch>
        </p:blipFill>
        <p:spPr>
          <a:xfrm>
            <a:off x="612603" y="475078"/>
            <a:ext cx="3876675" cy="1181100"/>
          </a:xfrm>
          <a:prstGeom prst="rect">
            <a:avLst/>
          </a:prstGeom>
        </p:spPr>
      </p:pic>
      <p:sp>
        <p:nvSpPr>
          <p:cNvPr id="4" name="TextBox 3">
            <a:extLst>
              <a:ext uri="{FF2B5EF4-FFF2-40B4-BE49-F238E27FC236}">
                <a16:creationId xmlns:a16="http://schemas.microsoft.com/office/drawing/2014/main" id="{D55D7ABF-9914-4D11-9323-9C40695E722E}"/>
              </a:ext>
            </a:extLst>
          </p:cNvPr>
          <p:cNvSpPr txBox="1"/>
          <p:nvPr/>
        </p:nvSpPr>
        <p:spPr>
          <a:xfrm>
            <a:off x="304800" y="1908314"/>
            <a:ext cx="11418627" cy="3785652"/>
          </a:xfrm>
          <a:prstGeom prst="rect">
            <a:avLst/>
          </a:prstGeom>
          <a:noFill/>
        </p:spPr>
        <p:txBody>
          <a:bodyPr wrap="square" rtlCol="0">
            <a:spAutoFit/>
          </a:bodyPr>
          <a:lstStyle/>
          <a:p>
            <a:r>
              <a:rPr lang="en-GB" sz="2400" b="1" dirty="0">
                <a:solidFill>
                  <a:srgbClr val="FF0000"/>
                </a:solidFill>
              </a:rPr>
              <a:t>Red group </a:t>
            </a:r>
            <a:r>
              <a:rPr lang="en-GB" sz="2400" dirty="0"/>
              <a:t>– Please have a look at the separate RWI </a:t>
            </a:r>
            <a:r>
              <a:rPr lang="en-GB" sz="2400" dirty="0" smtClean="0"/>
              <a:t>PowerPoint </a:t>
            </a:r>
            <a:r>
              <a:rPr lang="en-GB" sz="2400" dirty="0"/>
              <a:t>for set 1. We have added some special friends work for you. </a:t>
            </a:r>
          </a:p>
          <a:p>
            <a:r>
              <a:rPr lang="en-GB" sz="2400" b="1" dirty="0">
                <a:solidFill>
                  <a:srgbClr val="00B050"/>
                </a:solidFill>
              </a:rPr>
              <a:t>Green group </a:t>
            </a:r>
            <a:r>
              <a:rPr lang="en-GB" sz="2400" dirty="0"/>
              <a:t>you need to look out for </a:t>
            </a:r>
            <a:r>
              <a:rPr lang="en-GB" sz="2400" b="1" dirty="0"/>
              <a:t>set 2</a:t>
            </a:r>
            <a:r>
              <a:rPr lang="en-GB" sz="2400" dirty="0"/>
              <a:t> videos on the link below:</a:t>
            </a:r>
          </a:p>
          <a:p>
            <a:r>
              <a:rPr lang="en-GB" sz="2400" u="sng" dirty="0">
                <a:hlinkClick r:id="rId5"/>
              </a:rPr>
              <a:t>https://www.youtube.com/channel/UCo7fbLgY2oA_cFCIg9GdxtQ</a:t>
            </a:r>
            <a:endParaRPr lang="en-GB" sz="2400" u="sng" dirty="0"/>
          </a:p>
          <a:p>
            <a:r>
              <a:rPr lang="en-GB" sz="2400" dirty="0"/>
              <a:t>We would like you to watch 4 videos: set 2 speed sounds, set 2 spelling, red words 1, and read and hold a sentence 1</a:t>
            </a:r>
          </a:p>
          <a:p>
            <a:r>
              <a:rPr lang="en-GB" sz="2400" b="1" dirty="0">
                <a:solidFill>
                  <a:srgbClr val="FF0066"/>
                </a:solidFill>
              </a:rPr>
              <a:t>Pink</a:t>
            </a:r>
            <a:r>
              <a:rPr lang="en-GB" sz="2400" dirty="0"/>
              <a:t>, </a:t>
            </a:r>
            <a:r>
              <a:rPr lang="en-GB" sz="2400" b="1" dirty="0">
                <a:solidFill>
                  <a:srgbClr val="FFC000"/>
                </a:solidFill>
              </a:rPr>
              <a:t>yellow</a:t>
            </a:r>
            <a:r>
              <a:rPr lang="en-GB" sz="2400" dirty="0"/>
              <a:t> and </a:t>
            </a:r>
            <a:r>
              <a:rPr lang="en-GB" sz="2400" b="1" dirty="0">
                <a:solidFill>
                  <a:srgbClr val="00B0F0"/>
                </a:solidFill>
              </a:rPr>
              <a:t>blue</a:t>
            </a:r>
            <a:r>
              <a:rPr lang="en-GB" sz="2400" dirty="0"/>
              <a:t> groups you need to look out for </a:t>
            </a:r>
            <a:r>
              <a:rPr lang="en-GB" sz="2400" b="1" dirty="0"/>
              <a:t>set 3</a:t>
            </a:r>
            <a:r>
              <a:rPr lang="en-GB" sz="2400" dirty="0"/>
              <a:t> videos on the link below. </a:t>
            </a:r>
          </a:p>
          <a:p>
            <a:r>
              <a:rPr lang="en-GB" sz="2400" u="sng" dirty="0">
                <a:hlinkClick r:id="rId5"/>
              </a:rPr>
              <a:t>https://www.youtube.com/channel/UCo7fbLgY2oA_cFCIg9GdxtQ</a:t>
            </a:r>
            <a:endParaRPr lang="en-GB" sz="2400" u="sng" dirty="0"/>
          </a:p>
          <a:p>
            <a:r>
              <a:rPr lang="en-GB" sz="2400" dirty="0"/>
              <a:t>We would like you to watch 4 videos: set 3 speed sounds, set 3 spelling, red words 2 and read and hold a sentence 2</a:t>
            </a:r>
          </a:p>
        </p:txBody>
      </p:sp>
      <p:pic>
        <p:nvPicPr>
          <p:cNvPr id="3" name="Recorded Sound">
            <a:hlinkClick r:id="" action="ppaction://media"/>
            <a:extLst>
              <a:ext uri="{FF2B5EF4-FFF2-40B4-BE49-F238E27FC236}">
                <a16:creationId xmlns:a16="http://schemas.microsoft.com/office/drawing/2014/main" id="{F84A9A59-24B4-4740-90C5-344051E14D9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771861" y="492471"/>
            <a:ext cx="609600" cy="609600"/>
          </a:xfrm>
          <a:prstGeom prst="rect">
            <a:avLst/>
          </a:prstGeom>
        </p:spPr>
      </p:pic>
    </p:spTree>
    <p:extLst>
      <p:ext uri="{BB962C8B-B14F-4D97-AF65-F5344CB8AC3E}">
        <p14:creationId xmlns:p14="http://schemas.microsoft.com/office/powerpoint/2010/main" val="1012659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046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9535FAC-FF3E-4E1F-B1B6-34FF159918AD}"/>
              </a:ext>
            </a:extLst>
          </p:cNvPr>
          <p:cNvPicPr>
            <a:picLocks noChangeAspect="1"/>
          </p:cNvPicPr>
          <p:nvPr/>
        </p:nvPicPr>
        <p:blipFill>
          <a:blip r:embed="rId4"/>
          <a:stretch>
            <a:fillRect/>
          </a:stretch>
        </p:blipFill>
        <p:spPr>
          <a:xfrm>
            <a:off x="136427" y="238442"/>
            <a:ext cx="3169481" cy="1771650"/>
          </a:xfrm>
          <a:prstGeom prst="rect">
            <a:avLst/>
          </a:prstGeom>
        </p:spPr>
      </p:pic>
      <p:pic>
        <p:nvPicPr>
          <p:cNvPr id="5" name="Picture 4">
            <a:extLst>
              <a:ext uri="{FF2B5EF4-FFF2-40B4-BE49-F238E27FC236}">
                <a16:creationId xmlns:a16="http://schemas.microsoft.com/office/drawing/2014/main" id="{5543714D-1638-495C-8D47-1B369DD7B5C2}"/>
              </a:ext>
            </a:extLst>
          </p:cNvPr>
          <p:cNvPicPr>
            <a:picLocks noChangeAspect="1"/>
          </p:cNvPicPr>
          <p:nvPr/>
        </p:nvPicPr>
        <p:blipFill>
          <a:blip r:embed="rId5"/>
          <a:stretch>
            <a:fillRect/>
          </a:stretch>
        </p:blipFill>
        <p:spPr>
          <a:xfrm>
            <a:off x="10429875" y="0"/>
            <a:ext cx="1762125" cy="2113231"/>
          </a:xfrm>
          <a:prstGeom prst="rect">
            <a:avLst/>
          </a:prstGeom>
        </p:spPr>
      </p:pic>
      <p:sp>
        <p:nvSpPr>
          <p:cNvPr id="6" name="TextBox 5">
            <a:extLst>
              <a:ext uri="{FF2B5EF4-FFF2-40B4-BE49-F238E27FC236}">
                <a16:creationId xmlns:a16="http://schemas.microsoft.com/office/drawing/2014/main" id="{949E61D4-5AB5-49B7-BE5E-FC9FAD0A3311}"/>
              </a:ext>
            </a:extLst>
          </p:cNvPr>
          <p:cNvSpPr txBox="1"/>
          <p:nvPr/>
        </p:nvSpPr>
        <p:spPr>
          <a:xfrm>
            <a:off x="3487102" y="238442"/>
            <a:ext cx="6654018" cy="1015663"/>
          </a:xfrm>
          <a:prstGeom prst="rect">
            <a:avLst/>
          </a:prstGeom>
          <a:noFill/>
        </p:spPr>
        <p:txBody>
          <a:bodyPr wrap="square" rtlCol="0">
            <a:spAutoFit/>
          </a:bodyPr>
          <a:lstStyle/>
          <a:p>
            <a:pPr algn="ctr"/>
            <a:r>
              <a:rPr lang="en-GB" sz="6000" dirty="0">
                <a:solidFill>
                  <a:srgbClr val="0070C0"/>
                </a:solidFill>
                <a:latin typeface="Calibri" panose="020F0502020204030204" pitchFamily="34" charset="0"/>
                <a:cs typeface="Calibri" panose="020F0502020204030204" pitchFamily="34" charset="0"/>
              </a:rPr>
              <a:t>Words of the day!</a:t>
            </a:r>
          </a:p>
        </p:txBody>
      </p:sp>
      <p:sp>
        <p:nvSpPr>
          <p:cNvPr id="7" name="TextBox 6">
            <a:extLst>
              <a:ext uri="{FF2B5EF4-FFF2-40B4-BE49-F238E27FC236}">
                <a16:creationId xmlns:a16="http://schemas.microsoft.com/office/drawing/2014/main" id="{086F945C-B200-4353-BAC0-C18D5DC712EC}"/>
              </a:ext>
            </a:extLst>
          </p:cNvPr>
          <p:cNvSpPr txBox="1"/>
          <p:nvPr/>
        </p:nvSpPr>
        <p:spPr>
          <a:xfrm>
            <a:off x="1627216" y="1661429"/>
            <a:ext cx="9683721" cy="1107996"/>
          </a:xfrm>
          <a:prstGeom prst="rect">
            <a:avLst/>
          </a:prstGeom>
          <a:noFill/>
        </p:spPr>
        <p:txBody>
          <a:bodyPr wrap="square" rtlCol="0">
            <a:spAutoFit/>
          </a:bodyPr>
          <a:lstStyle/>
          <a:p>
            <a:pPr algn="ctr"/>
            <a:r>
              <a:rPr lang="en-GB" sz="6600" dirty="0">
                <a:solidFill>
                  <a:srgbClr val="FF0000"/>
                </a:solidFill>
              </a:rPr>
              <a:t>once  </a:t>
            </a:r>
            <a:r>
              <a:rPr lang="en-GB" sz="6600" dirty="0">
                <a:solidFill>
                  <a:srgbClr val="00B050"/>
                </a:solidFill>
              </a:rPr>
              <a:t>friend	</a:t>
            </a:r>
            <a:r>
              <a:rPr lang="en-GB" sz="6600" dirty="0">
                <a:solidFill>
                  <a:srgbClr val="FFC000"/>
                </a:solidFill>
              </a:rPr>
              <a:t>friends</a:t>
            </a:r>
          </a:p>
        </p:txBody>
      </p:sp>
      <p:sp>
        <p:nvSpPr>
          <p:cNvPr id="8" name="TextBox 7">
            <a:extLst>
              <a:ext uri="{FF2B5EF4-FFF2-40B4-BE49-F238E27FC236}">
                <a16:creationId xmlns:a16="http://schemas.microsoft.com/office/drawing/2014/main" id="{681B4F32-3651-474A-8E2E-B7E51F50C5EC}"/>
              </a:ext>
            </a:extLst>
          </p:cNvPr>
          <p:cNvSpPr txBox="1"/>
          <p:nvPr/>
        </p:nvSpPr>
        <p:spPr>
          <a:xfrm>
            <a:off x="292523" y="2883127"/>
            <a:ext cx="9683721" cy="2862322"/>
          </a:xfrm>
          <a:prstGeom prst="rect">
            <a:avLst/>
          </a:prstGeom>
          <a:noFill/>
        </p:spPr>
        <p:txBody>
          <a:bodyPr wrap="square" lIns="91440" tIns="45720" rIns="91440" bIns="45720" rtlCol="0" anchor="t">
            <a:spAutoFit/>
          </a:bodyPr>
          <a:lstStyle/>
          <a:p>
            <a:r>
              <a:rPr lang="en-GB" sz="2400" dirty="0"/>
              <a:t>Can you write the word </a:t>
            </a:r>
            <a:r>
              <a:rPr lang="en-GB" sz="4400" dirty="0">
                <a:solidFill>
                  <a:srgbClr val="FF0000"/>
                </a:solidFill>
              </a:rPr>
              <a:t>once</a:t>
            </a:r>
            <a:r>
              <a:rPr lang="en-GB" sz="2400" dirty="0"/>
              <a:t> 5 times in different colours?</a:t>
            </a:r>
          </a:p>
          <a:p>
            <a:endParaRPr lang="en-GB" sz="2400" dirty="0"/>
          </a:p>
          <a:p>
            <a:r>
              <a:rPr lang="en-GB" sz="2400" dirty="0"/>
              <a:t>Can you write the word</a:t>
            </a:r>
            <a:r>
              <a:rPr lang="en-GB" sz="4400" dirty="0"/>
              <a:t> </a:t>
            </a:r>
            <a:r>
              <a:rPr lang="en-GB" sz="4400" dirty="0">
                <a:solidFill>
                  <a:srgbClr val="00B050"/>
                </a:solidFill>
              </a:rPr>
              <a:t>friend</a:t>
            </a:r>
            <a:r>
              <a:rPr lang="en-GB" sz="4400" dirty="0"/>
              <a:t> </a:t>
            </a:r>
            <a:r>
              <a:rPr lang="en-GB" sz="2400" dirty="0"/>
              <a:t>5 times as tall as you can?</a:t>
            </a:r>
          </a:p>
          <a:p>
            <a:endParaRPr lang="en-GB" sz="2400" dirty="0"/>
          </a:p>
          <a:p>
            <a:r>
              <a:rPr lang="en-GB" sz="2400" dirty="0"/>
              <a:t>Can you write the word </a:t>
            </a:r>
            <a:r>
              <a:rPr lang="en-GB" sz="4400" dirty="0">
                <a:solidFill>
                  <a:srgbClr val="FFC000"/>
                </a:solidFill>
              </a:rPr>
              <a:t>friends </a:t>
            </a:r>
            <a:r>
              <a:rPr lang="en-GB" sz="2400" dirty="0"/>
              <a:t>5 times backwards (</a:t>
            </a:r>
            <a:r>
              <a:rPr lang="en-GB" sz="2400" dirty="0" err="1"/>
              <a:t>sdneirf</a:t>
            </a:r>
            <a:r>
              <a:rPr lang="en-GB" sz="2400" dirty="0"/>
              <a:t>)?</a:t>
            </a:r>
          </a:p>
        </p:txBody>
      </p:sp>
      <p:sp>
        <p:nvSpPr>
          <p:cNvPr id="13" name="AutoShape 8" descr="data:image/jpg;base64,%20/9j/4AAQSkZJRgABAQEAYABgAAD/2wBDAAUDBAQEAwUEBAQFBQUGBwwIBwcHBw8LCwkMEQ8SEhEPERETFhwXExQaFRERGCEYGh0dHx8fExciJCIeJBweHx7/2wBDAQUFBQcGBw4ICA4eFBEUHh4eHh4eHh4eHh4eHh4eHh4eHh4eHh4eHh4eHh4eHh4eHh4eHh4eHh4eHh4eHh4eHh7/wAARCAA7ACE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618WeI9G8K6JNrGu30dnaRA/Mx+ZzjIVR1ZjjgDmvnP4r/HDUtbuJLTwVey2mkJCHW4gwtxeEqGO0n7ijIX1znJFe4/F/wNF8QfCQ0N777BIl1FcxT+V5mxkP93I6gkda+QvGfh248OeLtS0MystxptxJHFJKn+sgc7oyQMZBXbyMcqa+p4WwWFxWJtV96STaj0e2uu7Wum2hhXlKK0NLwz8SvG2jX4urfWtTjKMn7nUbkzw3BIztIYk+o4IOelfYPgPxHa+LfCOneIbRDGl3FuaMnJjcEq6E98MCM98V8H6gt5FZy3U0scjwoWRY02qpx945Jzjk4r6n/ZKXxEnw+uf7Ws2t9Ne7aTTDKmySSNgC7beyFslfXn2r0OLsDh6EYThDllfsldei0029NyaEmz2SiiivhjpCvPvjl4R8P654J1fVr7TY31Ow06aS0u0+SWNlQso3DquR905HtXoNcv8AFqaOD4ZeI5JHCL/Z0ykk46qR/WtaEpRqRcXZ36Cex8+/sp+FtH8W32raj4ksU1A6c0X2aOXPlBzJLksnRuFTg5HHSvqoAKAqgADoBXz3+xXGBofiSQHP+mIv5bz/AFr6Er0s9qzqY6fO27W39ERSVooKKKK8g0CuN+Nq7/hP4kXaD/oTcH6iuyri/jl/ySTxJ8wX/QzyTjuK1ofxY+qE9jzH9igEeGvEuen9orj/AL5J/rX0FXz/APsWyRnw54jj8xDKL6NmQEbgDGMEj3wfyNfQFdmb/wC+1PUmn8KCiiivOLCvgj41+NvFXi3xlqi6xa6j9htrqS2h00SkQQKrFQWX7pJKg7mx1+lfe9FRUg5q1zajVVOXNa5+b/hG78X+H7gXGhaXrWnahAwaWay3AKSTtWTsc/3W6jPGK+9PhBr2ueJvh1pGteI9LfTNUuIj9ogZSvKsV37TyA2NwHv3611lFKEOW+oVa3tLabBRRRWhif/Z">
            <a:extLst>
              <a:ext uri="{FF2B5EF4-FFF2-40B4-BE49-F238E27FC236}">
                <a16:creationId xmlns:a16="http://schemas.microsoft.com/office/drawing/2014/main" id="{E5EBA135-F3DE-47DC-82CC-22CF53A29A06}"/>
              </a:ext>
            </a:extLst>
          </p:cNvPr>
          <p:cNvSpPr>
            <a:spLocks noChangeAspect="1" noChangeArrowheads="1"/>
          </p:cNvSpPr>
          <p:nvPr/>
        </p:nvSpPr>
        <p:spPr bwMode="auto">
          <a:xfrm>
            <a:off x="5791200" y="3075344"/>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 name="Picture 2">
            <a:extLst>
              <a:ext uri="{FF2B5EF4-FFF2-40B4-BE49-F238E27FC236}">
                <a16:creationId xmlns:a16="http://schemas.microsoft.com/office/drawing/2014/main" id="{412173DD-AFF7-4243-92A3-B6ABFA3792E3}"/>
              </a:ext>
            </a:extLst>
          </p:cNvPr>
          <p:cNvPicPr>
            <a:picLocks noChangeAspect="1"/>
          </p:cNvPicPr>
          <p:nvPr/>
        </p:nvPicPr>
        <p:blipFill>
          <a:blip r:embed="rId6"/>
          <a:stretch>
            <a:fillRect/>
          </a:stretch>
        </p:blipFill>
        <p:spPr>
          <a:xfrm>
            <a:off x="10206500" y="2769425"/>
            <a:ext cx="1477274" cy="848486"/>
          </a:xfrm>
          <a:prstGeom prst="rect">
            <a:avLst/>
          </a:prstGeom>
        </p:spPr>
      </p:pic>
      <p:pic>
        <p:nvPicPr>
          <p:cNvPr id="14" name="Picture 13">
            <a:extLst>
              <a:ext uri="{FF2B5EF4-FFF2-40B4-BE49-F238E27FC236}">
                <a16:creationId xmlns:a16="http://schemas.microsoft.com/office/drawing/2014/main" id="{13BE1CEC-22C6-474E-90C3-2FABB761B696}"/>
              </a:ext>
            </a:extLst>
          </p:cNvPr>
          <p:cNvPicPr/>
          <p:nvPr/>
        </p:nvPicPr>
        <p:blipFill>
          <a:blip r:embed="rId7"/>
          <a:stretch>
            <a:fillRect/>
          </a:stretch>
        </p:blipFill>
        <p:spPr>
          <a:xfrm>
            <a:off x="10710187" y="4006991"/>
            <a:ext cx="469900" cy="847725"/>
          </a:xfrm>
          <a:prstGeom prst="rect">
            <a:avLst/>
          </a:prstGeom>
        </p:spPr>
      </p:pic>
      <p:pic>
        <p:nvPicPr>
          <p:cNvPr id="15" name="Picture 14">
            <a:extLst>
              <a:ext uri="{FF2B5EF4-FFF2-40B4-BE49-F238E27FC236}">
                <a16:creationId xmlns:a16="http://schemas.microsoft.com/office/drawing/2014/main" id="{CCD03484-DEE1-4FEF-9C21-1C7FFC1672D1}"/>
              </a:ext>
            </a:extLst>
          </p:cNvPr>
          <p:cNvPicPr>
            <a:picLocks noChangeAspect="1"/>
          </p:cNvPicPr>
          <p:nvPr/>
        </p:nvPicPr>
        <p:blipFill>
          <a:blip r:embed="rId8"/>
          <a:stretch>
            <a:fillRect/>
          </a:stretch>
        </p:blipFill>
        <p:spPr>
          <a:xfrm>
            <a:off x="10206500" y="4985556"/>
            <a:ext cx="1552575" cy="1181100"/>
          </a:xfrm>
          <a:prstGeom prst="rect">
            <a:avLst/>
          </a:prstGeom>
        </p:spPr>
      </p:pic>
      <p:pic>
        <p:nvPicPr>
          <p:cNvPr id="2" name="Recorded Sound">
            <a:hlinkClick r:id="" action="ppaction://media"/>
            <a:extLst>
              <a:ext uri="{FF2B5EF4-FFF2-40B4-BE49-F238E27FC236}">
                <a16:creationId xmlns:a16="http://schemas.microsoft.com/office/drawing/2014/main" id="{0BC099D0-5823-4711-8E25-17D7325CF31D}"/>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6096000" y="1152967"/>
            <a:ext cx="609600" cy="609600"/>
          </a:xfrm>
          <a:prstGeom prst="rect">
            <a:avLst/>
          </a:prstGeom>
        </p:spPr>
      </p:pic>
    </p:spTree>
    <p:extLst>
      <p:ext uri="{BB962C8B-B14F-4D97-AF65-F5344CB8AC3E}">
        <p14:creationId xmlns:p14="http://schemas.microsoft.com/office/powerpoint/2010/main" val="2413827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506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DDAD4CFA140EB4A80C5A2F767E61656" ma:contentTypeVersion="9" ma:contentTypeDescription="Create a new document." ma:contentTypeScope="" ma:versionID="77fa52eb842390f60d7a949c0542ceb2">
  <xsd:schema xmlns:xsd="http://www.w3.org/2001/XMLSchema" xmlns:xs="http://www.w3.org/2001/XMLSchema" xmlns:p="http://schemas.microsoft.com/office/2006/metadata/properties" xmlns:ns2="5ad0ee9d-2391-47bc-bd54-552549e2ac31" targetNamespace="http://schemas.microsoft.com/office/2006/metadata/properties" ma:root="true" ma:fieldsID="3aed9d836dad8c4fa9aec7e59f2f9e32" ns2:_="">
    <xsd:import namespace="5ad0ee9d-2391-47bc-bd54-552549e2ac3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d0ee9d-2391-47bc-bd54-552549e2ac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E6400FB-7C2A-47CC-AB91-54FA845AABE0}">
  <ds:schemaRefs>
    <ds:schemaRef ds:uri="http://schemas.microsoft.com/sharepoint/v3/contenttype/forms"/>
  </ds:schemaRefs>
</ds:datastoreItem>
</file>

<file path=customXml/itemProps2.xml><?xml version="1.0" encoding="utf-8"?>
<ds:datastoreItem xmlns:ds="http://schemas.openxmlformats.org/officeDocument/2006/customXml" ds:itemID="{52CB01BF-147F-4C6C-B27F-FF40C2C08977}">
  <ds:schemaRefs>
    <ds:schemaRef ds:uri="http://schemas.openxmlformats.org/package/2006/metadata/core-properties"/>
    <ds:schemaRef ds:uri="http://purl.org/dc/dcmitype/"/>
    <ds:schemaRef ds:uri="http://schemas.microsoft.com/office/infopath/2007/PartnerControls"/>
    <ds:schemaRef ds:uri="5ad0ee9d-2391-47bc-bd54-552549e2ac31"/>
    <ds:schemaRef ds:uri="http://schemas.microsoft.com/office/2006/documentManagement/types"/>
    <ds:schemaRef ds:uri="http://schemas.microsoft.com/office/2006/metadata/properties"/>
    <ds:schemaRef ds:uri="http://purl.org/dc/terms/"/>
    <ds:schemaRef ds:uri="http://www.w3.org/XML/1998/namespace"/>
    <ds:schemaRef ds:uri="http://purl.org/dc/elements/1.1/"/>
  </ds:schemaRefs>
</ds:datastoreItem>
</file>

<file path=customXml/itemProps3.xml><?xml version="1.0" encoding="utf-8"?>
<ds:datastoreItem xmlns:ds="http://schemas.openxmlformats.org/officeDocument/2006/customXml" ds:itemID="{03B5B95C-053B-461F-84D3-10A9A5A119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ad0ee9d-2391-47bc-bd54-552549e2ac3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297</TotalTime>
  <Words>779</Words>
  <Application>Microsoft Office PowerPoint</Application>
  <PresentationFormat>Widescreen</PresentationFormat>
  <Paragraphs>53</Paragraphs>
  <Slides>9</Slides>
  <Notes>0</Notes>
  <HiddenSlides>0</HiddenSlides>
  <MMClips>8</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Calibri Light</vt:lpstr>
      <vt:lpstr>Comic Sans MS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Geraldine O'Marah</dc:creator>
  <cp:lastModifiedBy>Lesley Judge</cp:lastModifiedBy>
  <cp:revision>50</cp:revision>
  <dcterms:created xsi:type="dcterms:W3CDTF">2021-01-05T14:00:22Z</dcterms:created>
  <dcterms:modified xsi:type="dcterms:W3CDTF">2021-01-24T20:17:48Z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0x010100DDDAD4CFA140EB4A80C5A2F767E61656</vt:lpwstr>
  </property>
</Properties>
</file>