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6" r:id="rId7"/>
    <p:sldId id="267" r:id="rId8"/>
    <p:sldId id="268" r:id="rId9"/>
    <p:sldId id="273" r:id="rId10"/>
    <p:sldId id="272" r:id="rId11"/>
    <p:sldId id="27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25.01.21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4 – Lesson 1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8113608" y="2151727"/>
            <a:ext cx="3813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Scan back through pages 1 and 2: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Can you find any speech?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does the speech tell us about the characters?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 is it punctuated?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1F431-2FAE-434C-8ACA-74F703485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90" t="16399" r="25108"/>
          <a:stretch/>
        </p:blipFill>
        <p:spPr>
          <a:xfrm>
            <a:off x="872809" y="424084"/>
            <a:ext cx="6892965" cy="6009832"/>
          </a:xfrm>
          <a:prstGeom prst="rect">
            <a:avLst/>
          </a:prstGeom>
        </p:spPr>
      </p:pic>
      <p:pic>
        <p:nvPicPr>
          <p:cNvPr id="2" name="Monday opening">
            <a:hlinkClick r:id="" action="ppaction://media"/>
            <a:extLst>
              <a:ext uri="{FF2B5EF4-FFF2-40B4-BE49-F238E27FC236}">
                <a16:creationId xmlns:a16="http://schemas.microsoft.com/office/drawing/2014/main" id="{D44CB7AE-AE1A-4EA3-BC62-E3A1122D6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565" y="977348"/>
            <a:ext cx="609600" cy="609600"/>
          </a:xfrm>
          <a:prstGeom prst="rect">
            <a:avLst/>
          </a:prstGeom>
        </p:spPr>
      </p:pic>
      <p:pic>
        <p:nvPicPr>
          <p:cNvPr id="5" name="Thursday Eng slide 2">
            <a:hlinkClick r:id="" action="ppaction://media"/>
            <a:extLst>
              <a:ext uri="{FF2B5EF4-FFF2-40B4-BE49-F238E27FC236}">
                <a16:creationId xmlns:a16="http://schemas.microsoft.com/office/drawing/2014/main" id="{BAC92E93-3B1E-40BD-8230-C5475C33E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83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8610" y="5271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BDBC6-5940-4EF7-86AE-A6734CEC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4" t="23945" r="25000" b="28942"/>
          <a:stretch/>
        </p:blipFill>
        <p:spPr>
          <a:xfrm>
            <a:off x="238539" y="1502606"/>
            <a:ext cx="7855683" cy="385278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FA62559-701B-4775-9CEC-1E65EF85D5BC}"/>
              </a:ext>
            </a:extLst>
          </p:cNvPr>
          <p:cNvSpPr txBox="1"/>
          <p:nvPr/>
        </p:nvSpPr>
        <p:spPr>
          <a:xfrm>
            <a:off x="8458166" y="1997839"/>
            <a:ext cx="3389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Scan back through pages 1 and 2: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Can you find any speech?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does the speech tell us about the characters?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 is it punctuated?</a:t>
            </a:r>
          </a:p>
        </p:txBody>
      </p:sp>
      <p:pic>
        <p:nvPicPr>
          <p:cNvPr id="4" name="Thursday Eng slide 3">
            <a:hlinkClick r:id="" action="ppaction://media"/>
            <a:extLst>
              <a:ext uri="{FF2B5EF4-FFF2-40B4-BE49-F238E27FC236}">
                <a16:creationId xmlns:a16="http://schemas.microsoft.com/office/drawing/2014/main" id="{972D47D3-134F-4C4E-B25F-F2F26B042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73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AFBC7-B6AB-482E-9032-2C91F6435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4" t="17947" r="33153" b="2715"/>
          <a:stretch/>
        </p:blipFill>
        <p:spPr>
          <a:xfrm>
            <a:off x="649356" y="530087"/>
            <a:ext cx="7162305" cy="5804452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91A3192-D07A-4528-A8AE-65847567DF69}"/>
              </a:ext>
            </a:extLst>
          </p:cNvPr>
          <p:cNvSpPr txBox="1"/>
          <p:nvPr/>
        </p:nvSpPr>
        <p:spPr>
          <a:xfrm>
            <a:off x="8113608" y="2151727"/>
            <a:ext cx="3813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Scan back through pages 1 and 2: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Can you find any speech?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does the speech tell us about the characters?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 is it punctuated?</a:t>
            </a:r>
          </a:p>
        </p:txBody>
      </p:sp>
      <p:pic>
        <p:nvPicPr>
          <p:cNvPr id="4" name="Thursday Eng slide 4">
            <a:hlinkClick r:id="" action="ppaction://media"/>
            <a:extLst>
              <a:ext uri="{FF2B5EF4-FFF2-40B4-BE49-F238E27FC236}">
                <a16:creationId xmlns:a16="http://schemas.microsoft.com/office/drawing/2014/main" id="{9C1D1880-AE1F-49AA-885F-E011B835B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1565" y="5267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8B03C3-0A08-41AB-BD53-9FC5BFDAEFD6}"/>
              </a:ext>
            </a:extLst>
          </p:cNvPr>
          <p:cNvGrpSpPr/>
          <p:nvPr/>
        </p:nvGrpSpPr>
        <p:grpSpPr>
          <a:xfrm>
            <a:off x="333821" y="1100339"/>
            <a:ext cx="7383127" cy="4657320"/>
            <a:chOff x="1526866" y="2189160"/>
            <a:chExt cx="6427304" cy="36172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8FD8DF1-359F-4FED-B744-C0D08809B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47" t="38356" r="32935" b="5975"/>
            <a:stretch/>
          </p:blipFill>
          <p:spPr>
            <a:xfrm>
              <a:off x="1526866" y="2189160"/>
              <a:ext cx="6427304" cy="36172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207839-BCA2-486E-8F6A-C0AA7312D685}"/>
                </a:ext>
              </a:extLst>
            </p:cNvPr>
            <p:cNvSpPr/>
            <p:nvPr/>
          </p:nvSpPr>
          <p:spPr>
            <a:xfrm>
              <a:off x="5671751" y="2189160"/>
              <a:ext cx="2026508" cy="714678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B556D6A-FDA7-4CE4-95C8-CF29D1764BBB}"/>
              </a:ext>
            </a:extLst>
          </p:cNvPr>
          <p:cNvSpPr txBox="1"/>
          <p:nvPr/>
        </p:nvSpPr>
        <p:spPr>
          <a:xfrm>
            <a:off x="8166616" y="2151727"/>
            <a:ext cx="3813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Scan back through pages 1 and 2: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Can you find any speech?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does the speech tell us about the characters?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 is it punctuated?</a:t>
            </a:r>
          </a:p>
        </p:txBody>
      </p:sp>
      <p:pic>
        <p:nvPicPr>
          <p:cNvPr id="6" name="Thursday Eng slide 5">
            <a:hlinkClick r:id="" action="ppaction://media"/>
            <a:extLst>
              <a:ext uri="{FF2B5EF4-FFF2-40B4-BE49-F238E27FC236}">
                <a16:creationId xmlns:a16="http://schemas.microsoft.com/office/drawing/2014/main" id="{CC1D9CD0-1ABD-4AF7-A33E-91BB7BADD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20" y="5148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BAEA4-34EC-4E4C-A677-A77445D74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9" t="24149" r="29348" b="10382"/>
          <a:stretch/>
        </p:blipFill>
        <p:spPr>
          <a:xfrm>
            <a:off x="6714749" y="1525893"/>
            <a:ext cx="5037519" cy="4244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C57A87-DE7C-4F7F-89CF-31C822DDF82C}"/>
              </a:ext>
            </a:extLst>
          </p:cNvPr>
          <p:cNvSpPr/>
          <p:nvPr/>
        </p:nvSpPr>
        <p:spPr>
          <a:xfrm>
            <a:off x="439732" y="1133606"/>
            <a:ext cx="56562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</a:p>
          <a:p>
            <a:endParaRPr lang="en-GB" sz="4000" b="1" u="sng" dirty="0"/>
          </a:p>
          <a:p>
            <a:r>
              <a:rPr lang="en-GB" sz="2400" b="1" dirty="0"/>
              <a:t>Create/draw 4 speech bubbles for the stepmother which conveys her character.</a:t>
            </a:r>
          </a:p>
          <a:p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might a character like her 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tone will she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Think about your language choice </a:t>
            </a:r>
          </a:p>
          <a:p>
            <a:endParaRPr lang="en-GB" sz="2400" b="1" u="sng" dirty="0"/>
          </a:p>
          <a:p>
            <a:r>
              <a:rPr lang="en-GB" sz="2400" b="1" dirty="0"/>
              <a:t>You do not need to use inverted commas in speech bubbles.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622852" y="384409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1B493-45CF-4855-8161-B81587C787AE}"/>
              </a:ext>
            </a:extLst>
          </p:cNvPr>
          <p:cNvSpPr txBox="1"/>
          <p:nvPr/>
        </p:nvSpPr>
        <p:spPr>
          <a:xfrm>
            <a:off x="7055709" y="1865870"/>
            <a:ext cx="185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don’t need those useless children anyway!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A0CA7-08D7-438B-BB08-A2A024C8A4AB}"/>
              </a:ext>
            </a:extLst>
          </p:cNvPr>
          <p:cNvSpPr txBox="1"/>
          <p:nvPr/>
        </p:nvSpPr>
        <p:spPr>
          <a:xfrm>
            <a:off x="9660493" y="2142869"/>
            <a:ext cx="18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Come here you lazy, silly boy!</a:t>
            </a:r>
          </a:p>
        </p:txBody>
      </p:sp>
      <p:pic>
        <p:nvPicPr>
          <p:cNvPr id="3" name="Mon English slide 6">
            <a:hlinkClick r:id="" action="ppaction://media"/>
            <a:extLst>
              <a:ext uri="{FF2B5EF4-FFF2-40B4-BE49-F238E27FC236}">
                <a16:creationId xmlns:a16="http://schemas.microsoft.com/office/drawing/2014/main" id="{F3A730BC-6915-4027-B603-B7E74F7A0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9949" y="264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5D42C2-A7BE-4FE3-94E7-06E3BFCCC9D7}"/>
              </a:ext>
            </a:extLst>
          </p:cNvPr>
          <p:cNvSpPr/>
          <p:nvPr/>
        </p:nvSpPr>
        <p:spPr>
          <a:xfrm>
            <a:off x="861391" y="357759"/>
            <a:ext cx="86934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</a:rPr>
              <a:t>Let’s recap Speech Rules: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 a capital letter at the start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 either a comma, full stop, ? or ! at the end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Choose an appropriate verb for the reporting clause (said, explained, questioned, shouted, whispered)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Write speech by a new character on a new line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73BA5-EB6C-4427-8433-B0D47EA40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1" t="30472" r="36739" b="24250"/>
          <a:stretch/>
        </p:blipFill>
        <p:spPr>
          <a:xfrm>
            <a:off x="306043" y="3805924"/>
            <a:ext cx="5935731" cy="2524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61CD96-93F8-420C-BD3E-FB2960055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8" t="30415" r="46875" b="36161"/>
          <a:stretch/>
        </p:blipFill>
        <p:spPr>
          <a:xfrm>
            <a:off x="6493565" y="4071352"/>
            <a:ext cx="5485158" cy="217071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7735084" y="478764"/>
            <a:ext cx="327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pic>
        <p:nvPicPr>
          <p:cNvPr id="6" name="Mon English slide 7">
            <a:hlinkClick r:id="" action="ppaction://media"/>
            <a:extLst>
              <a:ext uri="{FF2B5EF4-FFF2-40B4-BE49-F238E27FC236}">
                <a16:creationId xmlns:a16="http://schemas.microsoft.com/office/drawing/2014/main" id="{05A16CD8-8586-4406-8815-E6F17EFE8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783" y="57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5FCAC9-C0F1-4C10-AFC3-CDE119FCF78A}"/>
              </a:ext>
            </a:extLst>
          </p:cNvPr>
          <p:cNvSpPr/>
          <p:nvPr/>
        </p:nvSpPr>
        <p:spPr>
          <a:xfrm>
            <a:off x="174602" y="3753182"/>
            <a:ext cx="6782150" cy="2788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57A87-DE7C-4F7F-89CF-31C822DDF82C}"/>
              </a:ext>
            </a:extLst>
          </p:cNvPr>
          <p:cNvSpPr/>
          <p:nvPr/>
        </p:nvSpPr>
        <p:spPr>
          <a:xfrm>
            <a:off x="600787" y="504242"/>
            <a:ext cx="10990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/>
              <a:t>Activity 2:</a:t>
            </a:r>
          </a:p>
          <a:p>
            <a:endParaRPr lang="en-GB" sz="1600" b="1" u="sng" dirty="0"/>
          </a:p>
          <a:p>
            <a:r>
              <a:rPr lang="en-GB" sz="2000" dirty="0"/>
              <a:t>Use the speech written in your speech bubbles to create a conversation between the stepmother and either Hansel or Gretel. Punctuate this correctly. Remember to use our </a:t>
            </a:r>
            <a:r>
              <a:rPr lang="en-GB" sz="2000" b="1" dirty="0"/>
              <a:t>speech rules</a:t>
            </a:r>
            <a:r>
              <a:rPr lang="en-GB" sz="2000" dirty="0"/>
              <a:t>: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376007" y="319576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0334F-F6A0-40CD-B7F9-97B0E7698922}"/>
              </a:ext>
            </a:extLst>
          </p:cNvPr>
          <p:cNvSpPr/>
          <p:nvPr/>
        </p:nvSpPr>
        <p:spPr>
          <a:xfrm>
            <a:off x="860752" y="1973526"/>
            <a:ext cx="609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FF0000"/>
                </a:solidFill>
              </a:rPr>
              <a:t>Use a capital letter at the start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FF0000"/>
                </a:solidFill>
              </a:rPr>
              <a:t>Use either a comma, ? or ! at the end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FF0000"/>
                </a:solidFill>
              </a:rPr>
              <a:t>Choose an appropriate verb for the reporting clause (explained, questioned, shouted, whispered)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FF0000"/>
                </a:solidFill>
              </a:rPr>
              <a:t>Write speech by a new character on a new line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A8A100-ACB3-4473-A44C-CE25D2593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1" t="30472" r="36739" b="24250"/>
          <a:stretch/>
        </p:blipFill>
        <p:spPr>
          <a:xfrm>
            <a:off x="7282303" y="2261236"/>
            <a:ext cx="4663560" cy="1983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17E05-D230-45E8-8FD0-DFC68EE11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8" t="30415" r="46875" b="36161"/>
          <a:stretch/>
        </p:blipFill>
        <p:spPr>
          <a:xfrm>
            <a:off x="7283115" y="4595764"/>
            <a:ext cx="4680168" cy="185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BC03FC-F0BB-475A-8205-C6111A910D0C}"/>
              </a:ext>
            </a:extLst>
          </p:cNvPr>
          <p:cNvSpPr/>
          <p:nvPr/>
        </p:nvSpPr>
        <p:spPr>
          <a:xfrm>
            <a:off x="364550" y="3893010"/>
            <a:ext cx="640225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Example:</a:t>
            </a:r>
          </a:p>
          <a:p>
            <a:endParaRPr lang="en-GB" sz="1050" b="1" i="1" dirty="0"/>
          </a:p>
          <a:p>
            <a:r>
              <a:rPr lang="en-GB" i="1" dirty="0"/>
              <a:t>“Come here boy, I have something to tell you!” exclaimed the wicked stepmother. </a:t>
            </a:r>
          </a:p>
          <a:p>
            <a:endParaRPr lang="en-GB" sz="1050" i="1" dirty="0"/>
          </a:p>
          <a:p>
            <a:r>
              <a:rPr lang="en-GB" i="1" dirty="0"/>
              <a:t>“I’m coming,” replied Hansel with a concerned look on his face.</a:t>
            </a:r>
          </a:p>
          <a:p>
            <a:endParaRPr lang="en-GB" sz="1000" i="1" dirty="0"/>
          </a:p>
          <a:p>
            <a:r>
              <a:rPr lang="en-GB" i="1" dirty="0"/>
              <a:t>The old woman reached out and grabbed Hansel’s wrist, “I want you and your sister to follow me out into the woods today,” she said with a sly smirk on her face.</a:t>
            </a:r>
          </a:p>
        </p:txBody>
      </p:sp>
      <p:pic>
        <p:nvPicPr>
          <p:cNvPr id="2" name="Mon English slide 8">
            <a:hlinkClick r:id="" action="ppaction://media"/>
            <a:extLst>
              <a:ext uri="{FF2B5EF4-FFF2-40B4-BE49-F238E27FC236}">
                <a16:creationId xmlns:a16="http://schemas.microsoft.com/office/drawing/2014/main" id="{F14B14DD-2D8C-40C4-BC91-B37492342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0257" y="199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CC76076E-AF61-4979-A627-C732EA14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n English slide 9 - story">
            <a:hlinkClick r:id="" action="ppaction://media"/>
            <a:extLst>
              <a:ext uri="{FF2B5EF4-FFF2-40B4-BE49-F238E27FC236}">
                <a16:creationId xmlns:a16="http://schemas.microsoft.com/office/drawing/2014/main" id="{5DA33F64-08E4-44B3-9E41-F92B4C84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313" y="3919330"/>
            <a:ext cx="1169504" cy="11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e6ca74e-b4f7-4601-85ac-67e42a279e9b"/>
    <ds:schemaRef ds:uri="http://www.w3.org/XML/1998/namespace"/>
    <ds:schemaRef ds:uri="http://schemas.microsoft.com/office/infopath/2007/PartnerControls"/>
    <ds:schemaRef ds:uri="a460e403-a353-4628-9222-e96d0f2ecf1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448</Words>
  <Application>Microsoft Office PowerPoint</Application>
  <PresentationFormat>Widescreen</PresentationFormat>
  <Paragraphs>67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93</cp:revision>
  <dcterms:created xsi:type="dcterms:W3CDTF">2020-07-13T10:58:18Z</dcterms:created>
  <dcterms:modified xsi:type="dcterms:W3CDTF">2021-01-21T14:50:34Z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