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77" r:id="rId4"/>
    <p:sldId id="276" r:id="rId5"/>
    <p:sldId id="269" r:id="rId6"/>
    <p:sldId id="259" r:id="rId7"/>
    <p:sldId id="284" r:id="rId8"/>
    <p:sldId id="278" r:id="rId9"/>
    <p:sldId id="279" r:id="rId10"/>
    <p:sldId id="280" r:id="rId11"/>
    <p:sldId id="283" r:id="rId12"/>
    <p:sldId id="287" r:id="rId13"/>
    <p:sldId id="281" r:id="rId14"/>
    <p:sldId id="285" r:id="rId15"/>
    <p:sldId id="286" r:id="rId16"/>
    <p:sldId id="282" r:id="rId17"/>
    <p:sldId id="265" r:id="rId18"/>
    <p:sldId id="26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E81B80-52A1-42D9-BFC0-77C8D6F1AF1A}" type="datetimeFigureOut">
              <a:rPr lang="en-GB" smtClean="0"/>
              <a:t>20/01/2021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9682E-4CD1-48D8-8986-E5619A25308E}" type="slidenum">
              <a:rPr lang="en-GB" smtClean="0"/>
              <a:t>‹#›</a:t>
            </a:fld>
            <a:endParaRPr lang="en-GB"/>
          </a:p>
        </p:txBody>
      </p:sp>
    </p:spTree>
    <p:extLst>
      <p:ext uri="{BB962C8B-B14F-4D97-AF65-F5344CB8AC3E}">
        <p14:creationId xmlns:p14="http://schemas.microsoft.com/office/powerpoint/2010/main" val="3603132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B34818-4D97-434B-AE18-A0919BCF9CBD}" type="slidenum">
              <a:rPr lang="en-GB" altLang="en-US">
                <a:latin typeface="Times New Roman" panose="02020603050405020304" pitchFamily="18" charset="0"/>
              </a:rPr>
              <a:pPr/>
              <a:t>3</a:t>
            </a:fld>
            <a:endParaRPr lang="en-GB" altLang="en-US">
              <a:latin typeface="Times New Roman" panose="02020603050405020304" pitchFamily="18"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7170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6BA0CA5-CEA9-4E99-85AF-4768D08169C6}" type="slidenum">
              <a:rPr lang="en-GB" altLang="en-US">
                <a:latin typeface="Times New Roman" panose="02020603050405020304" pitchFamily="18" charset="0"/>
              </a:rPr>
              <a:pPr/>
              <a:t>8</a:t>
            </a:fld>
            <a:endParaRPr lang="en-GB" altLang="en-US">
              <a:latin typeface="Times New Roman" panose="02020603050405020304" pitchFamily="18"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04311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59B1C4-5D22-405C-AED3-292A9D9160D3}" type="slidenum">
              <a:rPr lang="en-GB" altLang="en-US">
                <a:latin typeface="Times New Roman" panose="02020603050405020304" pitchFamily="18" charset="0"/>
              </a:rPr>
              <a:pPr/>
              <a:t>9</a:t>
            </a:fld>
            <a:endParaRPr lang="en-GB" altLang="en-US">
              <a:latin typeface="Times New Roman" panose="02020603050405020304" pitchFamily="18"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72347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FB22E65-2153-4D8E-934E-A0F2C47A741B}" type="slidenum">
              <a:rPr lang="en-GB" altLang="en-US">
                <a:latin typeface="Times New Roman" panose="02020603050405020304" pitchFamily="18" charset="0"/>
              </a:rPr>
              <a:pPr/>
              <a:t>10</a:t>
            </a:fld>
            <a:endParaRPr lang="en-GB" altLang="en-US">
              <a:latin typeface="Times New Roman" panose="02020603050405020304" pitchFamily="18"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13102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21E048-CB68-4D4F-9AD0-DEA20E9F6E32}" type="slidenum">
              <a:rPr lang="en-GB" altLang="en-US">
                <a:latin typeface="Times New Roman" panose="02020603050405020304" pitchFamily="18" charset="0"/>
              </a:rPr>
              <a:pPr/>
              <a:t>13</a:t>
            </a:fld>
            <a:endParaRPr lang="en-GB" altLang="en-US">
              <a:latin typeface="Times New Roman" panose="02020603050405020304" pitchFamily="18"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337395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5DE61A-AE7A-4AD4-9087-8A1313E6C6B4}" type="slidenum">
              <a:rPr lang="en-GB" altLang="en-US">
                <a:latin typeface="Times New Roman" panose="02020603050405020304" pitchFamily="18" charset="0"/>
              </a:rPr>
              <a:pPr/>
              <a:t>16</a:t>
            </a:fld>
            <a:endParaRPr lang="en-GB" altLang="en-US">
              <a:latin typeface="Times New Roman" panose="02020603050405020304" pitchFamily="18"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3758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F652708-9B5B-4A47-8CA8-EC69DE79F779}" type="datetimeFigureOut">
              <a:rPr lang="en-GB" smtClean="0"/>
              <a:t>20/01/2021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6EA9E6-4FB1-4B38-AAF2-76922AE44E3D}" type="slidenum">
              <a:rPr lang="en-GB" smtClean="0"/>
              <a:t>‹#›</a:t>
            </a:fld>
            <a:endParaRPr lang="en-GB"/>
          </a:p>
        </p:txBody>
      </p:sp>
    </p:spTree>
    <p:extLst>
      <p:ext uri="{BB962C8B-B14F-4D97-AF65-F5344CB8AC3E}">
        <p14:creationId xmlns:p14="http://schemas.microsoft.com/office/powerpoint/2010/main" val="3200834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F652708-9B5B-4A47-8CA8-EC69DE79F779}" type="datetimeFigureOut">
              <a:rPr lang="en-GB" smtClean="0"/>
              <a:t>20/01/2021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6EA9E6-4FB1-4B38-AAF2-76922AE44E3D}" type="slidenum">
              <a:rPr lang="en-GB" smtClean="0"/>
              <a:t>‹#›</a:t>
            </a:fld>
            <a:endParaRPr lang="en-GB"/>
          </a:p>
        </p:txBody>
      </p:sp>
    </p:spTree>
    <p:extLst>
      <p:ext uri="{BB962C8B-B14F-4D97-AF65-F5344CB8AC3E}">
        <p14:creationId xmlns:p14="http://schemas.microsoft.com/office/powerpoint/2010/main" val="2227841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F652708-9B5B-4A47-8CA8-EC69DE79F779}" type="datetimeFigureOut">
              <a:rPr lang="en-GB" smtClean="0"/>
              <a:t>20/01/2021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6EA9E6-4FB1-4B38-AAF2-76922AE44E3D}" type="slidenum">
              <a:rPr lang="en-GB" smtClean="0"/>
              <a:t>‹#›</a:t>
            </a:fld>
            <a:endParaRPr lang="en-GB"/>
          </a:p>
        </p:txBody>
      </p:sp>
    </p:spTree>
    <p:extLst>
      <p:ext uri="{BB962C8B-B14F-4D97-AF65-F5344CB8AC3E}">
        <p14:creationId xmlns:p14="http://schemas.microsoft.com/office/powerpoint/2010/main" val="2966270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F652708-9B5B-4A47-8CA8-EC69DE79F779}" type="datetimeFigureOut">
              <a:rPr lang="en-GB" smtClean="0"/>
              <a:t>20/01/2021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6EA9E6-4FB1-4B38-AAF2-76922AE44E3D}" type="slidenum">
              <a:rPr lang="en-GB" smtClean="0"/>
              <a:t>‹#›</a:t>
            </a:fld>
            <a:endParaRPr lang="en-GB"/>
          </a:p>
        </p:txBody>
      </p:sp>
    </p:spTree>
    <p:extLst>
      <p:ext uri="{BB962C8B-B14F-4D97-AF65-F5344CB8AC3E}">
        <p14:creationId xmlns:p14="http://schemas.microsoft.com/office/powerpoint/2010/main" val="3464092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F652708-9B5B-4A47-8CA8-EC69DE79F779}" type="datetimeFigureOut">
              <a:rPr lang="en-GB" smtClean="0"/>
              <a:t>20/01/2021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B6EA9E6-4FB1-4B38-AAF2-76922AE44E3D}" type="slidenum">
              <a:rPr lang="en-GB" smtClean="0"/>
              <a:t>‹#›</a:t>
            </a:fld>
            <a:endParaRPr lang="en-GB"/>
          </a:p>
        </p:txBody>
      </p:sp>
    </p:spTree>
    <p:extLst>
      <p:ext uri="{BB962C8B-B14F-4D97-AF65-F5344CB8AC3E}">
        <p14:creationId xmlns:p14="http://schemas.microsoft.com/office/powerpoint/2010/main" val="2168736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F652708-9B5B-4A47-8CA8-EC69DE79F779}" type="datetimeFigureOut">
              <a:rPr lang="en-GB" smtClean="0"/>
              <a:t>20/01/2021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6EA9E6-4FB1-4B38-AAF2-76922AE44E3D}" type="slidenum">
              <a:rPr lang="en-GB" smtClean="0"/>
              <a:t>‹#›</a:t>
            </a:fld>
            <a:endParaRPr lang="en-GB"/>
          </a:p>
        </p:txBody>
      </p:sp>
    </p:spTree>
    <p:extLst>
      <p:ext uri="{BB962C8B-B14F-4D97-AF65-F5344CB8AC3E}">
        <p14:creationId xmlns:p14="http://schemas.microsoft.com/office/powerpoint/2010/main" val="218922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F652708-9B5B-4A47-8CA8-EC69DE79F779}" type="datetimeFigureOut">
              <a:rPr lang="en-GB" smtClean="0"/>
              <a:t>20/01/2021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B6EA9E6-4FB1-4B38-AAF2-76922AE44E3D}" type="slidenum">
              <a:rPr lang="en-GB" smtClean="0"/>
              <a:t>‹#›</a:t>
            </a:fld>
            <a:endParaRPr lang="en-GB"/>
          </a:p>
        </p:txBody>
      </p:sp>
    </p:spTree>
    <p:extLst>
      <p:ext uri="{BB962C8B-B14F-4D97-AF65-F5344CB8AC3E}">
        <p14:creationId xmlns:p14="http://schemas.microsoft.com/office/powerpoint/2010/main" val="1881134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F652708-9B5B-4A47-8CA8-EC69DE79F779}" type="datetimeFigureOut">
              <a:rPr lang="en-GB" smtClean="0"/>
              <a:t>20/01/2021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B6EA9E6-4FB1-4B38-AAF2-76922AE44E3D}" type="slidenum">
              <a:rPr lang="en-GB" smtClean="0"/>
              <a:t>‹#›</a:t>
            </a:fld>
            <a:endParaRPr lang="en-GB"/>
          </a:p>
        </p:txBody>
      </p:sp>
    </p:spTree>
    <p:extLst>
      <p:ext uri="{BB962C8B-B14F-4D97-AF65-F5344CB8AC3E}">
        <p14:creationId xmlns:p14="http://schemas.microsoft.com/office/powerpoint/2010/main" val="1352409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652708-9B5B-4A47-8CA8-EC69DE79F779}" type="datetimeFigureOut">
              <a:rPr lang="en-GB" smtClean="0"/>
              <a:t>20/01/2021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B6EA9E6-4FB1-4B38-AAF2-76922AE44E3D}" type="slidenum">
              <a:rPr lang="en-GB" smtClean="0"/>
              <a:t>‹#›</a:t>
            </a:fld>
            <a:endParaRPr lang="en-GB"/>
          </a:p>
        </p:txBody>
      </p:sp>
    </p:spTree>
    <p:extLst>
      <p:ext uri="{BB962C8B-B14F-4D97-AF65-F5344CB8AC3E}">
        <p14:creationId xmlns:p14="http://schemas.microsoft.com/office/powerpoint/2010/main" val="4021354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F652708-9B5B-4A47-8CA8-EC69DE79F779}" type="datetimeFigureOut">
              <a:rPr lang="en-GB" smtClean="0"/>
              <a:t>20/01/2021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6EA9E6-4FB1-4B38-AAF2-76922AE44E3D}" type="slidenum">
              <a:rPr lang="en-GB" smtClean="0"/>
              <a:t>‹#›</a:t>
            </a:fld>
            <a:endParaRPr lang="en-GB"/>
          </a:p>
        </p:txBody>
      </p:sp>
    </p:spTree>
    <p:extLst>
      <p:ext uri="{BB962C8B-B14F-4D97-AF65-F5344CB8AC3E}">
        <p14:creationId xmlns:p14="http://schemas.microsoft.com/office/powerpoint/2010/main" val="1005237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F652708-9B5B-4A47-8CA8-EC69DE79F779}" type="datetimeFigureOut">
              <a:rPr lang="en-GB" smtClean="0"/>
              <a:t>20/01/2021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B6EA9E6-4FB1-4B38-AAF2-76922AE44E3D}" type="slidenum">
              <a:rPr lang="en-GB" smtClean="0"/>
              <a:t>‹#›</a:t>
            </a:fld>
            <a:endParaRPr lang="en-GB"/>
          </a:p>
        </p:txBody>
      </p:sp>
    </p:spTree>
    <p:extLst>
      <p:ext uri="{BB962C8B-B14F-4D97-AF65-F5344CB8AC3E}">
        <p14:creationId xmlns:p14="http://schemas.microsoft.com/office/powerpoint/2010/main" val="3844807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652708-9B5B-4A47-8CA8-EC69DE79F779}" type="datetimeFigureOut">
              <a:rPr lang="en-GB" smtClean="0"/>
              <a:t>20/01/2021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6EA9E6-4FB1-4B38-AAF2-76922AE44E3D}" type="slidenum">
              <a:rPr lang="en-GB" smtClean="0"/>
              <a:t>‹#›</a:t>
            </a:fld>
            <a:endParaRPr lang="en-GB"/>
          </a:p>
        </p:txBody>
      </p:sp>
    </p:spTree>
    <p:extLst>
      <p:ext uri="{BB962C8B-B14F-4D97-AF65-F5344CB8AC3E}">
        <p14:creationId xmlns:p14="http://schemas.microsoft.com/office/powerpoint/2010/main" val="174649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jpeg"/><Relationship Id="rId5" Type="http://schemas.openxmlformats.org/officeDocument/2006/relationships/hyperlink" Target="http://www.hitchams.suffolk.sch.uk/mosque/_vti_bin/shtml.exe/mihrab.htm/map" TargetMode="External"/><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9.m4a"/><Relationship Id="rId7" Type="http://schemas.openxmlformats.org/officeDocument/2006/relationships/image" Target="../media/image2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bbc.co.uk/bitesize/topics/zpdtsbk/articles/zrxxgwx" TargetMode="External"/><Relationship Id="rId5" Type="http://schemas.openxmlformats.org/officeDocument/2006/relationships/slideLayout" Target="../slideLayouts/slideLayout2.xml"/><Relationship Id="rId4"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m4a"/><Relationship Id="rId7" Type="http://schemas.openxmlformats.org/officeDocument/2006/relationships/image" Target="../media/image6.jpeg"/><Relationship Id="rId2" Type="http://schemas.microsoft.com/office/2007/relationships/media" Target="../media/media3.m4a"/><Relationship Id="rId1" Type="http://schemas.openxmlformats.org/officeDocument/2006/relationships/audio" Target="file:///C:\Users\burton\Desktop\school\farmington\Introduction%20to%20Islam\islam\Islamic%20music\call%20to%20prayer%203.mp3" TargetMode="Externa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0.png"/><Relationship Id="rId18" Type="http://schemas.openxmlformats.org/officeDocument/2006/relationships/image" Target="../media/image3.png"/><Relationship Id="rId3" Type="http://schemas.openxmlformats.org/officeDocument/2006/relationships/audio" Target="../media/media4.m4a"/><Relationship Id="rId7" Type="http://schemas.openxmlformats.org/officeDocument/2006/relationships/image" Target="../media/image7.png"/><Relationship Id="rId12" Type="http://schemas.openxmlformats.org/officeDocument/2006/relationships/oleObject" Target="../embeddings/oleObject4.bin"/><Relationship Id="rId17" Type="http://schemas.openxmlformats.org/officeDocument/2006/relationships/image" Target="../media/image12.png"/><Relationship Id="rId2" Type="http://schemas.microsoft.com/office/2007/relationships/media" Target="../media/media4.m4a"/><Relationship Id="rId16" Type="http://schemas.openxmlformats.org/officeDocument/2006/relationships/oleObject" Target="../embeddings/oleObject6.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9.png"/><Relationship Id="rId5" Type="http://schemas.openxmlformats.org/officeDocument/2006/relationships/image" Target="../media/image13.png"/><Relationship Id="rId15" Type="http://schemas.openxmlformats.org/officeDocument/2006/relationships/image" Target="../media/image11.png"/><Relationship Id="rId10" Type="http://schemas.openxmlformats.org/officeDocument/2006/relationships/oleObject" Target="../embeddings/oleObject3.bin"/><Relationship Id="rId4" Type="http://schemas.openxmlformats.org/officeDocument/2006/relationships/slideLayout" Target="../slideLayouts/slideLayout7.xml"/><Relationship Id="rId9" Type="http://schemas.openxmlformats.org/officeDocument/2006/relationships/image" Target="../media/image8.png"/><Relationship Id="rId1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jpeg"/><Relationship Id="rId5" Type="http://schemas.openxmlformats.org/officeDocument/2006/relationships/hyperlink" Target="http://www.hitchams.suffolk.sch.uk/mosque/_vti_bin/shtml.exe/the.htm/map" TargetMode="External"/><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4" name="WordArt 6"/>
          <p:cNvSpPr>
            <a:spLocks noChangeArrowheads="1" noChangeShapeType="1" noTextEdit="1"/>
          </p:cNvSpPr>
          <p:nvPr/>
        </p:nvSpPr>
        <p:spPr bwMode="auto">
          <a:xfrm>
            <a:off x="2495551" y="1"/>
            <a:ext cx="6913563" cy="4824413"/>
          </a:xfrm>
          <a:prstGeom prst="rect">
            <a:avLst/>
          </a:prstGeom>
        </p:spPr>
        <p:txBody>
          <a:bodyPr wrap="none" fromWordArt="1">
            <a:prstTxWarp prst="textSlantUp">
              <a:avLst>
                <a:gd name="adj" fmla="val 55556"/>
              </a:avLst>
            </a:prstTxWarp>
          </a:bodyPr>
          <a:lstStyle/>
          <a:p>
            <a:pPr algn="ctr"/>
            <a:r>
              <a:rPr lang="en-GB" sz="3600" kern="10" dirty="0">
                <a:ln w="9525">
                  <a:solidFill>
                    <a:srgbClr val="000000"/>
                  </a:solidFill>
                  <a:round/>
                  <a:headEnd/>
                  <a:tailEnd/>
                </a:ln>
                <a:solidFill>
                  <a:srgbClr val="000000"/>
                </a:solidFill>
                <a:latin typeface="Arial Black" panose="020B0A04020102020204" pitchFamily="34" charset="0"/>
              </a:rPr>
              <a:t>Islam</a:t>
            </a:r>
          </a:p>
        </p:txBody>
      </p:sp>
      <p:sp>
        <p:nvSpPr>
          <p:cNvPr id="4" name="Text Placeholder 3"/>
          <p:cNvSpPr>
            <a:spLocks noGrp="1"/>
          </p:cNvSpPr>
          <p:nvPr>
            <p:ph type="body" idx="1"/>
          </p:nvPr>
        </p:nvSpPr>
        <p:spPr/>
        <p:txBody>
          <a:bodyPr>
            <a:normAutofit/>
          </a:bodyPr>
          <a:lstStyle/>
          <a:p>
            <a:endParaRPr lang="en-GB" sz="3600" dirty="0" smtClean="0">
              <a:solidFill>
                <a:schemeClr val="accent1">
                  <a:lumMod val="50000"/>
                </a:schemeClr>
              </a:solidFill>
            </a:endParaRPr>
          </a:p>
          <a:p>
            <a:r>
              <a:rPr lang="en-GB" sz="3600" dirty="0" smtClean="0">
                <a:solidFill>
                  <a:schemeClr val="accent1">
                    <a:lumMod val="50000"/>
                  </a:schemeClr>
                </a:solidFill>
              </a:rPr>
              <a:t>Can I describe what is inside a mosque?</a:t>
            </a:r>
            <a:endParaRPr lang="en-GB" sz="3600" dirty="0">
              <a:solidFill>
                <a:schemeClr val="accent1">
                  <a:lumMod val="50000"/>
                </a:schemeClr>
              </a:solidFill>
            </a:endParaRPr>
          </a:p>
        </p:txBody>
      </p:sp>
      <p:pic>
        <p:nvPicPr>
          <p:cNvPr id="6" name="Picture 5" descr="h6_alm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38" y="434116"/>
            <a:ext cx="1863271" cy="24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ultanhasan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0351" y="2880721"/>
            <a:ext cx="2210708" cy="206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310" y="3424416"/>
            <a:ext cx="487363" cy="487363"/>
          </a:xfrm>
          <a:prstGeom prst="rect">
            <a:avLst/>
          </a:prstGeom>
        </p:spPr>
      </p:pic>
    </p:spTree>
    <p:extLst>
      <p:ext uri="{BB962C8B-B14F-4D97-AF65-F5344CB8AC3E}">
        <p14:creationId xmlns:p14="http://schemas.microsoft.com/office/powerpoint/2010/main" val="46122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par>
                          <p:cTn id="10" fill="hold">
                            <p:stCondLst>
                              <p:cond delay="2000"/>
                            </p:stCondLst>
                            <p:childTnLst>
                              <p:par>
                                <p:cTn id="11" presetID="53"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4885"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body" idx="1"/>
          </p:nvPr>
        </p:nvSpPr>
        <p:spPr>
          <a:xfrm>
            <a:off x="5591176" y="620714"/>
            <a:ext cx="4391025" cy="5475287"/>
          </a:xfrm>
        </p:spPr>
        <p:txBody>
          <a:bodyPr/>
          <a:lstStyle/>
          <a:p>
            <a:pPr eaLnBrk="1" hangingPunct="1">
              <a:defRPr/>
            </a:pPr>
            <a:r>
              <a:rPr lang="en-GB" altLang="en-US" dirty="0">
                <a:latin typeface="Comic Sans MS" panose="030F0702030302020204" pitchFamily="66" charset="0"/>
              </a:rPr>
              <a:t>The floor is carpeted and the pattern is designed to provide individual prayer mats for each worshipper. Prayer mats are also put on the walls for decoration.</a:t>
            </a:r>
          </a:p>
          <a:p>
            <a:pPr marL="0" indent="0" eaLnBrk="1" hangingPunct="1">
              <a:buNone/>
              <a:defRPr/>
            </a:pPr>
            <a:endParaRPr lang="en-GB" altLang="en-US" dirty="0">
              <a:latin typeface="Comic Sans MS" panose="030F0702030302020204" pitchFamily="66" charset="0"/>
            </a:endParaRPr>
          </a:p>
        </p:txBody>
      </p:sp>
      <p:pic>
        <p:nvPicPr>
          <p:cNvPr id="16387" name="Picture 3" descr="10b.jpg (64944 b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05" y="253139"/>
            <a:ext cx="33321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4"/>
          <p:cNvSpPr>
            <a:spLocks noChangeArrowheads="1"/>
          </p:cNvSpPr>
          <p:nvPr/>
        </p:nvSpPr>
        <p:spPr bwMode="auto">
          <a:xfrm>
            <a:off x="2782889" y="5876926"/>
            <a:ext cx="70564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400" dirty="0">
                <a:latin typeface="Comic Sans MS" panose="030F0702030302020204" pitchFamily="66" charset="0"/>
              </a:rPr>
              <a:t>Muslims prayers involve standing, bowing and kneeling</a:t>
            </a:r>
            <a:endParaRPr lang="en-US" altLang="en-US" sz="2400" dirty="0">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5868" y="377032"/>
            <a:ext cx="487363" cy="487363"/>
          </a:xfrm>
          <a:prstGeom prst="rect">
            <a:avLst/>
          </a:prstGeom>
        </p:spPr>
      </p:pic>
    </p:spTree>
    <p:extLst>
      <p:ext uri="{BB962C8B-B14F-4D97-AF65-F5344CB8AC3E}">
        <p14:creationId xmlns:p14="http://schemas.microsoft.com/office/powerpoint/2010/main" val="3351406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picm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5623" y="188914"/>
            <a:ext cx="4528412" cy="63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6"/>
          <p:cNvSpPr txBox="1">
            <a:spLocks noChangeArrowheads="1"/>
          </p:cNvSpPr>
          <p:nvPr/>
        </p:nvSpPr>
        <p:spPr bwMode="auto">
          <a:xfrm>
            <a:off x="6672263" y="188914"/>
            <a:ext cx="381635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algn="ctr" eaLnBrk="1" hangingPunct="1">
              <a:spcBef>
                <a:spcPct val="50000"/>
              </a:spcBef>
            </a:pPr>
            <a:r>
              <a:rPr lang="en-GB" altLang="en-US" sz="3600" u="sng"/>
              <a:t>Prayer mat</a:t>
            </a:r>
          </a:p>
          <a:p>
            <a:pPr eaLnBrk="1" hangingPunct="1">
              <a:spcBef>
                <a:spcPct val="50000"/>
              </a:spcBef>
            </a:pPr>
            <a:endParaRPr lang="en-GB" altLang="en-US" sz="2400"/>
          </a:p>
          <a:p>
            <a:pPr eaLnBrk="1" hangingPunct="1">
              <a:spcBef>
                <a:spcPct val="50000"/>
              </a:spcBef>
            </a:pPr>
            <a:r>
              <a:rPr lang="en-GB" altLang="en-US" sz="2400"/>
              <a:t>Usually when Muslims pray, they do so on a prayer mat. However, in a mosque the prayer hall is usually carpeted so they don’t need to bring mats. In this mosque, the carpet is designed so that everybody knows where to sit and how much space to take up.</a:t>
            </a:r>
            <a:endParaRPr lang="en-US" altLang="en-US" sz="24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8613" y="502285"/>
            <a:ext cx="487363" cy="487363"/>
          </a:xfrm>
          <a:prstGeom prst="rect">
            <a:avLst/>
          </a:prstGeom>
        </p:spPr>
      </p:pic>
    </p:spTree>
    <p:extLst>
      <p:ext uri="{BB962C8B-B14F-4D97-AF65-F5344CB8AC3E}">
        <p14:creationId xmlns:p14="http://schemas.microsoft.com/office/powerpoint/2010/main" val="3088260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p:cTn id="7" dur="2000" fill="hold"/>
                                        <p:tgtEl>
                                          <p:spTgt spid="18437"/>
                                        </p:tgtEl>
                                        <p:attrNameLst>
                                          <p:attrName>ppt_w</p:attrName>
                                        </p:attrNameLst>
                                      </p:cBhvr>
                                      <p:tavLst>
                                        <p:tav tm="0">
                                          <p:val>
                                            <p:fltVal val="0"/>
                                          </p:val>
                                        </p:tav>
                                        <p:tav tm="100000">
                                          <p:val>
                                            <p:strVal val="#ppt_w"/>
                                          </p:val>
                                        </p:tav>
                                      </p:tavLst>
                                    </p:anim>
                                    <p:anim calcmode="lin" valueType="num">
                                      <p:cBhvr>
                                        <p:cTn id="8" dur="2000" fill="hold"/>
                                        <p:tgtEl>
                                          <p:spTgt spid="18437"/>
                                        </p:tgtEl>
                                        <p:attrNameLst>
                                          <p:attrName>ppt_h</p:attrName>
                                        </p:attrNameLst>
                                      </p:cBhvr>
                                      <p:tavLst>
                                        <p:tav tm="0">
                                          <p:val>
                                            <p:fltVal val="0"/>
                                          </p:val>
                                        </p:tav>
                                        <p:tav tm="100000">
                                          <p:val>
                                            <p:strVal val="#ppt_h"/>
                                          </p:val>
                                        </p:tav>
                                      </p:tavLst>
                                    </p:anim>
                                    <p:animEffect transition="in" filter="fade">
                                      <p:cBhvr>
                                        <p:cTn id="9" dur="2000"/>
                                        <p:tgtEl>
                                          <p:spTgt spid="18437"/>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18438"/>
                                        </p:tgtEl>
                                        <p:attrNameLst>
                                          <p:attrName>style.visibility</p:attrName>
                                        </p:attrNameLst>
                                      </p:cBhvr>
                                      <p:to>
                                        <p:strVal val="visible"/>
                                      </p:to>
                                    </p:set>
                                    <p:anim calcmode="lin" valueType="num">
                                      <p:cBhvr>
                                        <p:cTn id="13" dur="2000" fill="hold"/>
                                        <p:tgtEl>
                                          <p:spTgt spid="18438"/>
                                        </p:tgtEl>
                                        <p:attrNameLst>
                                          <p:attrName>ppt_w</p:attrName>
                                        </p:attrNameLst>
                                      </p:cBhvr>
                                      <p:tavLst>
                                        <p:tav tm="0">
                                          <p:val>
                                            <p:fltVal val="0"/>
                                          </p:val>
                                        </p:tav>
                                        <p:tav tm="100000">
                                          <p:val>
                                            <p:strVal val="#ppt_w"/>
                                          </p:val>
                                        </p:tav>
                                      </p:tavLst>
                                    </p:anim>
                                    <p:anim calcmode="lin" valueType="num">
                                      <p:cBhvr>
                                        <p:cTn id="14" dur="2000" fill="hold"/>
                                        <p:tgtEl>
                                          <p:spTgt spid="18438"/>
                                        </p:tgtEl>
                                        <p:attrNameLst>
                                          <p:attrName>ppt_h</p:attrName>
                                        </p:attrNameLst>
                                      </p:cBhvr>
                                      <p:tavLst>
                                        <p:tav tm="0">
                                          <p:val>
                                            <p:fltVal val="0"/>
                                          </p:val>
                                        </p:tav>
                                        <p:tav tm="100000">
                                          <p:val>
                                            <p:strVal val="#ppt_h"/>
                                          </p:val>
                                        </p:tav>
                                      </p:tavLst>
                                    </p:anim>
                                    <p:animEffect transition="in" filter="fade">
                                      <p:cBhvr>
                                        <p:cTn id="15" dur="20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8948"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84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descr="sultanhasan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908051"/>
            <a:ext cx="52197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 Box 6"/>
          <p:cNvSpPr txBox="1">
            <a:spLocks noChangeArrowheads="1"/>
          </p:cNvSpPr>
          <p:nvPr/>
        </p:nvSpPr>
        <p:spPr bwMode="auto">
          <a:xfrm>
            <a:off x="7391400" y="549275"/>
            <a:ext cx="32766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algn="ctr" eaLnBrk="1" hangingPunct="1">
              <a:spcBef>
                <a:spcPct val="50000"/>
              </a:spcBef>
            </a:pPr>
            <a:r>
              <a:rPr lang="en-GB" altLang="en-US" sz="3600" u="sng"/>
              <a:t>Qiblah wall</a:t>
            </a:r>
          </a:p>
          <a:p>
            <a:pPr eaLnBrk="1" hangingPunct="1">
              <a:spcBef>
                <a:spcPct val="50000"/>
              </a:spcBef>
            </a:pPr>
            <a:endParaRPr lang="en-GB" altLang="en-US" sz="2400"/>
          </a:p>
          <a:p>
            <a:pPr eaLnBrk="1" hangingPunct="1">
              <a:spcBef>
                <a:spcPct val="50000"/>
              </a:spcBef>
            </a:pPr>
            <a:r>
              <a:rPr lang="en-GB" altLang="en-US" sz="2400"/>
              <a:t>This is the wall in the mosque which faces Mecca. When praying, Muslims face Mecca as they believe it is the holiest city.</a:t>
            </a:r>
            <a:endParaRPr lang="en-US" altLang="en-US" sz="24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1513" y="232320"/>
            <a:ext cx="487363" cy="487363"/>
          </a:xfrm>
          <a:prstGeom prst="rect">
            <a:avLst/>
          </a:prstGeom>
        </p:spPr>
      </p:pic>
    </p:spTree>
    <p:extLst>
      <p:ext uri="{BB962C8B-B14F-4D97-AF65-F5344CB8AC3E}">
        <p14:creationId xmlns:p14="http://schemas.microsoft.com/office/powerpoint/2010/main" val="3964413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9461"/>
                                        </p:tgtEl>
                                        <p:attrNameLst>
                                          <p:attrName>style.visibility</p:attrName>
                                        </p:attrNameLst>
                                      </p:cBhvr>
                                      <p:to>
                                        <p:strVal val="visible"/>
                                      </p:to>
                                    </p:set>
                                    <p:anim calcmode="lin" valueType="num">
                                      <p:cBhvr>
                                        <p:cTn id="7" dur="2000" fill="hold"/>
                                        <p:tgtEl>
                                          <p:spTgt spid="19461"/>
                                        </p:tgtEl>
                                        <p:attrNameLst>
                                          <p:attrName>ppt_w</p:attrName>
                                        </p:attrNameLst>
                                      </p:cBhvr>
                                      <p:tavLst>
                                        <p:tav tm="0">
                                          <p:val>
                                            <p:fltVal val="0"/>
                                          </p:val>
                                        </p:tav>
                                        <p:tav tm="100000">
                                          <p:val>
                                            <p:strVal val="#ppt_w"/>
                                          </p:val>
                                        </p:tav>
                                      </p:tavLst>
                                    </p:anim>
                                    <p:anim calcmode="lin" valueType="num">
                                      <p:cBhvr>
                                        <p:cTn id="8" dur="2000" fill="hold"/>
                                        <p:tgtEl>
                                          <p:spTgt spid="19461"/>
                                        </p:tgtEl>
                                        <p:attrNameLst>
                                          <p:attrName>ppt_h</p:attrName>
                                        </p:attrNameLst>
                                      </p:cBhvr>
                                      <p:tavLst>
                                        <p:tav tm="0">
                                          <p:val>
                                            <p:fltVal val="0"/>
                                          </p:val>
                                        </p:tav>
                                        <p:tav tm="100000">
                                          <p:val>
                                            <p:strVal val="#ppt_h"/>
                                          </p:val>
                                        </p:tav>
                                      </p:tavLst>
                                    </p:anim>
                                    <p:animEffect transition="in" filter="fade">
                                      <p:cBhvr>
                                        <p:cTn id="9" dur="2000"/>
                                        <p:tgtEl>
                                          <p:spTgt spid="19461"/>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19462"/>
                                        </p:tgtEl>
                                        <p:attrNameLst>
                                          <p:attrName>style.visibility</p:attrName>
                                        </p:attrNameLst>
                                      </p:cBhvr>
                                      <p:to>
                                        <p:strVal val="visible"/>
                                      </p:to>
                                    </p:set>
                                    <p:anim calcmode="lin" valueType="num">
                                      <p:cBhvr>
                                        <p:cTn id="13" dur="2000" fill="hold"/>
                                        <p:tgtEl>
                                          <p:spTgt spid="19462"/>
                                        </p:tgtEl>
                                        <p:attrNameLst>
                                          <p:attrName>ppt_w</p:attrName>
                                        </p:attrNameLst>
                                      </p:cBhvr>
                                      <p:tavLst>
                                        <p:tav tm="0">
                                          <p:val>
                                            <p:fltVal val="0"/>
                                          </p:val>
                                        </p:tav>
                                        <p:tav tm="100000">
                                          <p:val>
                                            <p:strVal val="#ppt_w"/>
                                          </p:val>
                                        </p:tav>
                                      </p:tavLst>
                                    </p:anim>
                                    <p:anim calcmode="lin" valueType="num">
                                      <p:cBhvr>
                                        <p:cTn id="14" dur="2000" fill="hold"/>
                                        <p:tgtEl>
                                          <p:spTgt spid="19462"/>
                                        </p:tgtEl>
                                        <p:attrNameLst>
                                          <p:attrName>ppt_h</p:attrName>
                                        </p:attrNameLst>
                                      </p:cBhvr>
                                      <p:tavLst>
                                        <p:tav tm="0">
                                          <p:val>
                                            <p:fltVal val="0"/>
                                          </p:val>
                                        </p:tav>
                                        <p:tav tm="100000">
                                          <p:val>
                                            <p:strVal val="#ppt_h"/>
                                          </p:val>
                                        </p:tav>
                                      </p:tavLst>
                                    </p:anim>
                                    <p:animEffect transition="in" filter="fade">
                                      <p:cBhvr>
                                        <p:cTn id="15" dur="20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6797"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94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body" idx="1"/>
          </p:nvPr>
        </p:nvSpPr>
        <p:spPr>
          <a:xfrm>
            <a:off x="2209800" y="549276"/>
            <a:ext cx="7772400" cy="5546725"/>
          </a:xfrm>
        </p:spPr>
        <p:txBody>
          <a:bodyPr/>
          <a:lstStyle/>
          <a:p>
            <a:pPr eaLnBrk="1" hangingPunct="1">
              <a:defRPr/>
            </a:pPr>
            <a:r>
              <a:rPr lang="en-GB" altLang="en-US" smtClean="0">
                <a:latin typeface="Comic Sans MS" panose="030F0702030302020204" pitchFamily="66" charset="0"/>
              </a:rPr>
              <a:t>The niche in the wall is known as the Mihrab. It marks the direction of Mecca. Prayers are offered whilst facing in this direction. </a:t>
            </a:r>
          </a:p>
        </p:txBody>
      </p:sp>
      <p:pic>
        <p:nvPicPr>
          <p:cNvPr id="18435" name="Picture 3" descr="11.jpg (24301 byte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763" y="2425066"/>
            <a:ext cx="4751387"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7"/>
          <a:stretch>
            <a:fillRect/>
          </a:stretch>
        </p:blipFill>
        <p:spPr>
          <a:xfrm>
            <a:off x="8125419" y="1777943"/>
            <a:ext cx="3361186" cy="2522554"/>
          </a:xfrm>
          <a:prstGeom prst="rect">
            <a:avLst/>
          </a:prstGeom>
        </p:spPr>
      </p:pic>
      <p:pic>
        <p:nvPicPr>
          <p:cNvPr id="6" name="Picture 4" descr="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4554583"/>
            <a:ext cx="2631652" cy="181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5600" y="756127"/>
            <a:ext cx="487363" cy="487363"/>
          </a:xfrm>
          <a:prstGeom prst="rect">
            <a:avLst/>
          </a:prstGeom>
        </p:spPr>
      </p:pic>
    </p:spTree>
    <p:extLst>
      <p:ext uri="{BB962C8B-B14F-4D97-AF65-F5344CB8AC3E}">
        <p14:creationId xmlns:p14="http://schemas.microsoft.com/office/powerpoint/2010/main" val="2116202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h6_alm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7249" y="418010"/>
            <a:ext cx="4811678" cy="6318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 Box 6"/>
          <p:cNvSpPr txBox="1">
            <a:spLocks noChangeArrowheads="1"/>
          </p:cNvSpPr>
          <p:nvPr/>
        </p:nvSpPr>
        <p:spPr bwMode="auto">
          <a:xfrm>
            <a:off x="7032625" y="333376"/>
            <a:ext cx="3240088"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algn="ctr" eaLnBrk="1" hangingPunct="1">
              <a:spcBef>
                <a:spcPct val="50000"/>
              </a:spcBef>
            </a:pPr>
            <a:r>
              <a:rPr lang="en-GB" altLang="en-US" sz="3600" u="sng"/>
              <a:t>Minbar</a:t>
            </a:r>
          </a:p>
          <a:p>
            <a:pPr algn="ctr" eaLnBrk="1" hangingPunct="1">
              <a:spcBef>
                <a:spcPct val="50000"/>
              </a:spcBef>
            </a:pPr>
            <a:endParaRPr lang="en-GB" altLang="en-US" sz="2400"/>
          </a:p>
          <a:p>
            <a:pPr eaLnBrk="1" hangingPunct="1">
              <a:spcBef>
                <a:spcPct val="50000"/>
              </a:spcBef>
            </a:pPr>
            <a:r>
              <a:rPr lang="en-GB" altLang="en-US" sz="2400"/>
              <a:t>Minbars are used on Fridays, the holy day. The person who is giving the special prayers (khatib) stands on one of the lower steps to deliver the prayers.  Nobody uses the top step as this is reserved for the prophet.</a:t>
            </a:r>
            <a:endParaRPr lang="en-US" altLang="en-US" sz="24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88691" y="418010"/>
            <a:ext cx="487363" cy="487363"/>
          </a:xfrm>
          <a:prstGeom prst="rect">
            <a:avLst/>
          </a:prstGeom>
        </p:spPr>
      </p:pic>
    </p:spTree>
    <p:extLst>
      <p:ext uri="{BB962C8B-B14F-4D97-AF65-F5344CB8AC3E}">
        <p14:creationId xmlns:p14="http://schemas.microsoft.com/office/powerpoint/2010/main" val="3218606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p:cTn id="7" dur="2000" fill="hold"/>
                                        <p:tgtEl>
                                          <p:spTgt spid="11269"/>
                                        </p:tgtEl>
                                        <p:attrNameLst>
                                          <p:attrName>ppt_w</p:attrName>
                                        </p:attrNameLst>
                                      </p:cBhvr>
                                      <p:tavLst>
                                        <p:tav tm="0">
                                          <p:val>
                                            <p:fltVal val="0"/>
                                          </p:val>
                                        </p:tav>
                                        <p:tav tm="100000">
                                          <p:val>
                                            <p:strVal val="#ppt_w"/>
                                          </p:val>
                                        </p:tav>
                                      </p:tavLst>
                                    </p:anim>
                                    <p:anim calcmode="lin" valueType="num">
                                      <p:cBhvr>
                                        <p:cTn id="8" dur="2000" fill="hold"/>
                                        <p:tgtEl>
                                          <p:spTgt spid="11269"/>
                                        </p:tgtEl>
                                        <p:attrNameLst>
                                          <p:attrName>ppt_h</p:attrName>
                                        </p:attrNameLst>
                                      </p:cBhvr>
                                      <p:tavLst>
                                        <p:tav tm="0">
                                          <p:val>
                                            <p:fltVal val="0"/>
                                          </p:val>
                                        </p:tav>
                                        <p:tav tm="100000">
                                          <p:val>
                                            <p:strVal val="#ppt_h"/>
                                          </p:val>
                                        </p:tav>
                                      </p:tavLst>
                                    </p:anim>
                                    <p:animEffect transition="in" filter="fade">
                                      <p:cBhvr>
                                        <p:cTn id="9" dur="2000"/>
                                        <p:tgtEl>
                                          <p:spTgt spid="11269"/>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11270"/>
                                        </p:tgtEl>
                                        <p:attrNameLst>
                                          <p:attrName>style.visibility</p:attrName>
                                        </p:attrNameLst>
                                      </p:cBhvr>
                                      <p:to>
                                        <p:strVal val="visible"/>
                                      </p:to>
                                    </p:set>
                                    <p:anim calcmode="lin" valueType="num">
                                      <p:cBhvr>
                                        <p:cTn id="13" dur="2000" fill="hold"/>
                                        <p:tgtEl>
                                          <p:spTgt spid="11270"/>
                                        </p:tgtEl>
                                        <p:attrNameLst>
                                          <p:attrName>ppt_w</p:attrName>
                                        </p:attrNameLst>
                                      </p:cBhvr>
                                      <p:tavLst>
                                        <p:tav tm="0">
                                          <p:val>
                                            <p:fltVal val="0"/>
                                          </p:val>
                                        </p:tav>
                                        <p:tav tm="100000">
                                          <p:val>
                                            <p:strVal val="#ppt_w"/>
                                          </p:val>
                                        </p:tav>
                                      </p:tavLst>
                                    </p:anim>
                                    <p:anim calcmode="lin" valueType="num">
                                      <p:cBhvr>
                                        <p:cTn id="14" dur="2000" fill="hold"/>
                                        <p:tgtEl>
                                          <p:spTgt spid="11270"/>
                                        </p:tgtEl>
                                        <p:attrNameLst>
                                          <p:attrName>ppt_h</p:attrName>
                                        </p:attrNameLst>
                                      </p:cBhvr>
                                      <p:tavLst>
                                        <p:tav tm="0">
                                          <p:val>
                                            <p:fltVal val="0"/>
                                          </p:val>
                                        </p:tav>
                                        <p:tav tm="100000">
                                          <p:val>
                                            <p:strVal val="#ppt_h"/>
                                          </p:val>
                                        </p:tav>
                                      </p:tavLst>
                                    </p:anim>
                                    <p:animEffect transition="in" filter="fade">
                                      <p:cBhvr>
                                        <p:cTn id="15" dur="20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8964"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127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mihr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2" y="609600"/>
            <a:ext cx="4151136"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6"/>
          <p:cNvSpPr txBox="1">
            <a:spLocks noChangeArrowheads="1"/>
          </p:cNvSpPr>
          <p:nvPr/>
        </p:nvSpPr>
        <p:spPr bwMode="auto">
          <a:xfrm>
            <a:off x="6527800" y="260350"/>
            <a:ext cx="381635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algn="ctr" eaLnBrk="1" hangingPunct="1">
              <a:spcBef>
                <a:spcPct val="50000"/>
              </a:spcBef>
            </a:pPr>
            <a:r>
              <a:rPr lang="en-GB" altLang="en-US" sz="3600" u="sng"/>
              <a:t>Mihrab</a:t>
            </a:r>
          </a:p>
          <a:p>
            <a:pPr eaLnBrk="1" hangingPunct="1">
              <a:spcBef>
                <a:spcPct val="50000"/>
              </a:spcBef>
            </a:pPr>
            <a:endParaRPr lang="en-GB" altLang="en-US" sz="2400" u="sng"/>
          </a:p>
          <a:p>
            <a:pPr eaLnBrk="1" hangingPunct="1">
              <a:spcBef>
                <a:spcPct val="50000"/>
              </a:spcBef>
            </a:pPr>
            <a:r>
              <a:rPr lang="en-GB" altLang="en-US" sz="2800"/>
              <a:t>The mihrab is an alcove in the Qiblah wall. The Imam </a:t>
            </a:r>
            <a:br>
              <a:rPr lang="en-GB" altLang="en-US" sz="2800"/>
            </a:br>
            <a:r>
              <a:rPr lang="en-GB" altLang="en-US" sz="2800"/>
              <a:t>(leader) stands in the alcove to deliver prayers. The mihrab is normally very ornately decorated.</a:t>
            </a:r>
            <a:endParaRPr lang="en-US" altLang="en-US" sz="3600" u="sng"/>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75777" y="365918"/>
            <a:ext cx="487363" cy="487363"/>
          </a:xfrm>
          <a:prstGeom prst="rect">
            <a:avLst/>
          </a:prstGeom>
        </p:spPr>
      </p:pic>
    </p:spTree>
    <p:extLst>
      <p:ext uri="{BB962C8B-B14F-4D97-AF65-F5344CB8AC3E}">
        <p14:creationId xmlns:p14="http://schemas.microsoft.com/office/powerpoint/2010/main" val="3272935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2000" fill="hold"/>
                                        <p:tgtEl>
                                          <p:spTgt spid="10245"/>
                                        </p:tgtEl>
                                        <p:attrNameLst>
                                          <p:attrName>ppt_w</p:attrName>
                                        </p:attrNameLst>
                                      </p:cBhvr>
                                      <p:tavLst>
                                        <p:tav tm="0">
                                          <p:val>
                                            <p:fltVal val="0"/>
                                          </p:val>
                                        </p:tav>
                                        <p:tav tm="100000">
                                          <p:val>
                                            <p:strVal val="#ppt_w"/>
                                          </p:val>
                                        </p:tav>
                                      </p:tavLst>
                                    </p:anim>
                                    <p:anim calcmode="lin" valueType="num">
                                      <p:cBhvr>
                                        <p:cTn id="8" dur="2000" fill="hold"/>
                                        <p:tgtEl>
                                          <p:spTgt spid="10245"/>
                                        </p:tgtEl>
                                        <p:attrNameLst>
                                          <p:attrName>ppt_h</p:attrName>
                                        </p:attrNameLst>
                                      </p:cBhvr>
                                      <p:tavLst>
                                        <p:tav tm="0">
                                          <p:val>
                                            <p:fltVal val="0"/>
                                          </p:val>
                                        </p:tav>
                                        <p:tav tm="100000">
                                          <p:val>
                                            <p:strVal val="#ppt_h"/>
                                          </p:val>
                                        </p:tav>
                                      </p:tavLst>
                                    </p:anim>
                                    <p:animEffect transition="in" filter="fade">
                                      <p:cBhvr>
                                        <p:cTn id="9" dur="2000"/>
                                        <p:tgtEl>
                                          <p:spTgt spid="10245"/>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10246"/>
                                        </p:tgtEl>
                                        <p:attrNameLst>
                                          <p:attrName>style.visibility</p:attrName>
                                        </p:attrNameLst>
                                      </p:cBhvr>
                                      <p:to>
                                        <p:strVal val="visible"/>
                                      </p:to>
                                    </p:set>
                                    <p:anim calcmode="lin" valueType="num">
                                      <p:cBhvr>
                                        <p:cTn id="13" dur="2000" fill="hold"/>
                                        <p:tgtEl>
                                          <p:spTgt spid="10246"/>
                                        </p:tgtEl>
                                        <p:attrNameLst>
                                          <p:attrName>ppt_w</p:attrName>
                                        </p:attrNameLst>
                                      </p:cBhvr>
                                      <p:tavLst>
                                        <p:tav tm="0">
                                          <p:val>
                                            <p:fltVal val="0"/>
                                          </p:val>
                                        </p:tav>
                                        <p:tav tm="100000">
                                          <p:val>
                                            <p:strVal val="#ppt_w"/>
                                          </p:val>
                                        </p:tav>
                                      </p:tavLst>
                                    </p:anim>
                                    <p:anim calcmode="lin" valueType="num">
                                      <p:cBhvr>
                                        <p:cTn id="14" dur="2000" fill="hold"/>
                                        <p:tgtEl>
                                          <p:spTgt spid="10246"/>
                                        </p:tgtEl>
                                        <p:attrNameLst>
                                          <p:attrName>ppt_h</p:attrName>
                                        </p:attrNameLst>
                                      </p:cBhvr>
                                      <p:tavLst>
                                        <p:tav tm="0">
                                          <p:val>
                                            <p:fltVal val="0"/>
                                          </p:val>
                                        </p:tav>
                                        <p:tav tm="100000">
                                          <p:val>
                                            <p:strVal val="#ppt_h"/>
                                          </p:val>
                                        </p:tav>
                                      </p:tavLst>
                                    </p:anim>
                                    <p:animEffect transition="in" filter="fade">
                                      <p:cBhvr>
                                        <p:cTn id="15" dur="2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1348"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02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body" idx="1"/>
          </p:nvPr>
        </p:nvSpPr>
        <p:spPr>
          <a:xfrm>
            <a:off x="5375276" y="765176"/>
            <a:ext cx="4606925" cy="5330825"/>
          </a:xfrm>
        </p:spPr>
        <p:txBody>
          <a:bodyPr/>
          <a:lstStyle/>
          <a:p>
            <a:pPr eaLnBrk="1" hangingPunct="1">
              <a:lnSpc>
                <a:spcPct val="90000"/>
              </a:lnSpc>
              <a:defRPr/>
            </a:pPr>
            <a:r>
              <a:rPr lang="en-GB" altLang="en-US" dirty="0" err="1" smtClean="0">
                <a:latin typeface="Comic Sans MS" panose="030F0702030302020204" pitchFamily="66" charset="0"/>
              </a:rPr>
              <a:t>Subha</a:t>
            </a:r>
            <a:r>
              <a:rPr lang="en-GB" altLang="en-US" dirty="0" smtClean="0">
                <a:latin typeface="Comic Sans MS" panose="030F0702030302020204" pitchFamily="66" charset="0"/>
              </a:rPr>
              <a:t> or </a:t>
            </a:r>
            <a:r>
              <a:rPr lang="en-GB" altLang="en-US" dirty="0" err="1" smtClean="0">
                <a:latin typeface="Comic Sans MS" panose="030F0702030302020204" pitchFamily="66" charset="0"/>
              </a:rPr>
              <a:t>tasbih</a:t>
            </a:r>
            <a:r>
              <a:rPr lang="en-GB" altLang="en-US" dirty="0" smtClean="0">
                <a:latin typeface="Comic Sans MS" panose="030F0702030302020204" pitchFamily="66" charset="0"/>
              </a:rPr>
              <a:t> beads are </a:t>
            </a:r>
            <a:r>
              <a:rPr lang="en-GB" altLang="en-US" dirty="0" smtClean="0">
                <a:effectLst/>
                <a:latin typeface="Comic Sans MS" panose="030F0702030302020204" pitchFamily="66" charset="0"/>
              </a:rPr>
              <a:t>hung around the mosque </a:t>
            </a:r>
            <a:r>
              <a:rPr lang="en-GB" altLang="en-US" dirty="0" smtClean="0">
                <a:latin typeface="Comic Sans MS" panose="030F0702030302020204" pitchFamily="66" charset="0"/>
              </a:rPr>
              <a:t>for worshippers. The strings of beads help worshippers think about Allah; each bead stands for one of the names of God</a:t>
            </a:r>
            <a:r>
              <a:rPr lang="en-GB" altLang="en-US" dirty="0">
                <a:latin typeface="Comic Sans MS" panose="030F0702030302020204" pitchFamily="66" charset="0"/>
              </a:rPr>
              <a:t>.</a:t>
            </a:r>
          </a:p>
          <a:p>
            <a:pPr marL="0" indent="0" eaLnBrk="1" hangingPunct="1">
              <a:lnSpc>
                <a:spcPct val="90000"/>
              </a:lnSpc>
              <a:buNone/>
              <a:defRPr/>
            </a:pPr>
            <a:endParaRPr lang="en-GB" altLang="en-US" dirty="0">
              <a:latin typeface="Comic Sans MS" panose="030F0702030302020204" pitchFamily="66" charset="0"/>
            </a:endParaRPr>
          </a:p>
        </p:txBody>
      </p:sp>
      <p:pic>
        <p:nvPicPr>
          <p:cNvPr id="20483" name="Picture 3" descr="14a.jpg (21382 b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114" y="476251"/>
            <a:ext cx="2344737" cy="573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8005" y="397782"/>
            <a:ext cx="487363" cy="487363"/>
          </a:xfrm>
          <a:prstGeom prst="rect">
            <a:avLst/>
          </a:prstGeom>
        </p:spPr>
      </p:pic>
    </p:spTree>
    <p:extLst>
      <p:ext uri="{BB962C8B-B14F-4D97-AF65-F5344CB8AC3E}">
        <p14:creationId xmlns:p14="http://schemas.microsoft.com/office/powerpoint/2010/main" val="4040484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6000" b="1" u="sng" dirty="0" smtClean="0"/>
              <a:t>Describe what is inside a mosque?</a:t>
            </a:r>
            <a:endParaRPr lang="en-GB" sz="6000" dirty="0"/>
          </a:p>
        </p:txBody>
      </p:sp>
      <p:sp>
        <p:nvSpPr>
          <p:cNvPr id="3" name="Content Placeholder 2"/>
          <p:cNvSpPr>
            <a:spLocks noGrp="1"/>
          </p:cNvSpPr>
          <p:nvPr>
            <p:ph idx="1"/>
          </p:nvPr>
        </p:nvSpPr>
        <p:spPr>
          <a:xfrm>
            <a:off x="838200" y="1825625"/>
            <a:ext cx="10515600" cy="1945186"/>
          </a:xfrm>
        </p:spPr>
        <p:txBody>
          <a:bodyPr>
            <a:normAutofit fontScale="92500"/>
          </a:bodyPr>
          <a:lstStyle/>
          <a:p>
            <a:r>
              <a:rPr lang="en-GB" altLang="en-US" sz="4000" b="1" u="sng" dirty="0" smtClean="0"/>
              <a:t>Task</a:t>
            </a:r>
            <a:r>
              <a:rPr lang="en-GB" altLang="en-US" sz="4000" dirty="0" smtClean="0"/>
              <a:t>: Think about the objects that we have learned about today, could you draw and label some of these or maybe draw your own floor plan of a mosque.</a:t>
            </a:r>
            <a:endParaRPr lang="en-GB" altLang="en-US" sz="4000" dirty="0"/>
          </a:p>
          <a:p>
            <a:endParaRPr lang="en-GB" altLang="en-US" sz="4000" dirty="0"/>
          </a:p>
          <a:p>
            <a:pPr marL="0" indent="0">
              <a:buNone/>
            </a:pPr>
            <a:endParaRPr lang="en-GB" dirty="0"/>
          </a:p>
        </p:txBody>
      </p:sp>
      <p:pic>
        <p:nvPicPr>
          <p:cNvPr id="4" name="Picture 3"/>
          <p:cNvPicPr>
            <a:picLocks noChangeAspect="1"/>
          </p:cNvPicPr>
          <p:nvPr/>
        </p:nvPicPr>
        <p:blipFill>
          <a:blip r:embed="rId4"/>
          <a:stretch>
            <a:fillRect/>
          </a:stretch>
        </p:blipFill>
        <p:spPr>
          <a:xfrm>
            <a:off x="3509555" y="3770811"/>
            <a:ext cx="2589606" cy="300921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0837" y="230188"/>
            <a:ext cx="487363" cy="487363"/>
          </a:xfrm>
          <a:prstGeom prst="rect">
            <a:avLst/>
          </a:prstGeom>
        </p:spPr>
      </p:pic>
    </p:spTree>
    <p:extLst>
      <p:ext uri="{BB962C8B-B14F-4D97-AF65-F5344CB8AC3E}">
        <p14:creationId xmlns:p14="http://schemas.microsoft.com/office/powerpoint/2010/main" val="7563895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5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365125"/>
            <a:ext cx="10515600" cy="819241"/>
          </a:xfrm>
        </p:spPr>
        <p:txBody>
          <a:bodyPr/>
          <a:lstStyle/>
          <a:p>
            <a:r>
              <a:rPr lang="en-GB" altLang="en-US" b="1" u="sng" dirty="0" smtClean="0"/>
              <a:t>Further Learning</a:t>
            </a:r>
          </a:p>
        </p:txBody>
      </p:sp>
      <p:sp>
        <p:nvSpPr>
          <p:cNvPr id="12291" name="Content Placeholder 2"/>
          <p:cNvSpPr>
            <a:spLocks noGrp="1"/>
          </p:cNvSpPr>
          <p:nvPr>
            <p:ph idx="1"/>
          </p:nvPr>
        </p:nvSpPr>
        <p:spPr>
          <a:xfrm>
            <a:off x="838200" y="1184366"/>
            <a:ext cx="10515600" cy="4351338"/>
          </a:xfrm>
        </p:spPr>
        <p:txBody>
          <a:bodyPr/>
          <a:lstStyle/>
          <a:p>
            <a:r>
              <a:rPr lang="en-GB" altLang="en-US" dirty="0" smtClean="0"/>
              <a:t>Take a look at this website to find out more about Islam </a:t>
            </a:r>
          </a:p>
          <a:p>
            <a:r>
              <a:rPr lang="en-GB" altLang="en-US" dirty="0">
                <a:hlinkClick r:id="rId6"/>
              </a:rPr>
              <a:t>https://</a:t>
            </a:r>
            <a:r>
              <a:rPr lang="en-GB" altLang="en-US" dirty="0" smtClean="0">
                <a:hlinkClick r:id="rId6"/>
              </a:rPr>
              <a:t>www.bbc.co.uk/bitesize/topics/zpdtsbk/articles/zrxxgwx</a:t>
            </a:r>
            <a:endParaRPr lang="en-GB" altLang="en-US" dirty="0" smtClean="0"/>
          </a:p>
          <a:p>
            <a:endParaRPr lang="en-GB" altLang="en-US" dirty="0" smtClean="0"/>
          </a:p>
        </p:txBody>
      </p:sp>
      <p:sp>
        <p:nvSpPr>
          <p:cNvPr id="7" name="Title 1"/>
          <p:cNvSpPr txBox="1">
            <a:spLocks/>
          </p:cNvSpPr>
          <p:nvPr/>
        </p:nvSpPr>
        <p:spPr>
          <a:xfrm>
            <a:off x="346164" y="21808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b="1" u="sng" dirty="0" smtClean="0"/>
              <a:t>Next Week – </a:t>
            </a:r>
            <a:r>
              <a:rPr lang="en-GB" altLang="en-US" sz="2800" dirty="0" smtClean="0"/>
              <a:t>we will begin to find out about the 5 Pillars of Islam</a:t>
            </a:r>
          </a:p>
        </p:txBody>
      </p:sp>
      <p:pic>
        <p:nvPicPr>
          <p:cNvPr id="3" name="Picture 2"/>
          <p:cNvPicPr>
            <a:picLocks noChangeAspect="1"/>
          </p:cNvPicPr>
          <p:nvPr/>
        </p:nvPicPr>
        <p:blipFill>
          <a:blip r:embed="rId7"/>
          <a:stretch>
            <a:fillRect/>
          </a:stretch>
        </p:blipFill>
        <p:spPr>
          <a:xfrm>
            <a:off x="3563574" y="3161400"/>
            <a:ext cx="6608037" cy="3388944"/>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 y="3526381"/>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0238" y="4855872"/>
            <a:ext cx="487363" cy="487363"/>
          </a:xfrm>
          <a:prstGeom prst="rect">
            <a:avLst/>
          </a:prstGeom>
        </p:spPr>
      </p:pic>
      <p:sp>
        <p:nvSpPr>
          <p:cNvPr id="5" name="TextBox 4"/>
          <p:cNvSpPr txBox="1"/>
          <p:nvPr/>
        </p:nvSpPr>
        <p:spPr>
          <a:xfrm>
            <a:off x="1610751" y="3585396"/>
            <a:ext cx="906017" cy="369332"/>
          </a:xfrm>
          <a:prstGeom prst="rect">
            <a:avLst/>
          </a:prstGeom>
          <a:noFill/>
        </p:spPr>
        <p:txBody>
          <a:bodyPr wrap="none" rtlCol="0">
            <a:spAutoFit/>
          </a:bodyPr>
          <a:lstStyle/>
          <a:p>
            <a:r>
              <a:rPr lang="en-GB" dirty="0" smtClean="0"/>
              <a:t>Audio 1</a:t>
            </a:r>
            <a:endParaRPr lang="en-GB" dirty="0"/>
          </a:p>
        </p:txBody>
      </p:sp>
      <p:sp>
        <p:nvSpPr>
          <p:cNvPr id="9" name="TextBox 8"/>
          <p:cNvSpPr txBox="1"/>
          <p:nvPr/>
        </p:nvSpPr>
        <p:spPr>
          <a:xfrm>
            <a:off x="1475368" y="4958635"/>
            <a:ext cx="906017" cy="369332"/>
          </a:xfrm>
          <a:prstGeom prst="rect">
            <a:avLst/>
          </a:prstGeom>
          <a:noFill/>
        </p:spPr>
        <p:txBody>
          <a:bodyPr wrap="none" rtlCol="0">
            <a:spAutoFit/>
          </a:bodyPr>
          <a:lstStyle/>
          <a:p>
            <a:r>
              <a:rPr lang="en-GB" dirty="0" smtClean="0"/>
              <a:t>Audio 2</a:t>
            </a:r>
            <a:endParaRPr lang="en-GB" dirty="0"/>
          </a:p>
        </p:txBody>
      </p:sp>
    </p:spTree>
    <p:extLst>
      <p:ext uri="{BB962C8B-B14F-4D97-AF65-F5344CB8AC3E}">
        <p14:creationId xmlns:p14="http://schemas.microsoft.com/office/powerpoint/2010/main" val="3689776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2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11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9662"/>
            <a:ext cx="10515600" cy="1325563"/>
          </a:xfrm>
        </p:spPr>
        <p:txBody>
          <a:bodyPr>
            <a:normAutofit/>
          </a:bodyPr>
          <a:lstStyle/>
          <a:p>
            <a:pPr algn="ctr"/>
            <a:r>
              <a:rPr lang="en-GB" altLang="en-US" sz="5400" b="1" u="sng" dirty="0" smtClean="0"/>
              <a:t>Islam</a:t>
            </a:r>
            <a:endParaRPr lang="en-GB" sz="5400" b="1" u="sng" dirty="0"/>
          </a:p>
        </p:txBody>
      </p:sp>
      <p:sp>
        <p:nvSpPr>
          <p:cNvPr id="3" name="Content Placeholder 2"/>
          <p:cNvSpPr>
            <a:spLocks noGrp="1"/>
          </p:cNvSpPr>
          <p:nvPr>
            <p:ph idx="1"/>
          </p:nvPr>
        </p:nvSpPr>
        <p:spPr>
          <a:xfrm>
            <a:off x="272143" y="1329235"/>
            <a:ext cx="10515600" cy="4879975"/>
          </a:xfrm>
        </p:spPr>
        <p:txBody>
          <a:bodyPr>
            <a:normAutofit/>
          </a:bodyPr>
          <a:lstStyle/>
          <a:p>
            <a:r>
              <a:rPr lang="en-GB" altLang="en-US" sz="3200" dirty="0" smtClean="0"/>
              <a:t>Lets have a quick recap on what we have covered so far about Islam</a:t>
            </a:r>
          </a:p>
          <a:p>
            <a:endParaRPr lang="en-GB" altLang="en-US" sz="3200" dirty="0" smtClean="0"/>
          </a:p>
          <a:p>
            <a:r>
              <a:rPr lang="en-GB" altLang="en-US" sz="3200" dirty="0" smtClean="0"/>
              <a:t>What do we call people who follow Islam?</a:t>
            </a:r>
          </a:p>
          <a:p>
            <a:r>
              <a:rPr lang="en-GB" altLang="en-US" sz="3200" dirty="0" smtClean="0"/>
              <a:t>What do we call their place of worship?</a:t>
            </a:r>
          </a:p>
          <a:p>
            <a:r>
              <a:rPr lang="en-GB" altLang="en-US" sz="3200" dirty="0" smtClean="0"/>
              <a:t>How many times a day are they expected to pray?</a:t>
            </a:r>
          </a:p>
          <a:p>
            <a:r>
              <a:rPr lang="en-GB" altLang="en-US" sz="3200" dirty="0" smtClean="0"/>
              <a:t>What can you remember about the Muslim Call to Prayer?</a:t>
            </a:r>
          </a:p>
          <a:p>
            <a:r>
              <a:rPr lang="en-GB" altLang="en-US" sz="3200" dirty="0" smtClean="0"/>
              <a:t>What happens in a mosque?</a:t>
            </a:r>
          </a:p>
          <a:p>
            <a:endParaRPr lang="en-GB" altLang="en-US" sz="3200" dirty="0"/>
          </a:p>
          <a:p>
            <a:endParaRPr lang="en-GB" altLang="en-US" sz="3200" dirty="0"/>
          </a:p>
          <a:p>
            <a:pPr marL="0" indent="0">
              <a:buNone/>
            </a:pPr>
            <a:endParaRPr lang="en-GB" dirty="0"/>
          </a:p>
        </p:txBody>
      </p:sp>
      <p:pic>
        <p:nvPicPr>
          <p:cNvPr id="6" name="Picture 7" descr="399px-Loya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6407" y="261257"/>
            <a:ext cx="2271358" cy="340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92394" y="520767"/>
            <a:ext cx="487363" cy="487363"/>
          </a:xfrm>
          <a:prstGeom prst="rect">
            <a:avLst/>
          </a:prstGeom>
        </p:spPr>
      </p:pic>
    </p:spTree>
    <p:extLst>
      <p:ext uri="{BB962C8B-B14F-4D97-AF65-F5344CB8AC3E}">
        <p14:creationId xmlns:p14="http://schemas.microsoft.com/office/powerpoint/2010/main" val="198723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6255" fill="hold"/>
                                        <p:tgtEl>
                                          <p:spTgt spid="4"/>
                                        </p:tgtEl>
                                      </p:cBhvr>
                                    </p:cmd>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WordArt 2"/>
          <p:cNvSpPr>
            <a:spLocks noChangeArrowheads="1" noChangeShapeType="1" noTextEdit="1"/>
          </p:cNvSpPr>
          <p:nvPr/>
        </p:nvSpPr>
        <p:spPr bwMode="auto">
          <a:xfrm>
            <a:off x="3886200" y="838200"/>
            <a:ext cx="4419600" cy="1600200"/>
          </a:xfrm>
          <a:prstGeom prst="rect">
            <a:avLst/>
          </a:prstGeom>
        </p:spPr>
        <p:txBody>
          <a:bodyPr spcFirstLastPara="1" wrap="none" fromWordArt="1">
            <a:prstTxWarp prst="textArchUp">
              <a:avLst>
                <a:gd name="adj" fmla="val 10800000"/>
              </a:avLst>
            </a:prstTxWarp>
          </a:bodyPr>
          <a:lstStyle/>
          <a:p>
            <a:pPr algn="ctr"/>
            <a:r>
              <a:rPr lang="en-GB" sz="3600" kern="10">
                <a:ln w="9525">
                  <a:solidFill>
                    <a:srgbClr val="000000"/>
                  </a:solidFill>
                  <a:round/>
                  <a:headEnd/>
                  <a:tailEnd/>
                </a:ln>
                <a:solidFill>
                  <a:srgbClr val="000000"/>
                </a:solidFill>
                <a:latin typeface="Arial Black" panose="020B0A04020102020204" pitchFamily="34" charset="0"/>
              </a:rPr>
              <a:t>A Muslim Mosque</a:t>
            </a:r>
          </a:p>
        </p:txBody>
      </p:sp>
      <p:sp>
        <p:nvSpPr>
          <p:cNvPr id="14340" name="Rectangle 4"/>
          <p:cNvSpPr>
            <a:spLocks noChangeArrowheads="1"/>
          </p:cNvSpPr>
          <p:nvPr/>
        </p:nvSpPr>
        <p:spPr bwMode="auto">
          <a:xfrm>
            <a:off x="511969" y="797748"/>
            <a:ext cx="224948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3200" dirty="0">
                <a:latin typeface="Times New Roman" panose="02020603050405020304" pitchFamily="18" charset="0"/>
              </a:rPr>
              <a:t>Lets take a closer look at this Mosque.</a:t>
            </a:r>
          </a:p>
        </p:txBody>
      </p:sp>
      <p:sp>
        <p:nvSpPr>
          <p:cNvPr id="14341" name="Rectangle 5"/>
          <p:cNvSpPr>
            <a:spLocks noChangeArrowheads="1"/>
          </p:cNvSpPr>
          <p:nvPr/>
        </p:nvSpPr>
        <p:spPr bwMode="auto">
          <a:xfrm>
            <a:off x="503964" y="3528234"/>
            <a:ext cx="24749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3200" dirty="0">
                <a:latin typeface="Times New Roman" panose="02020603050405020304" pitchFamily="18" charset="0"/>
              </a:rPr>
              <a:t>What do we notice?</a:t>
            </a:r>
          </a:p>
        </p:txBody>
      </p:sp>
      <p:sp>
        <p:nvSpPr>
          <p:cNvPr id="14342" name="Text Box 6"/>
          <p:cNvSpPr txBox="1">
            <a:spLocks noChangeArrowheads="1"/>
          </p:cNvSpPr>
          <p:nvPr/>
        </p:nvSpPr>
        <p:spPr bwMode="auto">
          <a:xfrm>
            <a:off x="9412535" y="868740"/>
            <a:ext cx="2133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3200" dirty="0">
                <a:latin typeface="Times New Roman" panose="02020603050405020304" pitchFamily="18" charset="0"/>
              </a:rPr>
              <a:t>It’s a very grand place.</a:t>
            </a:r>
          </a:p>
        </p:txBody>
      </p:sp>
      <p:sp>
        <p:nvSpPr>
          <p:cNvPr id="14343" name="Text Box 7"/>
          <p:cNvSpPr txBox="1">
            <a:spLocks noChangeArrowheads="1"/>
          </p:cNvSpPr>
          <p:nvPr/>
        </p:nvSpPr>
        <p:spPr bwMode="auto">
          <a:xfrm>
            <a:off x="9412535" y="3025374"/>
            <a:ext cx="2057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3200" dirty="0">
                <a:latin typeface="Times New Roman" panose="02020603050405020304" pitchFamily="18" charset="0"/>
              </a:rPr>
              <a:t>It has a rounded roof.</a:t>
            </a:r>
          </a:p>
        </p:txBody>
      </p:sp>
      <p:sp>
        <p:nvSpPr>
          <p:cNvPr id="14344" name="Text Box 8"/>
          <p:cNvSpPr txBox="1">
            <a:spLocks noChangeArrowheads="1"/>
          </p:cNvSpPr>
          <p:nvPr/>
        </p:nvSpPr>
        <p:spPr bwMode="auto">
          <a:xfrm>
            <a:off x="9183935" y="4959532"/>
            <a:ext cx="2362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3200" dirty="0">
                <a:latin typeface="Times New Roman" panose="02020603050405020304" pitchFamily="18" charset="0"/>
              </a:rPr>
              <a:t>Much of it is made out of gold.</a:t>
            </a:r>
          </a:p>
        </p:txBody>
      </p:sp>
      <p:sp>
        <p:nvSpPr>
          <p:cNvPr id="14345" name="Text Box 9"/>
          <p:cNvSpPr txBox="1">
            <a:spLocks noChangeArrowheads="1"/>
          </p:cNvSpPr>
          <p:nvPr/>
        </p:nvSpPr>
        <p:spPr bwMode="auto">
          <a:xfrm>
            <a:off x="137160" y="5116286"/>
            <a:ext cx="2362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3200" dirty="0">
                <a:latin typeface="Times New Roman" panose="02020603050405020304" pitchFamily="18" charset="0"/>
              </a:rPr>
              <a:t>It is extremely large.</a:t>
            </a:r>
          </a:p>
        </p:txBody>
      </p:sp>
      <p:sp>
        <p:nvSpPr>
          <p:cNvPr id="14346" name="Rectangle 10"/>
          <p:cNvSpPr>
            <a:spLocks noChangeArrowheads="1"/>
          </p:cNvSpPr>
          <p:nvPr/>
        </p:nvSpPr>
        <p:spPr bwMode="auto">
          <a:xfrm>
            <a:off x="3200400" y="5303838"/>
            <a:ext cx="5257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3200">
                <a:latin typeface="Times New Roman" panose="02020603050405020304" pitchFamily="18" charset="0"/>
              </a:rPr>
              <a:t>Can anyone tell me anything else that’s interesting about the Mosque?</a:t>
            </a:r>
          </a:p>
        </p:txBody>
      </p:sp>
      <p:pic>
        <p:nvPicPr>
          <p:cNvPr id="14347" name="call to prayer 3.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call to prayer 3.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5" descr="jama-masjid-delh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9513" y="1773239"/>
            <a:ext cx="4735512"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996803" y="310385"/>
            <a:ext cx="487363" cy="487363"/>
          </a:xfrm>
          <a:prstGeom prst="rect">
            <a:avLst/>
          </a:prstGeom>
        </p:spPr>
      </p:pic>
    </p:spTree>
    <p:extLst>
      <p:ext uri="{BB962C8B-B14F-4D97-AF65-F5344CB8AC3E}">
        <p14:creationId xmlns:p14="http://schemas.microsoft.com/office/powerpoint/2010/main" val="3587979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3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34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34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434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4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14347"/>
                </p:tgtEl>
              </p:cMediaNode>
            </p:audio>
            <p:audio>
              <p:cMediaNode numSld="7">
                <p:cTn id="32" fill="hold" display="0">
                  <p:stCondLst>
                    <p:cond delay="indefinite"/>
                  </p:stCondLst>
                  <p:endCondLst>
                    <p:cond evt="onPrev" delay="0">
                      <p:tgtEl>
                        <p:sldTgt/>
                      </p:tgtEl>
                    </p:cond>
                    <p:cond evt="onStopAudio" delay="0">
                      <p:tgtEl>
                        <p:sldTgt/>
                      </p:tgtEl>
                    </p:cond>
                  </p:endCondLst>
                </p:cTn>
                <p:tgtEl>
                  <p:spTgt spid="14348"/>
                </p:tgtEl>
              </p:cMediaNode>
            </p:audi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51448"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14340" grpId="0" autoUpdateAnimBg="0"/>
      <p:bldP spid="14341" grpId="0" autoUpdateAnimBg="0"/>
      <p:bldP spid="14342" grpId="0" autoUpdateAnimBg="0"/>
      <p:bldP spid="14343" grpId="0" autoUpdateAnimBg="0"/>
      <p:bldP spid="14344" grpId="0" autoUpdateAnimBg="0"/>
      <p:bldP spid="14345" grpId="0" autoUpdateAnimBg="0"/>
      <p:bldP spid="1434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2253" y="1376363"/>
            <a:ext cx="2975372" cy="356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1" name="Object 5"/>
          <p:cNvGraphicFramePr>
            <a:graphicFrameLocks noChangeAspect="1"/>
          </p:cNvGraphicFramePr>
          <p:nvPr>
            <p:extLst>
              <p:ext uri="{D42A27DB-BD31-4B8C-83A1-F6EECF244321}">
                <p14:modId xmlns:p14="http://schemas.microsoft.com/office/powerpoint/2010/main" val="354975734"/>
              </p:ext>
            </p:extLst>
          </p:nvPr>
        </p:nvGraphicFramePr>
        <p:xfrm>
          <a:off x="7463433" y="922346"/>
          <a:ext cx="701279" cy="533400"/>
        </p:xfrm>
        <a:graphic>
          <a:graphicData uri="http://schemas.openxmlformats.org/presentationml/2006/ole">
            <mc:AlternateContent xmlns:mc="http://schemas.openxmlformats.org/markup-compatibility/2006">
              <mc:Choice xmlns:v="urn:schemas-microsoft-com:vml" Requires="v">
                <p:oleObj spid="_x0000_s1104" name="Bitmap Image" r:id="rId6" imgW="1152381" imgH="876190" progId="Paint.Picture">
                  <p:embed/>
                </p:oleObj>
              </mc:Choice>
              <mc:Fallback>
                <p:oleObj name="Bitmap Image" r:id="rId6" imgW="1152381" imgH="876190" progId="Paint.Picture">
                  <p:embed/>
                  <p:pic>
                    <p:nvPicPr>
                      <p:cNvPr id="2051"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3433" y="922346"/>
                        <a:ext cx="701279"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725234642"/>
              </p:ext>
            </p:extLst>
          </p:nvPr>
        </p:nvGraphicFramePr>
        <p:xfrm>
          <a:off x="4629372" y="1007556"/>
          <a:ext cx="809625" cy="535781"/>
        </p:xfrm>
        <a:graphic>
          <a:graphicData uri="http://schemas.openxmlformats.org/presentationml/2006/ole">
            <mc:AlternateContent xmlns:mc="http://schemas.openxmlformats.org/markup-compatibility/2006">
              <mc:Choice xmlns:v="urn:schemas-microsoft-com:vml" Requires="v">
                <p:oleObj spid="_x0000_s1105" name="Bitmap Image" r:id="rId8" imgW="1238423" imgH="819048" progId="Paint.Picture">
                  <p:embed/>
                </p:oleObj>
              </mc:Choice>
              <mc:Fallback>
                <p:oleObj name="Bitmap Image" r:id="rId8" imgW="1238423" imgH="819048" progId="Paint.Picture">
                  <p:embed/>
                  <p:pic>
                    <p:nvPicPr>
                      <p:cNvPr id="2052"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9372" y="1007556"/>
                        <a:ext cx="809625" cy="535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7"/>
          <p:cNvGraphicFramePr>
            <a:graphicFrameLocks noChangeAspect="1"/>
          </p:cNvGraphicFramePr>
          <p:nvPr>
            <p:extLst>
              <p:ext uri="{D42A27DB-BD31-4B8C-83A1-F6EECF244321}">
                <p14:modId xmlns:p14="http://schemas.microsoft.com/office/powerpoint/2010/main" val="1728930634"/>
              </p:ext>
            </p:extLst>
          </p:nvPr>
        </p:nvGraphicFramePr>
        <p:xfrm>
          <a:off x="3907630" y="3840787"/>
          <a:ext cx="594122" cy="669131"/>
        </p:xfrm>
        <a:graphic>
          <a:graphicData uri="http://schemas.openxmlformats.org/presentationml/2006/ole">
            <mc:AlternateContent xmlns:mc="http://schemas.openxmlformats.org/markup-compatibility/2006">
              <mc:Choice xmlns:v="urn:schemas-microsoft-com:vml" Requires="v">
                <p:oleObj spid="_x0000_s1106" name="Bitmap Image" r:id="rId10" imgW="1047619" imgH="1181265" progId="Paint.Picture">
                  <p:embed/>
                </p:oleObj>
              </mc:Choice>
              <mc:Fallback>
                <p:oleObj name="Bitmap Image" r:id="rId10" imgW="1047619" imgH="1181265" progId="Paint.Picture">
                  <p:embed/>
                  <p:pic>
                    <p:nvPicPr>
                      <p:cNvPr id="2053"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07630" y="3840787"/>
                        <a:ext cx="594122" cy="66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4" name="Object 8"/>
          <p:cNvGraphicFramePr>
            <a:graphicFrameLocks noChangeAspect="1"/>
          </p:cNvGraphicFramePr>
          <p:nvPr>
            <p:extLst>
              <p:ext uri="{D42A27DB-BD31-4B8C-83A1-F6EECF244321}">
                <p14:modId xmlns:p14="http://schemas.microsoft.com/office/powerpoint/2010/main" val="1893904382"/>
              </p:ext>
            </p:extLst>
          </p:nvPr>
        </p:nvGraphicFramePr>
        <p:xfrm>
          <a:off x="5288757" y="5450866"/>
          <a:ext cx="428625" cy="1007269"/>
        </p:xfrm>
        <a:graphic>
          <a:graphicData uri="http://schemas.openxmlformats.org/presentationml/2006/ole">
            <mc:AlternateContent xmlns:mc="http://schemas.openxmlformats.org/markup-compatibility/2006">
              <mc:Choice xmlns:v="urn:schemas-microsoft-com:vml" Requires="v">
                <p:oleObj spid="_x0000_s1107" name="Bitmap Image" r:id="rId12" imgW="571731" imgH="1343212" progId="Paint.Picture">
                  <p:embed/>
                </p:oleObj>
              </mc:Choice>
              <mc:Fallback>
                <p:oleObj name="Bitmap Image" r:id="rId12" imgW="571731" imgH="1343212" progId="Paint.Picture">
                  <p:embed/>
                  <p:pic>
                    <p:nvPicPr>
                      <p:cNvPr id="2054"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88757" y="5450866"/>
                        <a:ext cx="428625" cy="1007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5" name="Object 9"/>
          <p:cNvGraphicFramePr>
            <a:graphicFrameLocks noChangeAspect="1"/>
          </p:cNvGraphicFramePr>
          <p:nvPr>
            <p:extLst>
              <p:ext uri="{D42A27DB-BD31-4B8C-83A1-F6EECF244321}">
                <p14:modId xmlns:p14="http://schemas.microsoft.com/office/powerpoint/2010/main" val="4264701551"/>
              </p:ext>
            </p:extLst>
          </p:nvPr>
        </p:nvGraphicFramePr>
        <p:xfrm>
          <a:off x="7635478" y="3338514"/>
          <a:ext cx="1026319" cy="801290"/>
        </p:xfrm>
        <a:graphic>
          <a:graphicData uri="http://schemas.openxmlformats.org/presentationml/2006/ole">
            <mc:AlternateContent xmlns:mc="http://schemas.openxmlformats.org/markup-compatibility/2006">
              <mc:Choice xmlns:v="urn:schemas-microsoft-com:vml" Requires="v">
                <p:oleObj spid="_x0000_s1108" name="Bitmap Image" r:id="rId14" imgW="1476190" imgH="1152381" progId="Paint.Picture">
                  <p:embed/>
                </p:oleObj>
              </mc:Choice>
              <mc:Fallback>
                <p:oleObj name="Bitmap Image" r:id="rId14" imgW="1476190" imgH="1152381" progId="Paint.Picture">
                  <p:embed/>
                  <p:pic>
                    <p:nvPicPr>
                      <p:cNvPr id="2055"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35478" y="3338514"/>
                        <a:ext cx="1026319" cy="801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6" name="Object 10"/>
          <p:cNvGraphicFramePr>
            <a:graphicFrameLocks noChangeAspect="1"/>
          </p:cNvGraphicFramePr>
          <p:nvPr>
            <p:extLst>
              <p:ext uri="{D42A27DB-BD31-4B8C-83A1-F6EECF244321}">
                <p14:modId xmlns:p14="http://schemas.microsoft.com/office/powerpoint/2010/main" val="1175059728"/>
              </p:ext>
            </p:extLst>
          </p:nvPr>
        </p:nvGraphicFramePr>
        <p:xfrm>
          <a:off x="7094935" y="5808453"/>
          <a:ext cx="702469" cy="684610"/>
        </p:xfrm>
        <a:graphic>
          <a:graphicData uri="http://schemas.openxmlformats.org/presentationml/2006/ole">
            <mc:AlternateContent xmlns:mc="http://schemas.openxmlformats.org/markup-compatibility/2006">
              <mc:Choice xmlns:v="urn:schemas-microsoft-com:vml" Requires="v">
                <p:oleObj spid="_x0000_s1109" name="Bitmap Image" r:id="rId16" imgW="1095528" imgH="1066667" progId="Paint.Picture">
                  <p:embed/>
                </p:oleObj>
              </mc:Choice>
              <mc:Fallback>
                <p:oleObj name="Bitmap Image" r:id="rId16" imgW="1095528" imgH="1066667" progId="Paint.Picture">
                  <p:embed/>
                  <p:pic>
                    <p:nvPicPr>
                      <p:cNvPr id="2056" name="Object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94935" y="5808453"/>
                        <a:ext cx="702469" cy="684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7" name="Text Box 11"/>
          <p:cNvSpPr txBox="1">
            <a:spLocks noChangeArrowheads="1"/>
          </p:cNvSpPr>
          <p:nvPr/>
        </p:nvSpPr>
        <p:spPr bwMode="auto">
          <a:xfrm>
            <a:off x="4583907" y="189310"/>
            <a:ext cx="356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2700">
                <a:latin typeface="Comic Sans MS" panose="030F0702030302020204" pitchFamily="66" charset="0"/>
              </a:rPr>
              <a:t>Plan of a Mosque</a:t>
            </a:r>
            <a:endParaRPr lang="en-US" altLang="en-US" sz="2700">
              <a:latin typeface="Comic Sans MS" panose="030F0702030302020204" pitchFamily="66" charset="0"/>
            </a:endParaRPr>
          </a:p>
        </p:txBody>
      </p:sp>
      <p:sp>
        <p:nvSpPr>
          <p:cNvPr id="2058" name="Line 14"/>
          <p:cNvSpPr>
            <a:spLocks noChangeShapeType="1"/>
          </p:cNvSpPr>
          <p:nvPr/>
        </p:nvSpPr>
        <p:spPr bwMode="auto">
          <a:xfrm flipH="1">
            <a:off x="5934076" y="1214438"/>
            <a:ext cx="756047" cy="37981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2059" name="Text Box 19"/>
          <p:cNvSpPr txBox="1">
            <a:spLocks noChangeArrowheads="1"/>
          </p:cNvSpPr>
          <p:nvPr/>
        </p:nvSpPr>
        <p:spPr bwMode="auto">
          <a:xfrm>
            <a:off x="4692254" y="5211366"/>
            <a:ext cx="1512094" cy="14657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1050" u="sng">
                <a:latin typeface="Comic Sans MS" panose="030F0702030302020204" pitchFamily="66" charset="0"/>
              </a:rPr>
              <a:t>Minaret</a:t>
            </a:r>
          </a:p>
          <a:p>
            <a:pPr eaLnBrk="1" hangingPunct="1">
              <a:spcBef>
                <a:spcPct val="50000"/>
              </a:spcBef>
            </a:pPr>
            <a:endParaRPr lang="en-GB" altLang="en-US" sz="1050" u="sng">
              <a:latin typeface="Comic Sans MS" panose="030F0702030302020204" pitchFamily="66" charset="0"/>
            </a:endParaRPr>
          </a:p>
          <a:p>
            <a:pPr eaLnBrk="1" hangingPunct="1">
              <a:spcBef>
                <a:spcPct val="50000"/>
              </a:spcBef>
            </a:pPr>
            <a:endParaRPr lang="en-GB" altLang="en-US" sz="1050" u="sng">
              <a:latin typeface="Comic Sans MS" panose="030F0702030302020204" pitchFamily="66" charset="0"/>
            </a:endParaRPr>
          </a:p>
          <a:p>
            <a:pPr eaLnBrk="1" hangingPunct="1">
              <a:spcBef>
                <a:spcPct val="50000"/>
              </a:spcBef>
            </a:pPr>
            <a:endParaRPr lang="en-GB" altLang="en-US" sz="1050" u="sng">
              <a:latin typeface="Comic Sans MS" panose="030F0702030302020204" pitchFamily="66" charset="0"/>
            </a:endParaRPr>
          </a:p>
          <a:p>
            <a:pPr eaLnBrk="1" hangingPunct="1">
              <a:spcBef>
                <a:spcPct val="50000"/>
              </a:spcBef>
            </a:pPr>
            <a:endParaRPr lang="en-GB" altLang="en-US" sz="1050" u="sng">
              <a:latin typeface="Comic Sans MS" panose="030F0702030302020204" pitchFamily="66" charset="0"/>
            </a:endParaRPr>
          </a:p>
          <a:p>
            <a:pPr eaLnBrk="1" hangingPunct="1">
              <a:spcBef>
                <a:spcPct val="50000"/>
              </a:spcBef>
            </a:pPr>
            <a:endParaRPr lang="en-US" altLang="en-US" sz="1050" u="sng">
              <a:latin typeface="Comic Sans MS" panose="030F0702030302020204" pitchFamily="66" charset="0"/>
            </a:endParaRPr>
          </a:p>
        </p:txBody>
      </p:sp>
      <p:sp>
        <p:nvSpPr>
          <p:cNvPr id="2060" name="Text Box 20"/>
          <p:cNvSpPr txBox="1">
            <a:spLocks noChangeArrowheads="1"/>
          </p:cNvSpPr>
          <p:nvPr/>
        </p:nvSpPr>
        <p:spPr bwMode="auto">
          <a:xfrm>
            <a:off x="6528198" y="5319712"/>
            <a:ext cx="1835944" cy="12695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900" u="sng">
                <a:latin typeface="Comic Sans MS" panose="030F0702030302020204" pitchFamily="66" charset="0"/>
              </a:rPr>
              <a:t>Wash Area</a:t>
            </a: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US" altLang="en-US" sz="900" u="sng">
              <a:latin typeface="Comic Sans MS" panose="030F0702030302020204" pitchFamily="66" charset="0"/>
            </a:endParaRPr>
          </a:p>
        </p:txBody>
      </p:sp>
      <p:sp>
        <p:nvSpPr>
          <p:cNvPr id="2061" name="Text Box 22"/>
          <p:cNvSpPr txBox="1">
            <a:spLocks noChangeArrowheads="1"/>
          </p:cNvSpPr>
          <p:nvPr/>
        </p:nvSpPr>
        <p:spPr bwMode="auto">
          <a:xfrm>
            <a:off x="3719513" y="3267075"/>
            <a:ext cx="951310" cy="14773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900" u="sng">
                <a:latin typeface="Comic Sans MS" panose="030F0702030302020204" pitchFamily="66" charset="0"/>
              </a:rPr>
              <a:t>Prayer Mat</a:t>
            </a: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US" altLang="en-US" sz="900" u="sng">
              <a:latin typeface="Comic Sans MS" panose="030F0702030302020204" pitchFamily="66" charset="0"/>
            </a:endParaRPr>
          </a:p>
        </p:txBody>
      </p:sp>
      <p:sp>
        <p:nvSpPr>
          <p:cNvPr id="2062" name="Line 23"/>
          <p:cNvSpPr>
            <a:spLocks noChangeShapeType="1"/>
          </p:cNvSpPr>
          <p:nvPr/>
        </p:nvSpPr>
        <p:spPr bwMode="auto">
          <a:xfrm>
            <a:off x="4368404" y="1432322"/>
            <a:ext cx="539353" cy="323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350"/>
          </a:p>
        </p:txBody>
      </p:sp>
      <p:sp>
        <p:nvSpPr>
          <p:cNvPr id="2063" name="Text Box 24"/>
          <p:cNvSpPr txBox="1">
            <a:spLocks noChangeArrowheads="1"/>
          </p:cNvSpPr>
          <p:nvPr/>
        </p:nvSpPr>
        <p:spPr bwMode="auto">
          <a:xfrm>
            <a:off x="7661673" y="2889648"/>
            <a:ext cx="1006078" cy="16850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900" u="sng">
                <a:latin typeface="Comic Sans MS" panose="030F0702030302020204" pitchFamily="66" charset="0"/>
              </a:rPr>
              <a:t>Minbar</a:t>
            </a: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US" altLang="en-US" sz="900" u="sng">
              <a:latin typeface="Comic Sans MS" panose="030F0702030302020204" pitchFamily="66" charset="0"/>
            </a:endParaRPr>
          </a:p>
        </p:txBody>
      </p:sp>
      <p:sp>
        <p:nvSpPr>
          <p:cNvPr id="2064" name="Text Box 25"/>
          <p:cNvSpPr txBox="1">
            <a:spLocks noChangeArrowheads="1"/>
          </p:cNvSpPr>
          <p:nvPr/>
        </p:nvSpPr>
        <p:spPr bwMode="auto">
          <a:xfrm>
            <a:off x="7392592" y="404812"/>
            <a:ext cx="1059656" cy="12695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900" u="sng">
                <a:latin typeface="Comic Sans MS" panose="030F0702030302020204" pitchFamily="66" charset="0"/>
              </a:rPr>
              <a:t>Mihrab</a:t>
            </a: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US" altLang="en-US" sz="900" u="sng">
              <a:latin typeface="Comic Sans MS" panose="030F0702030302020204" pitchFamily="66" charset="0"/>
            </a:endParaRPr>
          </a:p>
        </p:txBody>
      </p:sp>
      <p:sp>
        <p:nvSpPr>
          <p:cNvPr id="2065" name="Text Box 26"/>
          <p:cNvSpPr txBox="1">
            <a:spLocks noChangeArrowheads="1"/>
          </p:cNvSpPr>
          <p:nvPr/>
        </p:nvSpPr>
        <p:spPr bwMode="auto">
          <a:xfrm>
            <a:off x="4475560" y="782241"/>
            <a:ext cx="1241822" cy="8540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altLang="en-US" sz="900" u="sng">
                <a:latin typeface="Comic Sans MS" panose="030F0702030302020204" pitchFamily="66" charset="0"/>
              </a:rPr>
              <a:t>Qiblah</a:t>
            </a: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GB" altLang="en-US" sz="900" u="sng">
              <a:latin typeface="Comic Sans MS" panose="030F0702030302020204" pitchFamily="66" charset="0"/>
            </a:endParaRPr>
          </a:p>
          <a:p>
            <a:pPr eaLnBrk="1" hangingPunct="1">
              <a:spcBef>
                <a:spcPct val="50000"/>
              </a:spcBef>
            </a:pPr>
            <a:endParaRPr lang="en-US" altLang="en-US" sz="900" u="sng">
              <a:latin typeface="Comic Sans MS" panose="030F0702030302020204" pitchFamily="66" charset="0"/>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1427570" y="552238"/>
            <a:ext cx="487363" cy="487363"/>
          </a:xfrm>
          <a:prstGeom prst="rect">
            <a:avLst/>
          </a:prstGeom>
        </p:spPr>
      </p:pic>
    </p:spTree>
    <p:extLst>
      <p:ext uri="{BB962C8B-B14F-4D97-AF65-F5344CB8AC3E}">
        <p14:creationId xmlns:p14="http://schemas.microsoft.com/office/powerpoint/2010/main" val="143893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GB" altLang="en-US" sz="3200" dirty="0"/>
          </a:p>
          <a:p>
            <a:endParaRPr lang="en-GB" altLang="en-US" sz="3200" dirty="0"/>
          </a:p>
          <a:p>
            <a:pPr marL="0" indent="0">
              <a:buNone/>
            </a:pPr>
            <a:endParaRPr lang="en-GB" dirty="0"/>
          </a:p>
        </p:txBody>
      </p:sp>
      <p:pic>
        <p:nvPicPr>
          <p:cNvPr id="5" name="Picture 5" descr="mosques-pakistan_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671" y="1735138"/>
            <a:ext cx="7056437"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838200" y="628066"/>
            <a:ext cx="977222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4000" dirty="0"/>
              <a:t> Look for the minaret and the domed roof.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879" y="1426439"/>
            <a:ext cx="487363" cy="487363"/>
          </a:xfrm>
          <a:prstGeom prst="rect">
            <a:avLst/>
          </a:prstGeom>
        </p:spPr>
      </p:pic>
    </p:spTree>
    <p:extLst>
      <p:ext uri="{BB962C8B-B14F-4D97-AF65-F5344CB8AC3E}">
        <p14:creationId xmlns:p14="http://schemas.microsoft.com/office/powerpoint/2010/main" val="2373496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8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kalon-minar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83" y="336977"/>
            <a:ext cx="4563291" cy="607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686697" y="1236373"/>
            <a:ext cx="6096000" cy="3631763"/>
          </a:xfrm>
          <a:prstGeom prst="rect">
            <a:avLst/>
          </a:prstGeom>
        </p:spPr>
        <p:txBody>
          <a:bodyPr>
            <a:spAutoFit/>
          </a:bodyPr>
          <a:lstStyle/>
          <a:p>
            <a:pPr algn="ctr">
              <a:spcBef>
                <a:spcPct val="50000"/>
              </a:spcBef>
            </a:pPr>
            <a:r>
              <a:rPr lang="en-GB" altLang="en-US" sz="5400" u="sng" dirty="0"/>
              <a:t>Minaret</a:t>
            </a:r>
          </a:p>
          <a:p>
            <a:pPr>
              <a:spcBef>
                <a:spcPct val="50000"/>
              </a:spcBef>
            </a:pPr>
            <a:r>
              <a:rPr lang="en-GB" altLang="en-US" sz="3200" dirty="0" smtClean="0"/>
              <a:t>The </a:t>
            </a:r>
            <a:r>
              <a:rPr lang="en-GB" altLang="en-US" sz="3200" dirty="0"/>
              <a:t>call for prayer is called from the minaret by the imam (leader). This usually happens on Fridays although it can happen on other days as well.</a:t>
            </a:r>
            <a:endParaRPr lang="en-US" altLang="en-US" sz="32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25994" y="749010"/>
            <a:ext cx="487363" cy="487363"/>
          </a:xfrm>
          <a:prstGeom prst="rect">
            <a:avLst/>
          </a:prstGeom>
        </p:spPr>
      </p:pic>
    </p:spTree>
    <p:extLst>
      <p:ext uri="{BB962C8B-B14F-4D97-AF65-F5344CB8AC3E}">
        <p14:creationId xmlns:p14="http://schemas.microsoft.com/office/powerpoint/2010/main" val="240727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9792" fill="hold"/>
                                        <p:tgtEl>
                                          <p:spTgt spid="2"/>
                                        </p:tgtEl>
                                      </p:cBhvr>
                                    </p:cmd>
                                  </p:childTnLst>
                                </p:cTn>
                              </p:par>
                            </p:childTnLst>
                          </p:cTn>
                        </p:par>
                      </p:childTnLst>
                    </p:cTn>
                  </p:par>
                </p:childTnLst>
              </p:cTn>
              <p:nextCondLst>
                <p:cond evt="onClick" delay="0">
                  <p:tgtEl>
                    <p:spTgt spid="2"/>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descr="180px-Ablution_area_inside_Eastern_wall_of_Badshahi_mosq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6517" y="918573"/>
            <a:ext cx="4897438"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p:cNvSpPr txBox="1">
            <a:spLocks noChangeArrowheads="1"/>
          </p:cNvSpPr>
          <p:nvPr/>
        </p:nvSpPr>
        <p:spPr bwMode="auto">
          <a:xfrm>
            <a:off x="6743700" y="260350"/>
            <a:ext cx="3384550"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pPr algn="ctr" eaLnBrk="1" hangingPunct="1">
              <a:spcBef>
                <a:spcPct val="50000"/>
              </a:spcBef>
            </a:pPr>
            <a:r>
              <a:rPr lang="en-GB" altLang="en-US" sz="3600" u="sng"/>
              <a:t>Washing Area</a:t>
            </a:r>
          </a:p>
          <a:p>
            <a:pPr eaLnBrk="1" hangingPunct="1">
              <a:spcBef>
                <a:spcPct val="50000"/>
              </a:spcBef>
            </a:pPr>
            <a:endParaRPr lang="en-GB" altLang="en-US" sz="2400"/>
          </a:p>
          <a:p>
            <a:pPr eaLnBrk="1" hangingPunct="1">
              <a:spcBef>
                <a:spcPct val="50000"/>
              </a:spcBef>
            </a:pPr>
            <a:r>
              <a:rPr lang="en-GB" altLang="en-US" sz="2400"/>
              <a:t>Before going into the mosque, everyone must remove their shoes. They must then wash their hands, feet and mouths. There are separate washing areas for men and women.</a:t>
            </a:r>
          </a:p>
          <a:p>
            <a:pPr algn="ctr" eaLnBrk="1" hangingPunct="1">
              <a:spcBef>
                <a:spcPct val="50000"/>
              </a:spcBef>
            </a:pPr>
            <a:endParaRPr lang="en-US" altLang="en-US" sz="3600" u="sng"/>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7995" y="336822"/>
            <a:ext cx="487363" cy="487363"/>
          </a:xfrm>
          <a:prstGeom prst="rect">
            <a:avLst/>
          </a:prstGeom>
        </p:spPr>
      </p:pic>
    </p:spTree>
    <p:extLst>
      <p:ext uri="{BB962C8B-B14F-4D97-AF65-F5344CB8AC3E}">
        <p14:creationId xmlns:p14="http://schemas.microsoft.com/office/powerpoint/2010/main" val="4168888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p:cTn id="7" dur="2000" fill="hold"/>
                                        <p:tgtEl>
                                          <p:spTgt spid="16389"/>
                                        </p:tgtEl>
                                        <p:attrNameLst>
                                          <p:attrName>ppt_w</p:attrName>
                                        </p:attrNameLst>
                                      </p:cBhvr>
                                      <p:tavLst>
                                        <p:tav tm="0">
                                          <p:val>
                                            <p:fltVal val="0"/>
                                          </p:val>
                                        </p:tav>
                                        <p:tav tm="100000">
                                          <p:val>
                                            <p:strVal val="#ppt_w"/>
                                          </p:val>
                                        </p:tav>
                                      </p:tavLst>
                                    </p:anim>
                                    <p:anim calcmode="lin" valueType="num">
                                      <p:cBhvr>
                                        <p:cTn id="8" dur="2000" fill="hold"/>
                                        <p:tgtEl>
                                          <p:spTgt spid="16389"/>
                                        </p:tgtEl>
                                        <p:attrNameLst>
                                          <p:attrName>ppt_h</p:attrName>
                                        </p:attrNameLst>
                                      </p:cBhvr>
                                      <p:tavLst>
                                        <p:tav tm="0">
                                          <p:val>
                                            <p:fltVal val="0"/>
                                          </p:val>
                                        </p:tav>
                                        <p:tav tm="100000">
                                          <p:val>
                                            <p:strVal val="#ppt_h"/>
                                          </p:val>
                                        </p:tav>
                                      </p:tavLst>
                                    </p:anim>
                                    <p:animEffect transition="in" filter="fade">
                                      <p:cBhvr>
                                        <p:cTn id="9" dur="2000"/>
                                        <p:tgtEl>
                                          <p:spTgt spid="16389"/>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16390"/>
                                        </p:tgtEl>
                                        <p:attrNameLst>
                                          <p:attrName>style.visibility</p:attrName>
                                        </p:attrNameLst>
                                      </p:cBhvr>
                                      <p:to>
                                        <p:strVal val="visible"/>
                                      </p:to>
                                    </p:set>
                                    <p:anim calcmode="lin" valueType="num">
                                      <p:cBhvr>
                                        <p:cTn id="13" dur="2000" fill="hold"/>
                                        <p:tgtEl>
                                          <p:spTgt spid="16390"/>
                                        </p:tgtEl>
                                        <p:attrNameLst>
                                          <p:attrName>ppt_w</p:attrName>
                                        </p:attrNameLst>
                                      </p:cBhvr>
                                      <p:tavLst>
                                        <p:tav tm="0">
                                          <p:val>
                                            <p:fltVal val="0"/>
                                          </p:val>
                                        </p:tav>
                                        <p:tav tm="100000">
                                          <p:val>
                                            <p:strVal val="#ppt_w"/>
                                          </p:val>
                                        </p:tav>
                                      </p:tavLst>
                                    </p:anim>
                                    <p:anim calcmode="lin" valueType="num">
                                      <p:cBhvr>
                                        <p:cTn id="14" dur="2000" fill="hold"/>
                                        <p:tgtEl>
                                          <p:spTgt spid="16390"/>
                                        </p:tgtEl>
                                        <p:attrNameLst>
                                          <p:attrName>ppt_h</p:attrName>
                                        </p:attrNameLst>
                                      </p:cBhvr>
                                      <p:tavLst>
                                        <p:tav tm="0">
                                          <p:val>
                                            <p:fltVal val="0"/>
                                          </p:val>
                                        </p:tav>
                                        <p:tav tm="100000">
                                          <p:val>
                                            <p:strVal val="#ppt_h"/>
                                          </p:val>
                                        </p:tav>
                                      </p:tavLst>
                                    </p:anim>
                                    <p:animEffect transition="in" filter="fade">
                                      <p:cBhvr>
                                        <p:cTn id="15" dur="2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5752" fill="hold"/>
                                        <p:tgtEl>
                                          <p:spTgt spid="2"/>
                                        </p:tgtEl>
                                      </p:cBhvr>
                                    </p:cmd>
                                  </p:childTnLst>
                                </p:cTn>
                              </p:par>
                            </p:childTnLst>
                          </p:cTn>
                        </p:par>
                      </p:childTnLst>
                    </p:cTn>
                  </p:par>
                </p:childTnLst>
              </p:cTn>
              <p:nextCondLst>
                <p:cond evt="onClick" delay="0">
                  <p:tgtEl>
                    <p:spTgt spid="2"/>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1639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GB" altLang="en-US" smtClean="0">
                <a:solidFill>
                  <a:schemeClr val="tx1"/>
                </a:solidFill>
                <a:latin typeface="Comic Sans MS" panose="030F0702030302020204" pitchFamily="66" charset="0"/>
              </a:rPr>
              <a:t>Inside a Mosque</a:t>
            </a:r>
          </a:p>
        </p:txBody>
      </p:sp>
      <p:sp>
        <p:nvSpPr>
          <p:cNvPr id="35843" name="Rectangle 3"/>
          <p:cNvSpPr>
            <a:spLocks noGrp="1" noChangeArrowheads="1"/>
          </p:cNvSpPr>
          <p:nvPr>
            <p:ph type="body" idx="1"/>
          </p:nvPr>
        </p:nvSpPr>
        <p:spPr/>
        <p:txBody>
          <a:bodyPr/>
          <a:lstStyle/>
          <a:p>
            <a:pPr eaLnBrk="1" hangingPunct="1">
              <a:defRPr/>
            </a:pPr>
            <a:endParaRPr lang="en-US" altLang="en-US" smtClean="0"/>
          </a:p>
        </p:txBody>
      </p:sp>
      <p:pic>
        <p:nvPicPr>
          <p:cNvPr id="12292" name="Picture 5" descr="hpins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690688"/>
            <a:ext cx="78486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2318" y="693874"/>
            <a:ext cx="487363" cy="487363"/>
          </a:xfrm>
          <a:prstGeom prst="rect">
            <a:avLst/>
          </a:prstGeom>
        </p:spPr>
      </p:pic>
    </p:spTree>
    <p:extLst>
      <p:ext uri="{BB962C8B-B14F-4D97-AF65-F5344CB8AC3E}">
        <p14:creationId xmlns:p14="http://schemas.microsoft.com/office/powerpoint/2010/main" val="3930956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defRPr/>
            </a:pPr>
            <a:r>
              <a:rPr lang="en-GB" altLang="en-US" sz="4000">
                <a:latin typeface="Comic Sans MS" panose="030F0702030302020204" pitchFamily="66" charset="0"/>
              </a:rPr>
              <a:t>. </a:t>
            </a:r>
          </a:p>
        </p:txBody>
      </p:sp>
      <p:sp>
        <p:nvSpPr>
          <p:cNvPr id="126979" name="Rectangle 3"/>
          <p:cNvSpPr>
            <a:spLocks noGrp="1" noChangeArrowheads="1"/>
          </p:cNvSpPr>
          <p:nvPr>
            <p:ph type="body" idx="1"/>
          </p:nvPr>
        </p:nvSpPr>
        <p:spPr>
          <a:xfrm>
            <a:off x="1981200" y="2636839"/>
            <a:ext cx="7570788" cy="3489325"/>
          </a:xfrm>
        </p:spPr>
        <p:txBody>
          <a:bodyPr/>
          <a:lstStyle/>
          <a:p>
            <a:pPr eaLnBrk="1" hangingPunct="1">
              <a:defRPr/>
            </a:pPr>
            <a:endParaRPr lang="en-US" altLang="en-US" smtClean="0"/>
          </a:p>
        </p:txBody>
      </p:sp>
      <p:pic>
        <p:nvPicPr>
          <p:cNvPr id="14340" name="Picture 4" descr="10a.jpg (27902 byte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9288" y="2248610"/>
            <a:ext cx="7345363" cy="4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ChangeArrowheads="1"/>
          </p:cNvSpPr>
          <p:nvPr/>
        </p:nvSpPr>
        <p:spPr bwMode="auto">
          <a:xfrm>
            <a:off x="1919288" y="188914"/>
            <a:ext cx="8064500" cy="277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Char char="•"/>
            </a:pPr>
            <a:r>
              <a:rPr lang="en-GB" altLang="en-US" sz="2400">
                <a:latin typeface="Comic Sans MS" panose="030F0702030302020204" pitchFamily="66" charset="0"/>
              </a:rPr>
              <a:t>There is no furniture</a:t>
            </a:r>
            <a:endParaRPr lang="en-GB" altLang="en-US" sz="2400" b="1">
              <a:latin typeface="Comic Sans MS" panose="030F0702030302020204" pitchFamily="66" charset="0"/>
            </a:endParaRPr>
          </a:p>
          <a:p>
            <a:pPr eaLnBrk="1" hangingPunct="1">
              <a:buFontTx/>
              <a:buChar char="•"/>
            </a:pPr>
            <a:r>
              <a:rPr lang="en-GB" altLang="en-US" sz="2400">
                <a:latin typeface="Comic Sans MS" panose="030F0702030302020204" pitchFamily="66" charset="0"/>
              </a:rPr>
              <a:t>Decorated in </a:t>
            </a:r>
            <a:r>
              <a:rPr lang="en-GB" altLang="en-US" sz="2400" b="1">
                <a:latin typeface="Comic Sans MS" panose="030F0702030302020204" pitchFamily="66" charset="0"/>
              </a:rPr>
              <a:t>Arabic</a:t>
            </a:r>
            <a:r>
              <a:rPr lang="en-GB" altLang="en-US" sz="2400">
                <a:latin typeface="Comic Sans MS" panose="030F0702030302020204" pitchFamily="66" charset="0"/>
              </a:rPr>
              <a:t> text.</a:t>
            </a:r>
          </a:p>
          <a:p>
            <a:pPr eaLnBrk="1" hangingPunct="1">
              <a:buFontTx/>
              <a:buChar char="•"/>
            </a:pPr>
            <a:r>
              <a:rPr lang="en-GB" altLang="en-US" sz="2400">
                <a:latin typeface="Comic Sans MS" panose="030F0702030302020204" pitchFamily="66" charset="0"/>
              </a:rPr>
              <a:t>Never any pictures</a:t>
            </a:r>
          </a:p>
          <a:p>
            <a:pPr eaLnBrk="1" hangingPunct="1">
              <a:buFontTx/>
              <a:buChar char="•"/>
            </a:pPr>
            <a:r>
              <a:rPr lang="en-GB" altLang="en-US" sz="2400">
                <a:latin typeface="Comic Sans MS" panose="030F0702030302020204" pitchFamily="66" charset="0"/>
              </a:rPr>
              <a:t>May have a large single dome on the roof or one or more smaller ones</a:t>
            </a:r>
          </a:p>
          <a:p>
            <a:pPr eaLnBrk="1" hangingPunct="1"/>
            <a:endParaRPr lang="en-GB" altLang="en-US"/>
          </a:p>
          <a:p>
            <a:pPr eaLnBrk="1" hangingPunct="1">
              <a:lnSpc>
                <a:spcPct val="80000"/>
              </a:lnSpc>
              <a:spcBef>
                <a:spcPct val="50000"/>
              </a:spcBef>
            </a:pPr>
            <a:endParaRPr lang="en-US" altLang="en-US" sz="2800" b="1">
              <a:solidFill>
                <a:srgbClr val="000000"/>
              </a:solidFill>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40106" y="365125"/>
            <a:ext cx="487363" cy="487363"/>
          </a:xfrm>
          <a:prstGeom prst="rect">
            <a:avLst/>
          </a:prstGeom>
        </p:spPr>
      </p:pic>
    </p:spTree>
    <p:extLst>
      <p:ext uri="{BB962C8B-B14F-4D97-AF65-F5344CB8AC3E}">
        <p14:creationId xmlns:p14="http://schemas.microsoft.com/office/powerpoint/2010/main" val="3080575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568</Words>
  <Application>Microsoft Office PowerPoint</Application>
  <PresentationFormat>Widescreen</PresentationFormat>
  <Paragraphs>89</Paragraphs>
  <Slides>18</Slides>
  <Notes>6</Notes>
  <HiddenSlides>0</HiddenSlides>
  <MMClips>21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6" baseType="lpstr">
      <vt:lpstr>Arial</vt:lpstr>
      <vt:lpstr>Arial Black</vt:lpstr>
      <vt:lpstr>Calibri</vt:lpstr>
      <vt:lpstr>Calibri Light</vt:lpstr>
      <vt:lpstr>Comic Sans MS</vt:lpstr>
      <vt:lpstr>Times New Roman</vt:lpstr>
      <vt:lpstr>Office Theme</vt:lpstr>
      <vt:lpstr>Bitmap Image</vt:lpstr>
      <vt:lpstr>PowerPoint Presentation</vt:lpstr>
      <vt:lpstr>Islam</vt:lpstr>
      <vt:lpstr>PowerPoint Presentation</vt:lpstr>
      <vt:lpstr>PowerPoint Presentation</vt:lpstr>
      <vt:lpstr>PowerPoint Presentation</vt:lpstr>
      <vt:lpstr>PowerPoint Presentation</vt:lpstr>
      <vt:lpstr>PowerPoint Presentation</vt:lpstr>
      <vt:lpstr>Inside a Mosque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Describe what is inside a mosque?</vt:lpstr>
      <vt:lpstr>Further Learning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Whittingham</dc:creator>
  <cp:lastModifiedBy>home</cp:lastModifiedBy>
  <cp:revision>28</cp:revision>
  <dcterms:created xsi:type="dcterms:W3CDTF">2021-01-07T12:21:35Z</dcterms:created>
  <dcterms:modified xsi:type="dcterms:W3CDTF">2021-01-20T17:40:01Z</dcterms:modified>
</cp:coreProperties>
</file>