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62" r:id="rId6"/>
    <p:sldId id="263" r:id="rId7"/>
    <p:sldId id="270" r:id="rId8"/>
    <p:sldId id="265" r:id="rId9"/>
    <p:sldId id="267" r:id="rId10"/>
    <p:sldId id="272" r:id="rId11"/>
    <p:sldId id="273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FB100-2FE8-461C-8E6C-FBB076112B7F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31490-2137-4A7D-8851-B17525252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649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22.01.21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3 – Lesson 5</a:t>
            </a:r>
          </a:p>
          <a:p>
            <a:r>
              <a:rPr lang="en-GB" b="1" dirty="0"/>
              <a:t>Comparing and Ordering Fractions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4D1A48-E7C3-403B-AA0F-FF5259AB723B}"/>
              </a:ext>
            </a:extLst>
          </p:cNvPr>
          <p:cNvSpPr/>
          <p:nvPr/>
        </p:nvSpPr>
        <p:spPr>
          <a:xfrm>
            <a:off x="6829808" y="356839"/>
            <a:ext cx="1990808" cy="1434090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885563" y="5187241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963147" y="2345231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BF43BD-C118-44B6-8498-064B758792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35" t="12912" r="50000" b="13238"/>
          <a:stretch/>
        </p:blipFill>
        <p:spPr>
          <a:xfrm>
            <a:off x="876006" y="231421"/>
            <a:ext cx="5591546" cy="63668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C50403-F0F5-4EF5-B2CA-30011F011B21}"/>
              </a:ext>
            </a:extLst>
          </p:cNvPr>
          <p:cNvSpPr txBox="1"/>
          <p:nvPr/>
        </p:nvSpPr>
        <p:spPr>
          <a:xfrm>
            <a:off x="6907865" y="506558"/>
            <a:ext cx="18832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Reminder: </a:t>
            </a:r>
            <a:r>
              <a:rPr lang="en-GB" sz="1400" dirty="0"/>
              <a:t>To find equivalent fractions, multiple the numerator and denominator by the same number.</a:t>
            </a:r>
          </a:p>
        </p:txBody>
      </p:sp>
      <p:pic>
        <p:nvPicPr>
          <p:cNvPr id="9" name="Fri maths slide 2">
            <a:hlinkClick r:id="" action="ppaction://media"/>
            <a:extLst>
              <a:ext uri="{FF2B5EF4-FFF2-40B4-BE49-F238E27FC236}">
                <a16:creationId xmlns:a16="http://schemas.microsoft.com/office/drawing/2014/main" id="{425D42C8-7A75-4BFF-B9C2-12B5EC4FB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1135" y="43978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67787" y="2782669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F1501-7722-4485-871A-7C3D90C49671}"/>
              </a:ext>
            </a:extLst>
          </p:cNvPr>
          <p:cNvSpPr txBox="1"/>
          <p:nvPr/>
        </p:nvSpPr>
        <p:spPr>
          <a:xfrm>
            <a:off x="6867787" y="4702985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673FB-4692-4BFA-8491-BACF934551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132" t="12913" r="15465" b="12274"/>
          <a:stretch/>
        </p:blipFill>
        <p:spPr>
          <a:xfrm>
            <a:off x="907756" y="231421"/>
            <a:ext cx="5323985" cy="6354890"/>
          </a:xfrm>
          <a:prstGeom prst="rect">
            <a:avLst/>
          </a:prstGeom>
        </p:spPr>
      </p:pic>
      <p:pic>
        <p:nvPicPr>
          <p:cNvPr id="2" name="Fri maths slide 3A">
            <a:hlinkClick r:id="" action="ppaction://media"/>
            <a:extLst>
              <a:ext uri="{FF2B5EF4-FFF2-40B4-BE49-F238E27FC236}">
                <a16:creationId xmlns:a16="http://schemas.microsoft.com/office/drawing/2014/main" id="{606F6983-657C-4663-8D91-9C73978FB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1987" y="3761192"/>
            <a:ext cx="609600" cy="609600"/>
          </a:xfrm>
          <a:prstGeom prst="rect">
            <a:avLst/>
          </a:prstGeom>
        </p:spPr>
      </p:pic>
      <p:pic>
        <p:nvPicPr>
          <p:cNvPr id="5" name="Fri maths slide 3B">
            <a:hlinkClick r:id="" action="ppaction://media"/>
            <a:extLst>
              <a:ext uri="{FF2B5EF4-FFF2-40B4-BE49-F238E27FC236}">
                <a16:creationId xmlns:a16="http://schemas.microsoft.com/office/drawing/2014/main" id="{F5A867AC-F0E5-4BEE-B835-A36400B42A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1987" y="5681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8060699" y="4680035"/>
            <a:ext cx="366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8060699" y="2505670"/>
            <a:ext cx="3834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5630A6-F774-40C3-BCAC-A639A05C87FF}"/>
              </a:ext>
            </a:extLst>
          </p:cNvPr>
          <p:cNvGrpSpPr/>
          <p:nvPr/>
        </p:nvGrpSpPr>
        <p:grpSpPr>
          <a:xfrm>
            <a:off x="517260" y="231421"/>
            <a:ext cx="7055488" cy="6133113"/>
            <a:chOff x="517260" y="231421"/>
            <a:chExt cx="7055488" cy="613311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BFBFF2-E21D-4E16-8993-DAA14B0A8D64}"/>
                </a:ext>
              </a:extLst>
            </p:cNvPr>
            <p:cNvSpPr/>
            <p:nvPr/>
          </p:nvSpPr>
          <p:spPr>
            <a:xfrm>
              <a:off x="536641" y="5450134"/>
              <a:ext cx="7036106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DD7E40-2A84-44F5-8E7B-3B91349A0B94}"/>
                </a:ext>
              </a:extLst>
            </p:cNvPr>
            <p:cNvGrpSpPr/>
            <p:nvPr/>
          </p:nvGrpSpPr>
          <p:grpSpPr>
            <a:xfrm>
              <a:off x="517260" y="231421"/>
              <a:ext cx="7055488" cy="5447281"/>
              <a:chOff x="481263" y="243650"/>
              <a:chExt cx="7411454" cy="583667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4A0A8AF-6383-4707-BEE4-D544F9BC2805}"/>
                  </a:ext>
                </a:extLst>
              </p:cNvPr>
              <p:cNvGrpSpPr/>
              <p:nvPr/>
            </p:nvGrpSpPr>
            <p:grpSpPr>
              <a:xfrm>
                <a:off x="481263" y="1247084"/>
                <a:ext cx="7411454" cy="4833237"/>
                <a:chOff x="160420" y="877752"/>
                <a:chExt cx="8085221" cy="5138037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9EDF7F56-BA2C-4B42-8339-F8CE2E1113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315" t="10734" r="32369" b="10190"/>
                <a:stretch/>
              </p:blipFill>
              <p:spPr>
                <a:xfrm>
                  <a:off x="160420" y="877752"/>
                  <a:ext cx="8085221" cy="5138037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EF1F26C-095C-4409-980C-57A99BF96715}"/>
                    </a:ext>
                  </a:extLst>
                </p:cNvPr>
                <p:cNvSpPr/>
                <p:nvPr/>
              </p:nvSpPr>
              <p:spPr>
                <a:xfrm>
                  <a:off x="421275" y="1052346"/>
                  <a:ext cx="560080" cy="64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76CB4A6-5E6D-488D-8C16-66441D577229}"/>
                    </a:ext>
                  </a:extLst>
                </p:cNvPr>
                <p:cNvSpPr/>
                <p:nvPr/>
              </p:nvSpPr>
              <p:spPr>
                <a:xfrm>
                  <a:off x="182630" y="5300758"/>
                  <a:ext cx="560080" cy="64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46C4FA0-7FC7-4CFB-832F-7FC9EC4476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183" t="16342" r="36316" b="67221"/>
              <a:stretch/>
            </p:blipFill>
            <p:spPr>
              <a:xfrm>
                <a:off x="501622" y="243650"/>
                <a:ext cx="7391095" cy="106805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41F808C-A576-4FDF-8D04-42F69B89D007}"/>
                    </a:ext>
                  </a:extLst>
                </p:cNvPr>
                <p:cNvSpPr txBox="1"/>
                <p:nvPr/>
              </p:nvSpPr>
              <p:spPr>
                <a:xfrm>
                  <a:off x="781015" y="4420280"/>
                  <a:ext cx="4721927" cy="12348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b="1" dirty="0"/>
                    <a:t>I know that I can make all of the denominators  12. </a:t>
                  </a:r>
                  <a:r>
                    <a:rPr lang="en-GB" sz="1600" i="1" dirty="0"/>
                    <a:t>For example:</a:t>
                  </a:r>
                  <a:r>
                    <a:rPr lang="en-GB" sz="1600" b="1" dirty="0"/>
                    <a:t> </a:t>
                  </a:r>
                </a:p>
                <a:p>
                  <a:pPr lvl="3"/>
                  <a14:m>
                    <m:oMath xmlns:m="http://schemas.openxmlformats.org/officeDocument/2006/math">
                      <m:f>
                        <m:f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GB" sz="2800" dirty="0"/>
                    <a:t>   </a:t>
                  </a:r>
                  <a:r>
                    <a:rPr lang="en-GB" dirty="0"/>
                    <a:t>=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en-GB" sz="2800" dirty="0"/>
                    <a:t> 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41F808C-A576-4FDF-8D04-42F69B89D0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015" y="4420280"/>
                  <a:ext cx="4721927" cy="1234890"/>
                </a:xfrm>
                <a:prstGeom prst="rect">
                  <a:avLst/>
                </a:prstGeom>
                <a:blipFill>
                  <a:blip r:embed="rId8"/>
                  <a:stretch>
                    <a:fillRect l="-645" t="-14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8AFF98E9-E639-47D4-AFAE-38C9C013AA16}"/>
                </a:ext>
              </a:extLst>
            </p:cNvPr>
            <p:cNvSpPr/>
            <p:nvPr/>
          </p:nvSpPr>
          <p:spPr>
            <a:xfrm rot="8882061">
              <a:off x="2367727" y="5194894"/>
              <a:ext cx="613317" cy="670900"/>
            </a:xfrm>
            <a:prstGeom prst="arc">
              <a:avLst>
                <a:gd name="adj1" fmla="val 14383213"/>
                <a:gd name="adj2" fmla="val 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8AA7CE-441C-4F6A-984A-804531D1D810}"/>
                </a:ext>
              </a:extLst>
            </p:cNvPr>
            <p:cNvSpPr txBox="1"/>
            <p:nvPr/>
          </p:nvSpPr>
          <p:spPr>
            <a:xfrm>
              <a:off x="2478927" y="5910371"/>
              <a:ext cx="4801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</a:rPr>
                <a:t>x2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Fri maths slide 4A">
            <a:hlinkClick r:id="" action="ppaction://media"/>
            <a:extLst>
              <a:ext uri="{FF2B5EF4-FFF2-40B4-BE49-F238E27FC236}">
                <a16:creationId xmlns:a16="http://schemas.microsoft.com/office/drawing/2014/main" id="{A2616359-2102-4F5A-8C1A-8CAC92275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88939" y="3559541"/>
            <a:ext cx="609600" cy="609600"/>
          </a:xfrm>
          <a:prstGeom prst="rect">
            <a:avLst/>
          </a:prstGeom>
        </p:spPr>
      </p:pic>
      <p:pic>
        <p:nvPicPr>
          <p:cNvPr id="19" name="Fri maths slide 4B">
            <a:hlinkClick r:id="" action="ppaction://media"/>
            <a:extLst>
              <a:ext uri="{FF2B5EF4-FFF2-40B4-BE49-F238E27FC236}">
                <a16:creationId xmlns:a16="http://schemas.microsoft.com/office/drawing/2014/main" id="{3A9420F1-7D0C-4A13-AA37-926B89A645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22806" y="56787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622109" y="426835"/>
            <a:ext cx="6055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C0BE3-E7C7-48D3-8C11-63F094D01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84" t="27350" r="20921" b="7719"/>
          <a:stretch/>
        </p:blipFill>
        <p:spPr>
          <a:xfrm>
            <a:off x="622109" y="1458003"/>
            <a:ext cx="7668126" cy="4218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1647C2-8304-4AF1-9734-FC103BCE0AF7}"/>
              </a:ext>
            </a:extLst>
          </p:cNvPr>
          <p:cNvSpPr txBox="1"/>
          <p:nvPr/>
        </p:nvSpPr>
        <p:spPr>
          <a:xfrm>
            <a:off x="622109" y="6061833"/>
            <a:ext cx="911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1A7D4-1C99-403B-99DB-0C3B1F3850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868" t="19666" r="11184" b="15403"/>
          <a:stretch/>
        </p:blipFill>
        <p:spPr>
          <a:xfrm>
            <a:off x="9053840" y="2175767"/>
            <a:ext cx="2422950" cy="3501228"/>
          </a:xfrm>
          <a:prstGeom prst="rect">
            <a:avLst/>
          </a:prstGeom>
        </p:spPr>
      </p:pic>
      <p:pic>
        <p:nvPicPr>
          <p:cNvPr id="8" name="Fri maths slide 5">
            <a:hlinkClick r:id="" action="ppaction://media"/>
            <a:extLst>
              <a:ext uri="{FF2B5EF4-FFF2-40B4-BE49-F238E27FC236}">
                <a16:creationId xmlns:a16="http://schemas.microsoft.com/office/drawing/2014/main" id="{FFED5155-C1B7-4ADC-94EA-13B92B135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9257" y="488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5B2B4E-FE3A-4DE0-8827-FB88054B6602}"/>
              </a:ext>
            </a:extLst>
          </p:cNvPr>
          <p:cNvSpPr txBox="1"/>
          <p:nvPr/>
        </p:nvSpPr>
        <p:spPr>
          <a:xfrm>
            <a:off x="622109" y="311199"/>
            <a:ext cx="5940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31D795-B76A-4688-AEF7-774061F45625}"/>
              </a:ext>
            </a:extLst>
          </p:cNvPr>
          <p:cNvGrpSpPr/>
          <p:nvPr/>
        </p:nvGrpSpPr>
        <p:grpSpPr>
          <a:xfrm>
            <a:off x="622109" y="1202314"/>
            <a:ext cx="7917457" cy="4732345"/>
            <a:chOff x="622109" y="1242007"/>
            <a:chExt cx="7917457" cy="47323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198D4B-DB93-45B2-861D-817E414D4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890" t="18455" r="18263" b="3946"/>
            <a:stretch/>
          </p:blipFill>
          <p:spPr>
            <a:xfrm>
              <a:off x="622109" y="1242007"/>
              <a:ext cx="7917457" cy="473234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147B6EC-A627-45BA-9B20-A53757B760AA}"/>
                </a:ext>
              </a:extLst>
            </p:cNvPr>
            <p:cNvSpPr/>
            <p:nvPr/>
          </p:nvSpPr>
          <p:spPr>
            <a:xfrm>
              <a:off x="622109" y="5687878"/>
              <a:ext cx="666428" cy="278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44E182-3631-461C-9999-BE0C3AB27607}"/>
              </a:ext>
            </a:extLst>
          </p:cNvPr>
          <p:cNvSpPr txBox="1"/>
          <p:nvPr/>
        </p:nvSpPr>
        <p:spPr>
          <a:xfrm>
            <a:off x="622109" y="6179443"/>
            <a:ext cx="911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7" name="Fri maths slide 6">
            <a:hlinkClick r:id="" action="ppaction://media"/>
            <a:extLst>
              <a:ext uri="{FF2B5EF4-FFF2-40B4-BE49-F238E27FC236}">
                <a16:creationId xmlns:a16="http://schemas.microsoft.com/office/drawing/2014/main" id="{995139B2-FFB3-40D0-8008-0844B852A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2165" y="313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5B2B4E-FE3A-4DE0-8827-FB88054B6602}"/>
              </a:ext>
            </a:extLst>
          </p:cNvPr>
          <p:cNvSpPr txBox="1"/>
          <p:nvPr/>
        </p:nvSpPr>
        <p:spPr>
          <a:xfrm>
            <a:off x="622109" y="457176"/>
            <a:ext cx="5940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FDE61E-8919-4135-A402-471B151E86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97" t="26803" r="20678" b="11896"/>
          <a:stretch/>
        </p:blipFill>
        <p:spPr>
          <a:xfrm>
            <a:off x="622109" y="1430496"/>
            <a:ext cx="8192918" cy="4350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BC438D-C5FD-4364-AF0F-66082E8DBC52}"/>
              </a:ext>
            </a:extLst>
          </p:cNvPr>
          <p:cNvSpPr txBox="1"/>
          <p:nvPr/>
        </p:nvSpPr>
        <p:spPr>
          <a:xfrm>
            <a:off x="622109" y="6141487"/>
            <a:ext cx="911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4" name="Fri maths slide 7">
            <a:hlinkClick r:id="" action="ppaction://media"/>
            <a:extLst>
              <a:ext uri="{FF2B5EF4-FFF2-40B4-BE49-F238E27FC236}">
                <a16:creationId xmlns:a16="http://schemas.microsoft.com/office/drawing/2014/main" id="{B4B2A441-8019-43AD-9793-C2FDE0D8E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2165" y="4939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7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47A0C163-DC3A-41B2-8833-B4F57947992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6FDFE-D891-414E-A4A7-B991FBCF15F1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FCAA9-8F39-40E4-95D8-FC02D2BC3B7A}"/>
              </a:ext>
            </a:extLst>
          </p:cNvPr>
          <p:cNvSpPr txBox="1"/>
          <p:nvPr/>
        </p:nvSpPr>
        <p:spPr>
          <a:xfrm>
            <a:off x="8345046" y="3105834"/>
            <a:ext cx="353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99D0B6-9A3B-4396-AA22-B09EA2DD5BB1}"/>
              </a:ext>
            </a:extLst>
          </p:cNvPr>
          <p:cNvGrpSpPr/>
          <p:nvPr/>
        </p:nvGrpSpPr>
        <p:grpSpPr>
          <a:xfrm>
            <a:off x="310052" y="210597"/>
            <a:ext cx="7111466" cy="6410335"/>
            <a:chOff x="407320" y="159656"/>
            <a:chExt cx="6742780" cy="61776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1056FA-424C-4BA0-9CDD-6C8A72BFB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45" t="26854" r="51578" b="4488"/>
            <a:stretch/>
          </p:blipFill>
          <p:spPr>
            <a:xfrm>
              <a:off x="407320" y="159656"/>
              <a:ext cx="6742780" cy="554730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08EAC0-681D-4E9E-8E74-7AD91E87C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50" t="80017" r="54331" b="12684"/>
            <a:stretch/>
          </p:blipFill>
          <p:spPr>
            <a:xfrm>
              <a:off x="407320" y="5706964"/>
              <a:ext cx="6742780" cy="63033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D79CB1-20E1-4946-B3AB-D090ABCBBD14}"/>
              </a:ext>
            </a:extLst>
          </p:cNvPr>
          <p:cNvSpPr txBox="1"/>
          <p:nvPr/>
        </p:nvSpPr>
        <p:spPr>
          <a:xfrm>
            <a:off x="3520093" y="414093"/>
            <a:ext cx="4213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Questions 1, 2 and 3 Answers:</a:t>
            </a:r>
          </a:p>
        </p:txBody>
      </p:sp>
      <p:pic>
        <p:nvPicPr>
          <p:cNvPr id="5" name="Fri maths slide 8">
            <a:hlinkClick r:id="" action="ppaction://media"/>
            <a:extLst>
              <a:ext uri="{FF2B5EF4-FFF2-40B4-BE49-F238E27FC236}">
                <a16:creationId xmlns:a16="http://schemas.microsoft.com/office/drawing/2014/main" id="{68D059BA-A186-41DA-9C10-CE713C794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2000" y="424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681924" y="6177140"/>
            <a:ext cx="479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681924" y="1531356"/>
            <a:ext cx="693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B6082-C40C-47F9-AF4D-54E7E39F9ED4}"/>
              </a:ext>
            </a:extLst>
          </p:cNvPr>
          <p:cNvSpPr txBox="1"/>
          <p:nvPr/>
        </p:nvSpPr>
        <p:spPr>
          <a:xfrm>
            <a:off x="1245616" y="181519"/>
            <a:ext cx="670135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900" dirty="0"/>
          </a:p>
          <a:p>
            <a:pPr algn="ctr"/>
            <a:r>
              <a:rPr lang="en-GB" sz="2000" dirty="0"/>
              <a:t>Only try this question if you are feeling confident </a:t>
            </a:r>
            <a:r>
              <a:rPr lang="en-GB" sz="2000" dirty="0">
                <a:sym typeface="Wingdings" panose="05000000000000000000" pitchFamily="2" charset="2"/>
              </a:rPr>
              <a:t></a:t>
            </a:r>
            <a:endParaRPr lang="en-GB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272432-466C-4290-9756-2C8A94974F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34" t="31336" r="17882" b="19290"/>
          <a:stretch/>
        </p:blipFill>
        <p:spPr>
          <a:xfrm>
            <a:off x="681924" y="2246215"/>
            <a:ext cx="8960271" cy="3622609"/>
          </a:xfrm>
          <a:prstGeom prst="rect">
            <a:avLst/>
          </a:prstGeom>
        </p:spPr>
      </p:pic>
      <p:pic>
        <p:nvPicPr>
          <p:cNvPr id="2" name="Fri maths slide 9A">
            <a:hlinkClick r:id="" action="ppaction://media"/>
            <a:extLst>
              <a:ext uri="{FF2B5EF4-FFF2-40B4-BE49-F238E27FC236}">
                <a16:creationId xmlns:a16="http://schemas.microsoft.com/office/drawing/2014/main" id="{C8395A80-5CC6-476A-895B-4BE98E68A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9461" y="1258819"/>
            <a:ext cx="609600" cy="609600"/>
          </a:xfrm>
          <a:prstGeom prst="rect">
            <a:avLst/>
          </a:prstGeom>
        </p:spPr>
      </p:pic>
      <p:pic>
        <p:nvPicPr>
          <p:cNvPr id="5" name="Fri maths slide 9B">
            <a:hlinkClick r:id="" action="ppaction://media"/>
            <a:extLst>
              <a:ext uri="{FF2B5EF4-FFF2-40B4-BE49-F238E27FC236}">
                <a16:creationId xmlns:a16="http://schemas.microsoft.com/office/drawing/2014/main" id="{2144E981-FCE6-42C7-8CF6-E72C923494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78796" y="6057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2B30C8-F525-444F-B354-F03C7F0A2CA0}">
  <ds:schemaRefs>
    <ds:schemaRef ds:uri="http://purl.org/dc/dcmitype/"/>
    <ds:schemaRef ds:uri="http://purl.org/dc/elements/1.1/"/>
    <ds:schemaRef ds:uri="a460e403-a353-4628-9222-e96d0f2ecf11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e6ca74e-b4f7-4601-85ac-67e42a279e9b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393</Words>
  <Application>Microsoft Office PowerPoint</Application>
  <PresentationFormat>Widescreen</PresentationFormat>
  <Paragraphs>39</Paragraphs>
  <Slides>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80</cp:revision>
  <dcterms:created xsi:type="dcterms:W3CDTF">2020-07-13T10:58:18Z</dcterms:created>
  <dcterms:modified xsi:type="dcterms:W3CDTF">2021-01-20T21:40:58Z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