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6" r:id="rId7"/>
    <p:sldId id="267" r:id="rId8"/>
    <p:sldId id="268" r:id="rId9"/>
    <p:sldId id="270" r:id="rId10"/>
    <p:sldId id="271" r:id="rId11"/>
    <p:sldId id="272" r:id="rId12"/>
    <p:sldId id="273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CDC"/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6.xml"/><Relationship Id="rId4" Type="http://schemas.microsoft.com/office/2007/relationships/media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hyperlink" Target="https://www.bbc.co.uk/bitesize/articles/zmqh2v4#:~:text=A%20noun%20phrase%20is%20a,word%20that%20describes%20a%20nou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8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3765"/>
            <a:ext cx="9144000" cy="2387600"/>
          </a:xfrm>
        </p:spPr>
        <p:txBody>
          <a:bodyPr/>
          <a:lstStyle/>
          <a:p>
            <a:r>
              <a:rPr lang="en-GB" b="1" dirty="0"/>
              <a:t>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22.01.21</a:t>
            </a:r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b="1" dirty="0"/>
              <a:t>Week 3 – Lesson 5</a:t>
            </a:r>
          </a:p>
          <a:p>
            <a:r>
              <a:rPr lang="en-GB" b="1" dirty="0"/>
              <a:t>Hansel and Gretel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" y="205066"/>
            <a:ext cx="1968107" cy="1994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9AAE7-EFC3-4907-85A8-C9E413A7C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9" b="75687" l="21376" r="45827">
                        <a14:foregroundMark x1="34993" y1="66758" x2="34993" y2="66758"/>
                        <a14:foregroundMark x1="38507" y1="66758" x2="38507" y2="66758"/>
                        <a14:foregroundMark x1="40044" y1="53984" x2="40044" y2="53984"/>
                        <a14:foregroundMark x1="43997" y1="55082" x2="43997" y2="55082"/>
                        <a14:foregroundMark x1="45900" y1="51511" x2="45900" y2="51511"/>
                        <a14:foregroundMark x1="34261" y1="65385" x2="34261" y2="65385"/>
                        <a14:foregroundMark x1="27599" y1="53297" x2="27599" y2="53297"/>
                        <a14:foregroundMark x1="24378" y1="56181" x2="24378" y2="56181"/>
                        <a14:foregroundMark x1="21376" y1="57280" x2="21376" y2="57280"/>
                        <a14:foregroundMark x1="40044" y1="67445" x2="40044" y2="67445"/>
                        <a14:foregroundMark x1="42240" y1="67445" x2="42240" y2="67445"/>
                        <a14:foregroundMark x1="42460" y1="74588" x2="42460" y2="74588"/>
                        <a14:foregroundMark x1="39678" y1="60714" x2="39678" y2="60714"/>
                        <a14:foregroundMark x1="34993" y1="59478" x2="34993" y2="59478"/>
                        <a14:foregroundMark x1="32723" y1="55082" x2="32723" y2="55082"/>
                        <a14:foregroundMark x1="28697" y1="52610" x2="28697" y2="52610"/>
                        <a14:foregroundMark x1="25329" y1="62912" x2="25329" y2="62912"/>
                        <a14:foregroundMark x1="27892" y1="67582" x2="27892" y2="67582"/>
                        <a14:foregroundMark x1="32796" y1="52610" x2="32796" y2="52610"/>
                        <a14:foregroundMark x1="24524" y1="70330" x2="24524" y2="70330"/>
                        <a14:foregroundMark x1="34334" y1="67582" x2="34334" y2="67582"/>
                        <a14:foregroundMark x1="25476" y1="62775" x2="25476" y2="62775"/>
                      </a14:backgroundRemoval>
                    </a14:imgEffect>
                  </a14:imgLayer>
                </a14:imgProps>
              </a:ext>
            </a:extLst>
          </a:blip>
          <a:srcRect l="19731" t="45291" r="52346" b="20785"/>
          <a:stretch/>
        </p:blipFill>
        <p:spPr>
          <a:xfrm rot="20131491">
            <a:off x="1021161" y="1169870"/>
            <a:ext cx="3908712" cy="2530841"/>
          </a:xfrm>
          <a:prstGeom prst="rect">
            <a:avLst/>
          </a:prstGeom>
        </p:spPr>
      </p:pic>
      <p:pic>
        <p:nvPicPr>
          <p:cNvPr id="7" name="Picture 4" descr="Lost! The Hundred-Mile-An-Hour Dog: Amazon.co.uk: Strong, Jeremy:  9780141323251: Books">
            <a:extLst>
              <a:ext uri="{FF2B5EF4-FFF2-40B4-BE49-F238E27FC236}">
                <a16:creationId xmlns:a16="http://schemas.microsoft.com/office/drawing/2014/main" id="{B5C135C6-3CEB-4C86-BB93-C0763FE3E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619" y="487926"/>
            <a:ext cx="3845181" cy="588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ew Recording 2 (2)">
            <a:hlinkClick r:id="" action="ppaction://media"/>
            <a:extLst>
              <a:ext uri="{FF2B5EF4-FFF2-40B4-BE49-F238E27FC236}">
                <a16:creationId xmlns:a16="http://schemas.microsoft.com/office/drawing/2014/main" id="{845EA5E8-23F8-4C2C-9AB7-B9511989C8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6226" y="3923627"/>
            <a:ext cx="1034202" cy="103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BB32EB15-54A1-44A9-B98B-73CB1159348A}"/>
              </a:ext>
            </a:extLst>
          </p:cNvPr>
          <p:cNvSpPr txBox="1"/>
          <p:nvPr/>
        </p:nvSpPr>
        <p:spPr>
          <a:xfrm>
            <a:off x="8378652" y="1815485"/>
            <a:ext cx="34058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Re-read pages 1 and 2 of ‘Hansel and Gretel’ by Jacob and Wilhelm Grimm or click on the sound button to hear it being read to you.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41F431-2FAE-434C-8ACA-74F7034857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790" t="16399" r="25108"/>
          <a:stretch/>
        </p:blipFill>
        <p:spPr>
          <a:xfrm>
            <a:off x="872809" y="424084"/>
            <a:ext cx="6892965" cy="6009832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5FC96507-9DC4-4413-BB5C-612A2DF35DB0}"/>
              </a:ext>
            </a:extLst>
          </p:cNvPr>
          <p:cNvSpPr txBox="1"/>
          <p:nvPr/>
        </p:nvSpPr>
        <p:spPr>
          <a:xfrm>
            <a:off x="8378652" y="3707488"/>
            <a:ext cx="3405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text is also attached to our blog if you want to open or print it this way. </a:t>
            </a:r>
          </a:p>
        </p:txBody>
      </p:sp>
      <p:pic>
        <p:nvPicPr>
          <p:cNvPr id="2" name="New Recording 2 (1)">
            <a:hlinkClick r:id="" action="ppaction://media"/>
            <a:extLst>
              <a:ext uri="{FF2B5EF4-FFF2-40B4-BE49-F238E27FC236}">
                <a16:creationId xmlns:a16="http://schemas.microsoft.com/office/drawing/2014/main" id="{855590F3-91CF-4172-A5E1-0F72CB495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76755" y="701561"/>
            <a:ext cx="609600" cy="609600"/>
          </a:xfrm>
          <a:prstGeom prst="rect">
            <a:avLst/>
          </a:prstGeom>
        </p:spPr>
      </p:pic>
      <p:pic>
        <p:nvPicPr>
          <p:cNvPr id="7" name="Thursday Eng slide 2">
            <a:hlinkClick r:id="" action="ppaction://media"/>
            <a:extLst>
              <a:ext uri="{FF2B5EF4-FFF2-40B4-BE49-F238E27FC236}">
                <a16:creationId xmlns:a16="http://schemas.microsoft.com/office/drawing/2014/main" id="{9036465F-C3CC-4946-AD25-AB02326C8A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832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76755" y="4926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2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CBDBC6-5940-4EF7-86AE-A6734CEC03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04" t="23945" r="25000" b="28942"/>
          <a:stretch/>
        </p:blipFill>
        <p:spPr>
          <a:xfrm>
            <a:off x="917677" y="2077622"/>
            <a:ext cx="8670197" cy="4252263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512C779B-B4EB-4CF7-948D-C30A75C74535}"/>
              </a:ext>
            </a:extLst>
          </p:cNvPr>
          <p:cNvSpPr txBox="1"/>
          <p:nvPr/>
        </p:nvSpPr>
        <p:spPr>
          <a:xfrm>
            <a:off x="917677" y="636041"/>
            <a:ext cx="840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Read pages 1 and 2 of ‘Hansel and Gretel’ by Jacob and Wilhelm Grimm or click on the sound button to hear it being read to you.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31F91FA3-3B2A-469B-92B4-67B62AC2B0A2}"/>
              </a:ext>
            </a:extLst>
          </p:cNvPr>
          <p:cNvSpPr txBox="1"/>
          <p:nvPr/>
        </p:nvSpPr>
        <p:spPr>
          <a:xfrm>
            <a:off x="917677" y="1345032"/>
            <a:ext cx="8670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text is also attached to our blog if you want to open or print it this way. </a:t>
            </a:r>
          </a:p>
        </p:txBody>
      </p:sp>
      <p:pic>
        <p:nvPicPr>
          <p:cNvPr id="3" name="Thursday Eng slide 3">
            <a:hlinkClick r:id="" action="ppaction://media"/>
            <a:extLst>
              <a:ext uri="{FF2B5EF4-FFF2-40B4-BE49-F238E27FC236}">
                <a16:creationId xmlns:a16="http://schemas.microsoft.com/office/drawing/2014/main" id="{EAD0DB53-338A-4BBE-AABA-CA9B37B54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3600" y="735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DAFBC7-B6AB-482E-9032-2C91F64355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74" t="17947" r="33153" b="2715"/>
          <a:stretch/>
        </p:blipFill>
        <p:spPr>
          <a:xfrm>
            <a:off x="649356" y="530087"/>
            <a:ext cx="7162305" cy="5804452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AC4E8D66-FCE7-4FF4-A42F-26AF3EF24481}"/>
              </a:ext>
            </a:extLst>
          </p:cNvPr>
          <p:cNvSpPr txBox="1"/>
          <p:nvPr/>
        </p:nvSpPr>
        <p:spPr>
          <a:xfrm>
            <a:off x="8378652" y="1815485"/>
            <a:ext cx="34058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Read pages 1 and 2 of ‘Hansel and Gretel’ by Jacob and Wilhelm Grimm or click on the sound button to hear it being read to you.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E750B677-FB37-4DA4-A92D-921E60357B52}"/>
              </a:ext>
            </a:extLst>
          </p:cNvPr>
          <p:cNvSpPr txBox="1"/>
          <p:nvPr/>
        </p:nvSpPr>
        <p:spPr>
          <a:xfrm>
            <a:off x="8378652" y="3707488"/>
            <a:ext cx="3405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text is also attached to our blog if you want to open or print it this way. </a:t>
            </a:r>
          </a:p>
        </p:txBody>
      </p:sp>
      <p:pic>
        <p:nvPicPr>
          <p:cNvPr id="2" name="Thursday Eng slide 4">
            <a:hlinkClick r:id="" action="ppaction://media"/>
            <a:extLst>
              <a:ext uri="{FF2B5EF4-FFF2-40B4-BE49-F238E27FC236}">
                <a16:creationId xmlns:a16="http://schemas.microsoft.com/office/drawing/2014/main" id="{B2C84760-DE4D-46E7-818E-098E14F59D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0834" y="5042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3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18B03C3-0A08-41AB-BD53-9FC5BFDAEFD6}"/>
              </a:ext>
            </a:extLst>
          </p:cNvPr>
          <p:cNvGrpSpPr/>
          <p:nvPr/>
        </p:nvGrpSpPr>
        <p:grpSpPr>
          <a:xfrm>
            <a:off x="573493" y="1100340"/>
            <a:ext cx="7383127" cy="4657320"/>
            <a:chOff x="1526866" y="2189160"/>
            <a:chExt cx="6427304" cy="361722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8FD8DF1-359F-4FED-B744-C0D08809B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47" t="38356" r="32935" b="5975"/>
            <a:stretch/>
          </p:blipFill>
          <p:spPr>
            <a:xfrm>
              <a:off x="1526866" y="2189160"/>
              <a:ext cx="6427304" cy="361722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207839-BCA2-486E-8F6A-C0AA7312D685}"/>
                </a:ext>
              </a:extLst>
            </p:cNvPr>
            <p:cNvSpPr/>
            <p:nvPr/>
          </p:nvSpPr>
          <p:spPr>
            <a:xfrm>
              <a:off x="5671751" y="2189160"/>
              <a:ext cx="2026508" cy="714678"/>
            </a:xfrm>
            <a:prstGeom prst="rect">
              <a:avLst/>
            </a:prstGeom>
            <a:solidFill>
              <a:srgbClr val="DEDCDC"/>
            </a:solidFill>
            <a:ln>
              <a:solidFill>
                <a:srgbClr val="DEDC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3">
            <a:extLst>
              <a:ext uri="{FF2B5EF4-FFF2-40B4-BE49-F238E27FC236}">
                <a16:creationId xmlns:a16="http://schemas.microsoft.com/office/drawing/2014/main" id="{E0A397C1-0A8C-4480-A125-DC951E708C2C}"/>
              </a:ext>
            </a:extLst>
          </p:cNvPr>
          <p:cNvSpPr txBox="1"/>
          <p:nvPr/>
        </p:nvSpPr>
        <p:spPr>
          <a:xfrm>
            <a:off x="8378652" y="1815485"/>
            <a:ext cx="34058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Read pages 1 and 2 of ‘Hansel and Gretel’ by Jacob and Wilhelm Grimm or click on the sound button to hear it being read to you.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6512CA90-9D42-4C71-8ECB-24EFD4D0BC68}"/>
              </a:ext>
            </a:extLst>
          </p:cNvPr>
          <p:cNvSpPr txBox="1"/>
          <p:nvPr/>
        </p:nvSpPr>
        <p:spPr>
          <a:xfrm>
            <a:off x="8378652" y="3707488"/>
            <a:ext cx="3405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text is also attached to our blog if you want to open or print it this way. </a:t>
            </a:r>
          </a:p>
        </p:txBody>
      </p:sp>
      <p:pic>
        <p:nvPicPr>
          <p:cNvPr id="3" name="Thursday Eng slide 5">
            <a:hlinkClick r:id="" action="ppaction://media"/>
            <a:extLst>
              <a:ext uri="{FF2B5EF4-FFF2-40B4-BE49-F238E27FC236}">
                <a16:creationId xmlns:a16="http://schemas.microsoft.com/office/drawing/2014/main" id="{E0F52160-68CF-4E63-A5B2-B0347A058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6755" y="4926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3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AE0F72-0434-4BA0-BF86-9670EE714AC1}"/>
              </a:ext>
            </a:extLst>
          </p:cNvPr>
          <p:cNvSpPr/>
          <p:nvPr/>
        </p:nvSpPr>
        <p:spPr>
          <a:xfrm>
            <a:off x="720968" y="1060518"/>
            <a:ext cx="107500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/>
              <a:t>Today we are going to be focussing on </a:t>
            </a:r>
            <a:r>
              <a:rPr lang="en-GB" sz="2400" b="1" u="sng" dirty="0"/>
              <a:t>noun phrases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0E47C81-B442-47C1-AF55-6C80155E076D}"/>
              </a:ext>
            </a:extLst>
          </p:cNvPr>
          <p:cNvSpPr txBox="1"/>
          <p:nvPr/>
        </p:nvSpPr>
        <p:spPr>
          <a:xfrm>
            <a:off x="5033994" y="370298"/>
            <a:ext cx="623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this slide read to you.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7C302D-2E9F-4924-B5D3-FF2AC705BA9D}"/>
              </a:ext>
            </a:extLst>
          </p:cNvPr>
          <p:cNvSpPr/>
          <p:nvPr/>
        </p:nvSpPr>
        <p:spPr>
          <a:xfrm>
            <a:off x="1099929" y="1682869"/>
            <a:ext cx="99921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i="1" dirty="0"/>
              <a:t>Remember: </a:t>
            </a:r>
            <a:r>
              <a:rPr lang="en-GB" sz="2000" i="1" dirty="0"/>
              <a:t>Noun phrases create extra detail and description about a noun.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9507B8-4980-4135-A114-DE306BF0E7F2}"/>
              </a:ext>
            </a:extLst>
          </p:cNvPr>
          <p:cNvSpPr/>
          <p:nvPr/>
        </p:nvSpPr>
        <p:spPr>
          <a:xfrm>
            <a:off x="1272207" y="4005576"/>
            <a:ext cx="91307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An example of a noun phrase is: </a:t>
            </a:r>
            <a:r>
              <a:rPr lang="en-GB" sz="2000" b="1" dirty="0">
                <a:solidFill>
                  <a:srgbClr val="FF0000"/>
                </a:solidFill>
              </a:rPr>
              <a:t>The old woman (who lived in the woods) </a:t>
            </a:r>
          </a:p>
          <a:p>
            <a:endParaRPr lang="en-GB" sz="1200" dirty="0">
              <a:solidFill>
                <a:srgbClr val="FF0000"/>
              </a:solidFill>
            </a:endParaRPr>
          </a:p>
          <a:p>
            <a:r>
              <a:rPr lang="en-GB" sz="2000" dirty="0">
                <a:solidFill>
                  <a:srgbClr val="FF0000"/>
                </a:solidFill>
              </a:rPr>
              <a:t>It is made up of:</a:t>
            </a:r>
          </a:p>
          <a:p>
            <a:endParaRPr lang="en-GB" sz="1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Determiner/Article – the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Adjective – old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Noun - woman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Adverbial phrase or relative clause – who lived in the woods </a:t>
            </a:r>
            <a:r>
              <a:rPr lang="en-GB" sz="2000" i="1" dirty="0">
                <a:solidFill>
                  <a:srgbClr val="FF0000"/>
                </a:solidFill>
              </a:rPr>
              <a:t>(this does not need to be included to make a noun phrase).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952DAD-5D08-4DDE-B5AB-DBEFF31F4698}"/>
              </a:ext>
            </a:extLst>
          </p:cNvPr>
          <p:cNvSpPr/>
          <p:nvPr/>
        </p:nvSpPr>
        <p:spPr>
          <a:xfrm>
            <a:off x="960781" y="2904109"/>
            <a:ext cx="10283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https://www.bbc.co.uk/bitesize/articles/zmqh2v4#:~:text=A%20noun%20phrase%20is%20a,word%20that%20describes%20a%20noun</a:t>
            </a:r>
            <a:r>
              <a:rPr lang="en-GB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9627B9-CBBC-4132-8916-8E5BAB5D7571}"/>
              </a:ext>
            </a:extLst>
          </p:cNvPr>
          <p:cNvSpPr/>
          <p:nvPr/>
        </p:nvSpPr>
        <p:spPr>
          <a:xfrm>
            <a:off x="960781" y="2455072"/>
            <a:ext cx="99921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Here is video and further explanation of noun phrases</a:t>
            </a:r>
            <a:r>
              <a:rPr lang="en-GB" sz="2000" dirty="0"/>
              <a:t>:</a:t>
            </a:r>
          </a:p>
        </p:txBody>
      </p:sp>
      <p:pic>
        <p:nvPicPr>
          <p:cNvPr id="8" name="Fri slide 6">
            <a:hlinkClick r:id="" action="ppaction://media"/>
            <a:extLst>
              <a:ext uri="{FF2B5EF4-FFF2-40B4-BE49-F238E27FC236}">
                <a16:creationId xmlns:a16="http://schemas.microsoft.com/office/drawing/2014/main" id="{B8896879-0069-4CD9-AE2F-56CC58E787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7268" y="355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9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AE0F72-0434-4BA0-BF86-9670EE714AC1}"/>
              </a:ext>
            </a:extLst>
          </p:cNvPr>
          <p:cNvSpPr/>
          <p:nvPr/>
        </p:nvSpPr>
        <p:spPr>
          <a:xfrm>
            <a:off x="720968" y="377292"/>
            <a:ext cx="1075006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u="sng" dirty="0"/>
              <a:t>Activity 1:</a:t>
            </a:r>
          </a:p>
          <a:p>
            <a:endParaRPr lang="en-GB" sz="2400" b="1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Look back over the two pages and pick out/highlight any noun phrases in the text.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Copy some of the noun phrases into an exercise book or notepad. 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100" dirty="0"/>
          </a:p>
          <a:p>
            <a:r>
              <a:rPr lang="en-GB" sz="2000" i="1" dirty="0"/>
              <a:t>You could also give each noun phrase a score out of ten on how well it creates a picture in your mind. </a:t>
            </a:r>
          </a:p>
          <a:p>
            <a:endParaRPr lang="en-GB" sz="2400" b="1" u="sng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0E47C81-B442-47C1-AF55-6C80155E076D}"/>
              </a:ext>
            </a:extLst>
          </p:cNvPr>
          <p:cNvSpPr txBox="1"/>
          <p:nvPr/>
        </p:nvSpPr>
        <p:spPr>
          <a:xfrm>
            <a:off x="5128592" y="290415"/>
            <a:ext cx="623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this slide read to you.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5EAA14-498F-48AD-A088-68F89581504D}"/>
              </a:ext>
            </a:extLst>
          </p:cNvPr>
          <p:cNvSpPr/>
          <p:nvPr/>
        </p:nvSpPr>
        <p:spPr>
          <a:xfrm>
            <a:off x="720968" y="3746710"/>
            <a:ext cx="704480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u="sng" dirty="0"/>
              <a:t>Activity 2:</a:t>
            </a:r>
          </a:p>
          <a:p>
            <a:endParaRPr lang="en-GB" sz="2400" b="1" dirty="0"/>
          </a:p>
          <a:p>
            <a:r>
              <a:rPr lang="en-GB" sz="2000" b="1" dirty="0"/>
              <a:t>Can you write your own noun phrases based on the story so far?</a:t>
            </a:r>
          </a:p>
          <a:p>
            <a:endParaRPr lang="en-GB" sz="2000" dirty="0"/>
          </a:p>
          <a:p>
            <a:r>
              <a:rPr lang="en-GB" sz="2000" i="1" dirty="0">
                <a:solidFill>
                  <a:srgbClr val="FF0000"/>
                </a:solidFill>
              </a:rPr>
              <a:t>E.g.  </a:t>
            </a:r>
            <a:r>
              <a:rPr lang="en-GB" sz="2000" b="1" i="1" dirty="0">
                <a:solidFill>
                  <a:srgbClr val="FF0000"/>
                </a:solidFill>
              </a:rPr>
              <a:t>A wicked stepmother </a:t>
            </a:r>
            <a:r>
              <a:rPr lang="en-GB" sz="2000" i="1" dirty="0">
                <a:solidFill>
                  <a:srgbClr val="FF0000"/>
                </a:solidFill>
              </a:rPr>
              <a:t>to those children</a:t>
            </a:r>
          </a:p>
          <a:p>
            <a:r>
              <a:rPr lang="en-GB" sz="2000" b="1" i="1" dirty="0">
                <a:solidFill>
                  <a:srgbClr val="FF0000"/>
                </a:solidFill>
              </a:rPr>
              <a:t>The horrible, old woman </a:t>
            </a:r>
            <a:r>
              <a:rPr lang="en-GB" sz="2000" i="1" dirty="0">
                <a:solidFill>
                  <a:srgbClr val="FF0000"/>
                </a:solidFill>
              </a:rPr>
              <a:t>who had a plan</a:t>
            </a:r>
          </a:p>
          <a:p>
            <a:r>
              <a:rPr lang="en-GB" sz="2000" b="1" i="1" dirty="0">
                <a:solidFill>
                  <a:srgbClr val="FF0000"/>
                </a:solidFill>
              </a:rPr>
              <a:t>The dark forest </a:t>
            </a:r>
            <a:r>
              <a:rPr lang="en-GB" sz="2000" i="1" dirty="0">
                <a:solidFill>
                  <a:srgbClr val="FF0000"/>
                </a:solidFill>
              </a:rPr>
              <a:t>in the middle of nowhere</a:t>
            </a:r>
          </a:p>
          <a:p>
            <a:endParaRPr lang="en-GB" sz="2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F360D7-8B39-4233-81FE-7A99271EE875}"/>
              </a:ext>
            </a:extLst>
          </p:cNvPr>
          <p:cNvGrpSpPr/>
          <p:nvPr/>
        </p:nvGrpSpPr>
        <p:grpSpPr>
          <a:xfrm>
            <a:off x="8070572" y="3147281"/>
            <a:ext cx="3763619" cy="3429000"/>
            <a:chOff x="8189842" y="3269976"/>
            <a:chExt cx="3763619" cy="3429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A37976C-EAAC-433B-A10B-43A8BC004A1B}"/>
                </a:ext>
              </a:extLst>
            </p:cNvPr>
            <p:cNvSpPr/>
            <p:nvPr/>
          </p:nvSpPr>
          <p:spPr>
            <a:xfrm>
              <a:off x="8189842" y="3269976"/>
              <a:ext cx="3763619" cy="34290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21E03D-BE2A-433C-9127-60A377D74F69}"/>
                </a:ext>
              </a:extLst>
            </p:cNvPr>
            <p:cNvSpPr txBox="1"/>
            <p:nvPr/>
          </p:nvSpPr>
          <p:spPr>
            <a:xfrm>
              <a:off x="8309114" y="3443653"/>
              <a:ext cx="3578087" cy="312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Sentence Structure:</a:t>
              </a:r>
            </a:p>
            <a:p>
              <a:endParaRPr lang="en-GB" b="1" dirty="0"/>
            </a:p>
            <a:p>
              <a:pPr marL="342900" indent="-342900">
                <a:buFont typeface="+mj-lt"/>
                <a:buAutoNum type="arabicPeriod"/>
              </a:pPr>
              <a:r>
                <a:rPr lang="en-GB" dirty="0"/>
                <a:t>Determiner/Article – </a:t>
              </a:r>
              <a:r>
                <a:rPr lang="en-GB" i="1" dirty="0"/>
                <a:t>the, a, those, their, etc.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sz="1050" dirty="0"/>
            </a:p>
            <a:p>
              <a:pPr marL="342900" indent="-342900">
                <a:buFont typeface="+mj-lt"/>
                <a:buAutoNum type="arabicPeriod"/>
              </a:pPr>
              <a:r>
                <a:rPr lang="en-GB" dirty="0"/>
                <a:t>Adjective – </a:t>
              </a:r>
              <a:r>
                <a:rPr lang="en-GB" i="1" dirty="0"/>
                <a:t>a describing word</a:t>
              </a:r>
            </a:p>
            <a:p>
              <a:pPr marL="342900" indent="-342900">
                <a:buFont typeface="+mj-lt"/>
                <a:buAutoNum type="arabicPeriod"/>
              </a:pPr>
              <a:endParaRPr lang="en-GB" sz="1050" dirty="0"/>
            </a:p>
            <a:p>
              <a:pPr marL="342900" indent="-342900">
                <a:buFont typeface="+mj-lt"/>
                <a:buAutoNum type="arabicPeriod"/>
              </a:pPr>
              <a:r>
                <a:rPr lang="en-GB" dirty="0"/>
                <a:t>Noun – </a:t>
              </a:r>
              <a:r>
                <a:rPr lang="en-GB" i="1" dirty="0"/>
                <a:t>person, place or thing</a:t>
              </a:r>
            </a:p>
            <a:p>
              <a:endParaRPr lang="en-GB" sz="1050" dirty="0"/>
            </a:p>
            <a:p>
              <a:pPr algn="ctr"/>
              <a:r>
                <a:rPr lang="en-GB" dirty="0"/>
                <a:t>You can then challenge yourself to add even more detail at the end of your sentence. </a:t>
              </a:r>
            </a:p>
          </p:txBody>
        </p:sp>
      </p:grpSp>
      <p:pic>
        <p:nvPicPr>
          <p:cNvPr id="7" name="Fri slide 7">
            <a:hlinkClick r:id="" action="ppaction://media"/>
            <a:extLst>
              <a:ext uri="{FF2B5EF4-FFF2-40B4-BE49-F238E27FC236}">
                <a16:creationId xmlns:a16="http://schemas.microsoft.com/office/drawing/2014/main" id="{D79A9AF3-15C5-4317-81B4-C81E04B1A1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61430" y="528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1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g, Bad Spelling Quiz! | The Pioneer Woman">
            <a:extLst>
              <a:ext uri="{FF2B5EF4-FFF2-40B4-BE49-F238E27FC236}">
                <a16:creationId xmlns:a16="http://schemas.microsoft.com/office/drawing/2014/main" id="{36A36541-54F8-4D4C-AB39-110B29A5B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047" y="836858"/>
            <a:ext cx="5453905" cy="391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1C17189A-0BCA-41F1-8975-CA734A5689EC}"/>
              </a:ext>
            </a:extLst>
          </p:cNvPr>
          <p:cNvSpPr txBox="1"/>
          <p:nvPr/>
        </p:nvSpPr>
        <p:spPr>
          <a:xfrm>
            <a:off x="1872471" y="5506833"/>
            <a:ext cx="7916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Click on the sound button to hear the spellings for this week’s quiz.</a:t>
            </a:r>
          </a:p>
        </p:txBody>
      </p:sp>
      <p:pic>
        <p:nvPicPr>
          <p:cNvPr id="2" name="Fri slide 8">
            <a:hlinkClick r:id="" action="ppaction://media"/>
            <a:extLst>
              <a:ext uri="{FF2B5EF4-FFF2-40B4-BE49-F238E27FC236}">
                <a16:creationId xmlns:a16="http://schemas.microsoft.com/office/drawing/2014/main" id="{4F79F2C5-F484-4CE3-9887-B4C5BD93E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9929" y="52897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3D2E3D-5D89-40E5-99E6-7AAE978CE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1346" y="1782409"/>
            <a:ext cx="609600" cy="609600"/>
          </a:xfrm>
          <a:prstGeom prst="rect">
            <a:avLst/>
          </a:prstGeom>
        </p:spPr>
      </p:pic>
      <p:pic>
        <p:nvPicPr>
          <p:cNvPr id="1026" name="Picture 2" descr="Big, Bad Spelling Quiz! | The Pioneer Woman">
            <a:extLst>
              <a:ext uri="{FF2B5EF4-FFF2-40B4-BE49-F238E27FC236}">
                <a16:creationId xmlns:a16="http://schemas.microsoft.com/office/drawing/2014/main" id="{36A36541-54F8-4D4C-AB39-110B29A5B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701" y="745418"/>
            <a:ext cx="3742891" cy="268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43E9F0-BC4A-4C1B-BE6D-100811DC0132}"/>
              </a:ext>
            </a:extLst>
          </p:cNvPr>
          <p:cNvSpPr txBox="1"/>
          <p:nvPr/>
        </p:nvSpPr>
        <p:spPr>
          <a:xfrm>
            <a:off x="1306859" y="421977"/>
            <a:ext cx="5410795" cy="6254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3600" b="1" dirty="0">
                <a:solidFill>
                  <a:srgbClr val="FF0000"/>
                </a:solidFill>
              </a:rPr>
              <a:t>Answers: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800" dirty="0"/>
              <a:t>consider</a:t>
            </a:r>
            <a:r>
              <a:rPr lang="en-GB" sz="2800" b="1" u="sng" dirty="0"/>
              <a:t>ably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800" dirty="0"/>
              <a:t>ador</a:t>
            </a:r>
            <a:r>
              <a:rPr lang="en-GB" sz="2800" b="1" u="sng" dirty="0"/>
              <a:t>ably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800" dirty="0"/>
              <a:t>comfort</a:t>
            </a:r>
            <a:r>
              <a:rPr lang="en-GB" sz="2800" b="1" u="sng" dirty="0"/>
              <a:t>ably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800" dirty="0"/>
              <a:t>suit</a:t>
            </a:r>
            <a:r>
              <a:rPr lang="en-GB" sz="2800" b="1" u="sng" dirty="0"/>
              <a:t>ably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800" dirty="0"/>
              <a:t>understand</a:t>
            </a:r>
            <a:r>
              <a:rPr lang="en-GB" sz="2800" b="1" u="sng" dirty="0"/>
              <a:t>ably</a:t>
            </a:r>
            <a:endParaRPr lang="en-GB" sz="2800" dirty="0"/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endParaRPr lang="en-GB" sz="3600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3851A723-1921-41A1-9FE7-DF64D6A62A02}"/>
              </a:ext>
            </a:extLst>
          </p:cNvPr>
          <p:cNvSpPr txBox="1"/>
          <p:nvPr/>
        </p:nvSpPr>
        <p:spPr>
          <a:xfrm>
            <a:off x="6353569" y="5069511"/>
            <a:ext cx="3485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Click on the sound button to hear the spelling quiz answers.</a:t>
            </a:r>
          </a:p>
        </p:txBody>
      </p:sp>
      <p:pic>
        <p:nvPicPr>
          <p:cNvPr id="2" name="Fri slide 9">
            <a:hlinkClick r:id="" action="ppaction://media"/>
            <a:extLst>
              <a:ext uri="{FF2B5EF4-FFF2-40B4-BE49-F238E27FC236}">
                <a16:creationId xmlns:a16="http://schemas.microsoft.com/office/drawing/2014/main" id="{BA264593-B00D-410F-B8A4-C7FE23CF9C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5541" y="51062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7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2587D12-02B5-46B2-8A24-DD4B7FD2B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783E04-CAC7-4DA9-B607-3926018340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BAF6C6-6E40-4680-A7E1-FBAA692749C8}">
  <ds:schemaRefs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a460e403-a353-4628-9222-e96d0f2ecf11"/>
    <ds:schemaRef ds:uri="http://purl.org/dc/elements/1.1/"/>
    <ds:schemaRef ds:uri="6e6ca74e-b4f7-4601-85ac-67e42a279e9b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544</Words>
  <Application>Microsoft Office PowerPoint</Application>
  <PresentationFormat>Widescreen</PresentationFormat>
  <Paragraphs>59</Paragraphs>
  <Slides>10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91</cp:revision>
  <dcterms:created xsi:type="dcterms:W3CDTF">2020-07-13T10:58:18Z</dcterms:created>
  <dcterms:modified xsi:type="dcterms:W3CDTF">2021-01-20T20:00:44Z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