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2" r:id="rId6"/>
    <p:sldId id="266" r:id="rId7"/>
    <p:sldId id="267" r:id="rId8"/>
    <p:sldId id="268" r:id="rId9"/>
    <p:sldId id="263" r:id="rId10"/>
    <p:sldId id="264" r:id="rId11"/>
    <p:sldId id="269" r:id="rId12"/>
    <p:sldId id="270"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CDC"/>
    <a:srgbClr val="FFEE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343222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83553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4312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726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AE2576-508A-4934-84EB-24C3FC599BDC}"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03358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AE2576-508A-4934-84EB-24C3FC599BDC}"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4855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AE2576-508A-4934-84EB-24C3FC599BDC}" type="datetimeFigureOut">
              <a:rPr lang="en-GB" smtClean="0"/>
              <a:t>19/01/2021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589977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AE2576-508A-4934-84EB-24C3FC599BDC}" type="datetimeFigureOut">
              <a:rPr lang="en-GB" smtClean="0"/>
              <a:t>19/01/2021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05473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E2576-508A-4934-84EB-24C3FC599BDC}" type="datetimeFigureOut">
              <a:rPr lang="en-GB" smtClean="0"/>
              <a:t>19/01/2021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823224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89278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63855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E2576-508A-4934-84EB-24C3FC599BDC}" type="datetimeFigureOut">
              <a:rPr lang="en-GB" smtClean="0"/>
              <a:t>19/01/2021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0448F7-660D-41F8-BD8E-C5EE306EA07D}" type="slidenum">
              <a:rPr lang="en-GB" smtClean="0"/>
              <a:t>‹#›</a:t>
            </a:fld>
            <a:endParaRPr lang="en-GB"/>
          </a:p>
        </p:txBody>
      </p:sp>
    </p:spTree>
    <p:extLst>
      <p:ext uri="{BB962C8B-B14F-4D97-AF65-F5344CB8AC3E}">
        <p14:creationId xmlns:p14="http://schemas.microsoft.com/office/powerpoint/2010/main" val="2618845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hyperlink" Target="http://www.thesauru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43765"/>
            <a:ext cx="9144000" cy="2387600"/>
          </a:xfrm>
        </p:spPr>
        <p:txBody>
          <a:bodyPr/>
          <a:lstStyle/>
          <a:p>
            <a:r>
              <a:rPr lang="en-GB" b="1" dirty="0"/>
              <a:t>English</a:t>
            </a:r>
          </a:p>
        </p:txBody>
      </p:sp>
      <p:sp>
        <p:nvSpPr>
          <p:cNvPr id="3" name="Subtitle 2"/>
          <p:cNvSpPr>
            <a:spLocks noGrp="1"/>
          </p:cNvSpPr>
          <p:nvPr>
            <p:ph type="subTitle" idx="1"/>
          </p:nvPr>
        </p:nvSpPr>
        <p:spPr>
          <a:xfrm>
            <a:off x="1524000" y="2881036"/>
            <a:ext cx="9144000" cy="2439399"/>
          </a:xfrm>
        </p:spPr>
        <p:txBody>
          <a:bodyPr>
            <a:normAutofit/>
          </a:bodyPr>
          <a:lstStyle/>
          <a:p>
            <a:r>
              <a:rPr lang="en-GB" b="1" dirty="0"/>
              <a:t>Date</a:t>
            </a:r>
            <a:r>
              <a:rPr lang="en-GB" b="1"/>
              <a:t>: </a:t>
            </a:r>
            <a:r>
              <a:rPr lang="en-GB"/>
              <a:t>21.01.20</a:t>
            </a:r>
            <a:endParaRPr lang="en-GB" dirty="0"/>
          </a:p>
          <a:p>
            <a:endParaRPr lang="en-GB" dirty="0">
              <a:highlight>
                <a:srgbClr val="FFFF00"/>
              </a:highlight>
            </a:endParaRPr>
          </a:p>
          <a:p>
            <a:r>
              <a:rPr lang="en-GB" b="1" dirty="0"/>
              <a:t>Week 3 – Lesson 4</a:t>
            </a:r>
          </a:p>
          <a:p>
            <a:r>
              <a:rPr lang="en-GB" b="1" dirty="0"/>
              <a:t>Hansel and Gretel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369" y="205066"/>
            <a:ext cx="1968107" cy="199404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681" y="156093"/>
            <a:ext cx="2017393" cy="1386958"/>
          </a:xfrm>
          <a:prstGeom prst="rect">
            <a:avLst/>
          </a:prstGeom>
        </p:spPr>
      </p:pic>
    </p:spTree>
    <p:extLst>
      <p:ext uri="{BB962C8B-B14F-4D97-AF65-F5344CB8AC3E}">
        <p14:creationId xmlns:p14="http://schemas.microsoft.com/office/powerpoint/2010/main" val="249716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9AAE7-EFC3-4907-85A8-C9E413A7C0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489" b="75687" l="21376" r="45827">
                        <a14:foregroundMark x1="34993" y1="66758" x2="34993" y2="66758"/>
                        <a14:foregroundMark x1="38507" y1="66758" x2="38507" y2="66758"/>
                        <a14:foregroundMark x1="40044" y1="53984" x2="40044" y2="53984"/>
                        <a14:foregroundMark x1="43997" y1="55082" x2="43997" y2="55082"/>
                        <a14:foregroundMark x1="45900" y1="51511" x2="45900" y2="51511"/>
                        <a14:foregroundMark x1="34261" y1="65385" x2="34261" y2="65385"/>
                        <a14:foregroundMark x1="27599" y1="53297" x2="27599" y2="53297"/>
                        <a14:foregroundMark x1="24378" y1="56181" x2="24378" y2="56181"/>
                        <a14:foregroundMark x1="21376" y1="57280" x2="21376" y2="57280"/>
                        <a14:foregroundMark x1="40044" y1="67445" x2="40044" y2="67445"/>
                        <a14:foregroundMark x1="42240" y1="67445" x2="42240" y2="67445"/>
                        <a14:foregroundMark x1="42460" y1="74588" x2="42460" y2="74588"/>
                        <a14:foregroundMark x1="39678" y1="60714" x2="39678" y2="60714"/>
                        <a14:foregroundMark x1="34993" y1="59478" x2="34993" y2="59478"/>
                        <a14:foregroundMark x1="32723" y1="55082" x2="32723" y2="55082"/>
                        <a14:foregroundMark x1="28697" y1="52610" x2="28697" y2="52610"/>
                        <a14:foregroundMark x1="25329" y1="62912" x2="25329" y2="62912"/>
                        <a14:foregroundMark x1="27892" y1="67582" x2="27892" y2="67582"/>
                        <a14:foregroundMark x1="32796" y1="52610" x2="32796" y2="52610"/>
                        <a14:foregroundMark x1="24524" y1="70330" x2="24524" y2="70330"/>
                        <a14:foregroundMark x1="34334" y1="67582" x2="34334" y2="67582"/>
                        <a14:foregroundMark x1="25476" y1="62775" x2="25476" y2="62775"/>
                      </a14:backgroundRemoval>
                    </a14:imgEffect>
                  </a14:imgLayer>
                </a14:imgProps>
              </a:ext>
            </a:extLst>
          </a:blip>
          <a:srcRect l="19731" t="45291" r="52346" b="20785"/>
          <a:stretch/>
        </p:blipFill>
        <p:spPr>
          <a:xfrm rot="20131491">
            <a:off x="1021161" y="1169870"/>
            <a:ext cx="3908712" cy="2530841"/>
          </a:xfrm>
          <a:prstGeom prst="rect">
            <a:avLst/>
          </a:prstGeom>
        </p:spPr>
      </p:pic>
      <p:pic>
        <p:nvPicPr>
          <p:cNvPr id="1028" name="Picture 4" descr="Lost! The Hundred-Mile-An-Hour Dog: Amazon.co.uk: Strong, Jeremy:  9780141323251: Books">
            <a:extLst>
              <a:ext uri="{FF2B5EF4-FFF2-40B4-BE49-F238E27FC236}">
                <a16:creationId xmlns:a16="http://schemas.microsoft.com/office/drawing/2014/main" id="{2D7E2FF9-44A5-4CD9-B203-1B8A2F9944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4619" y="487926"/>
            <a:ext cx="3845181" cy="5882147"/>
          </a:xfrm>
          <a:prstGeom prst="rect">
            <a:avLst/>
          </a:prstGeom>
          <a:noFill/>
          <a:extLst>
            <a:ext uri="{909E8E84-426E-40DD-AFC4-6F175D3DCCD1}">
              <a14:hiddenFill xmlns:a14="http://schemas.microsoft.com/office/drawing/2010/main">
                <a:solidFill>
                  <a:srgbClr val="FFFFFF"/>
                </a:solidFill>
              </a14:hiddenFill>
            </a:ext>
          </a:extLst>
        </p:spPr>
      </p:pic>
      <p:pic>
        <p:nvPicPr>
          <p:cNvPr id="2" name="Thursday Eng slide 10 - story">
            <a:hlinkClick r:id="" action="ppaction://media"/>
            <a:extLst>
              <a:ext uri="{FF2B5EF4-FFF2-40B4-BE49-F238E27FC236}">
                <a16:creationId xmlns:a16="http://schemas.microsoft.com/office/drawing/2014/main" id="{44321466-71C5-499A-A4FD-9A02EB1D1E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87919" y="4121426"/>
            <a:ext cx="990600" cy="990600"/>
          </a:xfrm>
          <a:prstGeom prst="rect">
            <a:avLst/>
          </a:prstGeom>
        </p:spPr>
      </p:pic>
    </p:spTree>
    <p:extLst>
      <p:ext uri="{BB962C8B-B14F-4D97-AF65-F5344CB8AC3E}">
        <p14:creationId xmlns:p14="http://schemas.microsoft.com/office/powerpoint/2010/main" val="375697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BB32EB15-54A1-44A9-B98B-73CB1159348A}"/>
              </a:ext>
            </a:extLst>
          </p:cNvPr>
          <p:cNvSpPr txBox="1"/>
          <p:nvPr/>
        </p:nvSpPr>
        <p:spPr>
          <a:xfrm>
            <a:off x="8378652" y="1815485"/>
            <a:ext cx="3405807"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Read pages 1 and 2 of ‘Hansel and Gretel’ by Jacob and Wilhelm Grimm or click on the sound button to hear it being read to you.</a:t>
            </a:r>
          </a:p>
        </p:txBody>
      </p:sp>
      <p:pic>
        <p:nvPicPr>
          <p:cNvPr id="9" name="Picture 8">
            <a:extLst>
              <a:ext uri="{FF2B5EF4-FFF2-40B4-BE49-F238E27FC236}">
                <a16:creationId xmlns:a16="http://schemas.microsoft.com/office/drawing/2014/main" id="{3F41F431-2FAE-434C-8ACA-74F70348577C}"/>
              </a:ext>
            </a:extLst>
          </p:cNvPr>
          <p:cNvPicPr>
            <a:picLocks noChangeAspect="1"/>
          </p:cNvPicPr>
          <p:nvPr/>
        </p:nvPicPr>
        <p:blipFill rotWithShape="1">
          <a:blip r:embed="rId4"/>
          <a:srcRect l="23790" t="16399" r="25108"/>
          <a:stretch/>
        </p:blipFill>
        <p:spPr>
          <a:xfrm>
            <a:off x="872809" y="424084"/>
            <a:ext cx="6892965" cy="6009832"/>
          </a:xfrm>
          <a:prstGeom prst="rect">
            <a:avLst/>
          </a:prstGeom>
        </p:spPr>
      </p:pic>
      <p:sp>
        <p:nvSpPr>
          <p:cNvPr id="10" name="TextBox 3">
            <a:extLst>
              <a:ext uri="{FF2B5EF4-FFF2-40B4-BE49-F238E27FC236}">
                <a16:creationId xmlns:a16="http://schemas.microsoft.com/office/drawing/2014/main" id="{5FC96507-9DC4-4413-BB5C-612A2DF35DB0}"/>
              </a:ext>
            </a:extLst>
          </p:cNvPr>
          <p:cNvSpPr txBox="1"/>
          <p:nvPr/>
        </p:nvSpPr>
        <p:spPr>
          <a:xfrm>
            <a:off x="8378652" y="3707488"/>
            <a:ext cx="3405807"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The text is also attached to our blog if you want to open or print it this way. </a:t>
            </a:r>
          </a:p>
        </p:txBody>
      </p:sp>
      <p:pic>
        <p:nvPicPr>
          <p:cNvPr id="2" name="Thursday Eng slide 2">
            <a:hlinkClick r:id="" action="ppaction://media"/>
            <a:extLst>
              <a:ext uri="{FF2B5EF4-FFF2-40B4-BE49-F238E27FC236}">
                <a16:creationId xmlns:a16="http://schemas.microsoft.com/office/drawing/2014/main" id="{04A80AE5-1431-491F-9E8E-B0530C7D8B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6755" y="4926495"/>
            <a:ext cx="609600" cy="609600"/>
          </a:xfrm>
          <a:prstGeom prst="rect">
            <a:avLst/>
          </a:prstGeom>
        </p:spPr>
      </p:pic>
    </p:spTree>
    <p:extLst>
      <p:ext uri="{BB962C8B-B14F-4D97-AF65-F5344CB8AC3E}">
        <p14:creationId xmlns:p14="http://schemas.microsoft.com/office/powerpoint/2010/main" val="42244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CBDBC6-5940-4EF7-86AE-A6734CEC03A2}"/>
              </a:ext>
            </a:extLst>
          </p:cNvPr>
          <p:cNvPicPr>
            <a:picLocks noChangeAspect="1"/>
          </p:cNvPicPr>
          <p:nvPr/>
        </p:nvPicPr>
        <p:blipFill rotWithShape="1">
          <a:blip r:embed="rId4"/>
          <a:srcRect l="23804" t="23945" r="25000" b="28942"/>
          <a:stretch/>
        </p:blipFill>
        <p:spPr>
          <a:xfrm>
            <a:off x="917677" y="2077622"/>
            <a:ext cx="8670197" cy="4252263"/>
          </a:xfrm>
          <a:prstGeom prst="rect">
            <a:avLst/>
          </a:prstGeom>
        </p:spPr>
      </p:pic>
      <p:sp>
        <p:nvSpPr>
          <p:cNvPr id="6" name="TextBox 3">
            <a:extLst>
              <a:ext uri="{FF2B5EF4-FFF2-40B4-BE49-F238E27FC236}">
                <a16:creationId xmlns:a16="http://schemas.microsoft.com/office/drawing/2014/main" id="{512C779B-B4EB-4CF7-948D-C30A75C74535}"/>
              </a:ext>
            </a:extLst>
          </p:cNvPr>
          <p:cNvSpPr txBox="1"/>
          <p:nvPr/>
        </p:nvSpPr>
        <p:spPr>
          <a:xfrm>
            <a:off x="917677" y="636041"/>
            <a:ext cx="840216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Read pages 1 and 2 of ‘Hansel and Gretel’ by Jacob and Wilhelm Grimm or click on the sound button to hear it being read to you.</a:t>
            </a:r>
          </a:p>
        </p:txBody>
      </p:sp>
      <p:sp>
        <p:nvSpPr>
          <p:cNvPr id="10" name="TextBox 3">
            <a:extLst>
              <a:ext uri="{FF2B5EF4-FFF2-40B4-BE49-F238E27FC236}">
                <a16:creationId xmlns:a16="http://schemas.microsoft.com/office/drawing/2014/main" id="{31F91FA3-3B2A-469B-92B4-67B62AC2B0A2}"/>
              </a:ext>
            </a:extLst>
          </p:cNvPr>
          <p:cNvSpPr txBox="1"/>
          <p:nvPr/>
        </p:nvSpPr>
        <p:spPr>
          <a:xfrm>
            <a:off x="917677" y="1345032"/>
            <a:ext cx="867019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The text is also attached to our blog if you want to open or print it this way. </a:t>
            </a:r>
          </a:p>
        </p:txBody>
      </p:sp>
      <p:pic>
        <p:nvPicPr>
          <p:cNvPr id="3" name="Thursday Eng slide 3">
            <a:hlinkClick r:id="" action="ppaction://media"/>
            <a:extLst>
              <a:ext uri="{FF2B5EF4-FFF2-40B4-BE49-F238E27FC236}">
                <a16:creationId xmlns:a16="http://schemas.microsoft.com/office/drawing/2014/main" id="{EAD0DB53-338A-4BBE-AABA-CA9B37B54D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0" y="735432"/>
            <a:ext cx="609600" cy="609600"/>
          </a:xfrm>
          <a:prstGeom prst="rect">
            <a:avLst/>
          </a:prstGeom>
        </p:spPr>
      </p:pic>
    </p:spTree>
    <p:extLst>
      <p:ext uri="{BB962C8B-B14F-4D97-AF65-F5344CB8AC3E}">
        <p14:creationId xmlns:p14="http://schemas.microsoft.com/office/powerpoint/2010/main" val="14666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DAFBC7-B6AB-482E-9032-2C91F643559C}"/>
              </a:ext>
            </a:extLst>
          </p:cNvPr>
          <p:cNvPicPr>
            <a:picLocks noChangeAspect="1"/>
          </p:cNvPicPr>
          <p:nvPr/>
        </p:nvPicPr>
        <p:blipFill rotWithShape="1">
          <a:blip r:embed="rId4"/>
          <a:srcRect l="14674" t="17947" r="33153" b="2715"/>
          <a:stretch/>
        </p:blipFill>
        <p:spPr>
          <a:xfrm>
            <a:off x="649356" y="530087"/>
            <a:ext cx="7162305" cy="5804452"/>
          </a:xfrm>
          <a:prstGeom prst="rect">
            <a:avLst/>
          </a:prstGeom>
        </p:spPr>
      </p:pic>
      <p:sp>
        <p:nvSpPr>
          <p:cNvPr id="10" name="TextBox 3">
            <a:extLst>
              <a:ext uri="{FF2B5EF4-FFF2-40B4-BE49-F238E27FC236}">
                <a16:creationId xmlns:a16="http://schemas.microsoft.com/office/drawing/2014/main" id="{AC4E8D66-FCE7-4FF4-A42F-26AF3EF24481}"/>
              </a:ext>
            </a:extLst>
          </p:cNvPr>
          <p:cNvSpPr txBox="1"/>
          <p:nvPr/>
        </p:nvSpPr>
        <p:spPr>
          <a:xfrm>
            <a:off x="8378652" y="1815485"/>
            <a:ext cx="3405807"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Read pages 1 and 2 of ‘Hansel and Gretel’ by Jacob and Wilhelm Grimm or click on the sound button to hear it being read to you.</a:t>
            </a:r>
          </a:p>
        </p:txBody>
      </p:sp>
      <p:sp>
        <p:nvSpPr>
          <p:cNvPr id="11" name="TextBox 3">
            <a:extLst>
              <a:ext uri="{FF2B5EF4-FFF2-40B4-BE49-F238E27FC236}">
                <a16:creationId xmlns:a16="http://schemas.microsoft.com/office/drawing/2014/main" id="{E750B677-FB37-4DA4-A92D-921E60357B52}"/>
              </a:ext>
            </a:extLst>
          </p:cNvPr>
          <p:cNvSpPr txBox="1"/>
          <p:nvPr/>
        </p:nvSpPr>
        <p:spPr>
          <a:xfrm>
            <a:off x="8378652" y="3707488"/>
            <a:ext cx="3405807"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The text is also attached to our blog if you want to open or print it this way. </a:t>
            </a:r>
          </a:p>
        </p:txBody>
      </p:sp>
      <p:pic>
        <p:nvPicPr>
          <p:cNvPr id="2" name="Thursday Eng slide 4">
            <a:hlinkClick r:id="" action="ppaction://media"/>
            <a:extLst>
              <a:ext uri="{FF2B5EF4-FFF2-40B4-BE49-F238E27FC236}">
                <a16:creationId xmlns:a16="http://schemas.microsoft.com/office/drawing/2014/main" id="{B2C84760-DE4D-46E7-818E-098E14F59D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0834" y="5042180"/>
            <a:ext cx="609600" cy="609600"/>
          </a:xfrm>
          <a:prstGeom prst="rect">
            <a:avLst/>
          </a:prstGeom>
        </p:spPr>
      </p:pic>
    </p:spTree>
    <p:extLst>
      <p:ext uri="{BB962C8B-B14F-4D97-AF65-F5344CB8AC3E}">
        <p14:creationId xmlns:p14="http://schemas.microsoft.com/office/powerpoint/2010/main" val="289683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18B03C3-0A08-41AB-BD53-9FC5BFDAEFD6}"/>
              </a:ext>
            </a:extLst>
          </p:cNvPr>
          <p:cNvGrpSpPr/>
          <p:nvPr/>
        </p:nvGrpSpPr>
        <p:grpSpPr>
          <a:xfrm>
            <a:off x="573493" y="1100340"/>
            <a:ext cx="7383127" cy="4657320"/>
            <a:chOff x="1526866" y="2189160"/>
            <a:chExt cx="6427304" cy="3617223"/>
          </a:xfrm>
        </p:grpSpPr>
        <p:pic>
          <p:nvPicPr>
            <p:cNvPr id="2" name="Picture 1">
              <a:extLst>
                <a:ext uri="{FF2B5EF4-FFF2-40B4-BE49-F238E27FC236}">
                  <a16:creationId xmlns:a16="http://schemas.microsoft.com/office/drawing/2014/main" id="{98FD8DF1-359F-4FED-B744-C0D08809BE7E}"/>
                </a:ext>
              </a:extLst>
            </p:cNvPr>
            <p:cNvPicPr>
              <a:picLocks noChangeAspect="1"/>
            </p:cNvPicPr>
            <p:nvPr/>
          </p:nvPicPr>
          <p:blipFill rotWithShape="1">
            <a:blip r:embed="rId4"/>
            <a:srcRect l="14347" t="38356" r="32935" b="5975"/>
            <a:stretch/>
          </p:blipFill>
          <p:spPr>
            <a:xfrm>
              <a:off x="1526866" y="2189160"/>
              <a:ext cx="6427304" cy="3617223"/>
            </a:xfrm>
            <a:prstGeom prst="rect">
              <a:avLst/>
            </a:prstGeom>
          </p:spPr>
        </p:pic>
        <p:sp>
          <p:nvSpPr>
            <p:cNvPr id="4" name="Rectangle 3">
              <a:extLst>
                <a:ext uri="{FF2B5EF4-FFF2-40B4-BE49-F238E27FC236}">
                  <a16:creationId xmlns:a16="http://schemas.microsoft.com/office/drawing/2014/main" id="{66207839-BCA2-486E-8F6A-C0AA7312D685}"/>
                </a:ext>
              </a:extLst>
            </p:cNvPr>
            <p:cNvSpPr/>
            <p:nvPr/>
          </p:nvSpPr>
          <p:spPr>
            <a:xfrm>
              <a:off x="5671751" y="2189160"/>
              <a:ext cx="2026508" cy="714678"/>
            </a:xfrm>
            <a:prstGeom prst="rect">
              <a:avLst/>
            </a:prstGeom>
            <a:solidFill>
              <a:srgbClr val="DEDCDC"/>
            </a:solidFill>
            <a:ln>
              <a:solidFill>
                <a:srgbClr val="DE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3">
            <a:extLst>
              <a:ext uri="{FF2B5EF4-FFF2-40B4-BE49-F238E27FC236}">
                <a16:creationId xmlns:a16="http://schemas.microsoft.com/office/drawing/2014/main" id="{E0A397C1-0A8C-4480-A125-DC951E708C2C}"/>
              </a:ext>
            </a:extLst>
          </p:cNvPr>
          <p:cNvSpPr txBox="1"/>
          <p:nvPr/>
        </p:nvSpPr>
        <p:spPr>
          <a:xfrm>
            <a:off x="8378652" y="1815485"/>
            <a:ext cx="3405807"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Read pages 1 and 2 of ‘Hansel and Gretel’ by Jacob and Wilhelm Grimm or click on the sound button to hear it being read to you.</a:t>
            </a:r>
          </a:p>
        </p:txBody>
      </p:sp>
      <p:sp>
        <p:nvSpPr>
          <p:cNvPr id="10" name="TextBox 3">
            <a:extLst>
              <a:ext uri="{FF2B5EF4-FFF2-40B4-BE49-F238E27FC236}">
                <a16:creationId xmlns:a16="http://schemas.microsoft.com/office/drawing/2014/main" id="{6512CA90-9D42-4C71-8ECB-24EFD4D0BC68}"/>
              </a:ext>
            </a:extLst>
          </p:cNvPr>
          <p:cNvSpPr txBox="1"/>
          <p:nvPr/>
        </p:nvSpPr>
        <p:spPr>
          <a:xfrm>
            <a:off x="8378652" y="3707488"/>
            <a:ext cx="3405807"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The text is also attached to our blog if you want to open or print it this way. </a:t>
            </a:r>
          </a:p>
        </p:txBody>
      </p:sp>
      <p:pic>
        <p:nvPicPr>
          <p:cNvPr id="3" name="Thursday Eng slide 5">
            <a:hlinkClick r:id="" action="ppaction://media"/>
            <a:extLst>
              <a:ext uri="{FF2B5EF4-FFF2-40B4-BE49-F238E27FC236}">
                <a16:creationId xmlns:a16="http://schemas.microsoft.com/office/drawing/2014/main" id="{E0F52160-68CF-4E63-A5B2-B0347A0589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6755" y="4926496"/>
            <a:ext cx="609600" cy="609600"/>
          </a:xfrm>
          <a:prstGeom prst="rect">
            <a:avLst/>
          </a:prstGeom>
        </p:spPr>
      </p:pic>
    </p:spTree>
    <p:extLst>
      <p:ext uri="{BB962C8B-B14F-4D97-AF65-F5344CB8AC3E}">
        <p14:creationId xmlns:p14="http://schemas.microsoft.com/office/powerpoint/2010/main" val="144313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BFD667-F3C8-4018-8814-272622BBD400}"/>
              </a:ext>
            </a:extLst>
          </p:cNvPr>
          <p:cNvSpPr/>
          <p:nvPr/>
        </p:nvSpPr>
        <p:spPr>
          <a:xfrm>
            <a:off x="1425986" y="1904585"/>
            <a:ext cx="2574117" cy="584775"/>
          </a:xfrm>
          <a:prstGeom prst="rect">
            <a:avLst/>
          </a:prstGeom>
        </p:spPr>
        <p:txBody>
          <a:bodyPr wrap="square">
            <a:spAutoFit/>
          </a:bodyPr>
          <a:lstStyle/>
          <a:p>
            <a:r>
              <a:rPr lang="en-GB" sz="3200" b="1" u="sng" dirty="0">
                <a:solidFill>
                  <a:srgbClr val="000000"/>
                </a:solidFill>
                <a:latin typeface="Calibri" panose="020F0502020204030204" pitchFamily="34" charset="0"/>
              </a:rPr>
              <a:t>Questions:</a:t>
            </a:r>
            <a:endParaRPr lang="en-GB" sz="2000" b="1" u="sng" dirty="0">
              <a:solidFill>
                <a:srgbClr val="000000"/>
              </a:solidFill>
              <a:latin typeface="Calibri" panose="020F0502020204030204" pitchFamily="34" charset="0"/>
            </a:endParaRPr>
          </a:p>
        </p:txBody>
      </p:sp>
      <p:sp>
        <p:nvSpPr>
          <p:cNvPr id="8" name="TextBox 3">
            <a:extLst>
              <a:ext uri="{FF2B5EF4-FFF2-40B4-BE49-F238E27FC236}">
                <a16:creationId xmlns:a16="http://schemas.microsoft.com/office/drawing/2014/main" id="{BB32EB15-54A1-44A9-B98B-73CB1159348A}"/>
              </a:ext>
            </a:extLst>
          </p:cNvPr>
          <p:cNvSpPr txBox="1"/>
          <p:nvPr/>
        </p:nvSpPr>
        <p:spPr>
          <a:xfrm>
            <a:off x="4535660" y="1280301"/>
            <a:ext cx="623035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the questions read to you.</a:t>
            </a:r>
          </a:p>
        </p:txBody>
      </p:sp>
      <p:sp>
        <p:nvSpPr>
          <p:cNvPr id="3" name="Rectangle 2">
            <a:extLst>
              <a:ext uri="{FF2B5EF4-FFF2-40B4-BE49-F238E27FC236}">
                <a16:creationId xmlns:a16="http://schemas.microsoft.com/office/drawing/2014/main" id="{07E7A04A-C7C3-4721-9D3F-6D60FCD0D462}"/>
              </a:ext>
            </a:extLst>
          </p:cNvPr>
          <p:cNvSpPr/>
          <p:nvPr/>
        </p:nvSpPr>
        <p:spPr>
          <a:xfrm>
            <a:off x="1243816" y="3002507"/>
            <a:ext cx="7924800" cy="2232021"/>
          </a:xfrm>
          <a:prstGeom prst="rect">
            <a:avLst/>
          </a:prstGeom>
        </p:spPr>
        <p:txBody>
          <a:bodyPr wrap="square">
            <a:spAutoFit/>
          </a:bodyPr>
          <a:lstStyle/>
          <a:p>
            <a:pPr marL="285750" indent="-285750">
              <a:lnSpc>
                <a:spcPct val="150000"/>
              </a:lnSpc>
              <a:buFont typeface="Arial" panose="020B0604020202020204" pitchFamily="34" charset="0"/>
              <a:buChar char="•"/>
            </a:pPr>
            <a:r>
              <a:rPr lang="en-GB" sz="3200" dirty="0"/>
              <a:t>What characters have we met so far?</a:t>
            </a:r>
          </a:p>
          <a:p>
            <a:pPr marL="285750" indent="-285750">
              <a:lnSpc>
                <a:spcPct val="150000"/>
              </a:lnSpc>
              <a:buFont typeface="Arial" panose="020B0604020202020204" pitchFamily="34" charset="0"/>
              <a:buChar char="•"/>
            </a:pPr>
            <a:r>
              <a:rPr lang="en-GB" sz="3200" dirty="0"/>
              <a:t>How can you tell when it was set? </a:t>
            </a:r>
          </a:p>
          <a:p>
            <a:pPr marL="285750" indent="-285750">
              <a:lnSpc>
                <a:spcPct val="150000"/>
              </a:lnSpc>
              <a:buFont typeface="Arial" panose="020B0604020202020204" pitchFamily="34" charset="0"/>
              <a:buChar char="•"/>
            </a:pPr>
            <a:r>
              <a:rPr lang="en-GB" sz="3200" dirty="0"/>
              <a:t>What evidence is there?</a:t>
            </a:r>
          </a:p>
        </p:txBody>
      </p:sp>
      <p:pic>
        <p:nvPicPr>
          <p:cNvPr id="2" name="Thursday Eng slide 6">
            <a:hlinkClick r:id="" action="ppaction://media"/>
            <a:extLst>
              <a:ext uri="{FF2B5EF4-FFF2-40B4-BE49-F238E27FC236}">
                <a16:creationId xmlns:a16="http://schemas.microsoft.com/office/drawing/2014/main" id="{2276072C-C5FB-434D-8474-F044EC6C88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66014" y="1160167"/>
            <a:ext cx="609600" cy="609600"/>
          </a:xfrm>
          <a:prstGeom prst="rect">
            <a:avLst/>
          </a:prstGeom>
        </p:spPr>
      </p:pic>
    </p:spTree>
    <p:extLst>
      <p:ext uri="{BB962C8B-B14F-4D97-AF65-F5344CB8AC3E}">
        <p14:creationId xmlns:p14="http://schemas.microsoft.com/office/powerpoint/2010/main" val="279549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BB32EB15-54A1-44A9-B98B-73CB1159348A}"/>
              </a:ext>
            </a:extLst>
          </p:cNvPr>
          <p:cNvSpPr txBox="1"/>
          <p:nvPr/>
        </p:nvSpPr>
        <p:spPr>
          <a:xfrm>
            <a:off x="2980823" y="799632"/>
            <a:ext cx="623035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this slide read to you.</a:t>
            </a:r>
          </a:p>
        </p:txBody>
      </p:sp>
      <p:sp>
        <p:nvSpPr>
          <p:cNvPr id="3" name="Rectangle 2">
            <a:extLst>
              <a:ext uri="{FF2B5EF4-FFF2-40B4-BE49-F238E27FC236}">
                <a16:creationId xmlns:a16="http://schemas.microsoft.com/office/drawing/2014/main" id="{E18DCB98-A4DE-4444-8EE7-9045F17C1A00}"/>
              </a:ext>
            </a:extLst>
          </p:cNvPr>
          <p:cNvSpPr/>
          <p:nvPr/>
        </p:nvSpPr>
        <p:spPr>
          <a:xfrm>
            <a:off x="1093177" y="1903384"/>
            <a:ext cx="10005646" cy="3970318"/>
          </a:xfrm>
          <a:prstGeom prst="rect">
            <a:avLst/>
          </a:prstGeom>
        </p:spPr>
        <p:txBody>
          <a:bodyPr wrap="square">
            <a:spAutoFit/>
          </a:bodyPr>
          <a:lstStyle/>
          <a:p>
            <a:r>
              <a:rPr lang="en-GB" sz="2800" dirty="0"/>
              <a:t>Today we are going to focus on the character of the </a:t>
            </a:r>
            <a:r>
              <a:rPr lang="en-GB" sz="2800" b="1" u="sng" dirty="0"/>
              <a:t>step mother</a:t>
            </a:r>
          </a:p>
          <a:p>
            <a:endParaRPr lang="en-GB" sz="2800" b="1" u="sng" dirty="0"/>
          </a:p>
          <a:p>
            <a:r>
              <a:rPr lang="en-GB" sz="2800" dirty="0"/>
              <a:t>In traditional tales, the settings are well described but the characters are not. The main detail comes through speech. We need to make inferences about what the characters are like using clues from the next.</a:t>
            </a:r>
          </a:p>
          <a:p>
            <a:endParaRPr lang="en-GB" sz="2800" i="1" dirty="0"/>
          </a:p>
          <a:p>
            <a:r>
              <a:rPr lang="en-GB" sz="2800" b="1" i="1" dirty="0">
                <a:solidFill>
                  <a:srgbClr val="FF0000"/>
                </a:solidFill>
              </a:rPr>
              <a:t>For example: </a:t>
            </a:r>
            <a:r>
              <a:rPr lang="en-GB" sz="2800" i="1" dirty="0">
                <a:solidFill>
                  <a:srgbClr val="FF0000"/>
                </a:solidFill>
              </a:rPr>
              <a:t>In this story the father is weak because he can’t say no to his wife who is a bully. </a:t>
            </a:r>
          </a:p>
        </p:txBody>
      </p:sp>
      <p:pic>
        <p:nvPicPr>
          <p:cNvPr id="2" name="Thursday Eng slide 7">
            <a:hlinkClick r:id="" action="ppaction://media"/>
            <a:extLst>
              <a:ext uri="{FF2B5EF4-FFF2-40B4-BE49-F238E27FC236}">
                <a16:creationId xmlns:a16="http://schemas.microsoft.com/office/drawing/2014/main" id="{09FD682D-CB25-4358-9273-D9FF8D027D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99443" y="679498"/>
            <a:ext cx="609600" cy="609600"/>
          </a:xfrm>
          <a:prstGeom prst="rect">
            <a:avLst/>
          </a:prstGeom>
        </p:spPr>
      </p:pic>
    </p:spTree>
    <p:extLst>
      <p:ext uri="{BB962C8B-B14F-4D97-AF65-F5344CB8AC3E}">
        <p14:creationId xmlns:p14="http://schemas.microsoft.com/office/powerpoint/2010/main" val="301043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AE0F72-0434-4BA0-BF86-9670EE714AC1}"/>
              </a:ext>
            </a:extLst>
          </p:cNvPr>
          <p:cNvSpPr/>
          <p:nvPr/>
        </p:nvSpPr>
        <p:spPr>
          <a:xfrm>
            <a:off x="720968" y="1215113"/>
            <a:ext cx="10940945" cy="4549835"/>
          </a:xfrm>
          <a:prstGeom prst="rect">
            <a:avLst/>
          </a:prstGeom>
        </p:spPr>
        <p:txBody>
          <a:bodyPr wrap="square">
            <a:spAutoFit/>
          </a:bodyPr>
          <a:lstStyle/>
          <a:p>
            <a:r>
              <a:rPr lang="en-GB" sz="2800" b="1" u="sng" dirty="0"/>
              <a:t>Activity 1: </a:t>
            </a:r>
          </a:p>
          <a:p>
            <a:endParaRPr lang="en-GB" sz="2800" b="1" dirty="0"/>
          </a:p>
          <a:p>
            <a:r>
              <a:rPr lang="en-GB" sz="2800" dirty="0"/>
              <a:t>Go back through the text and point out or highlight (if you have printed the text) any description or speech about the stepmother. </a:t>
            </a:r>
          </a:p>
          <a:p>
            <a:endParaRPr lang="en-GB" sz="2800" dirty="0"/>
          </a:p>
          <a:p>
            <a:endParaRPr lang="en-GB" sz="2800" dirty="0"/>
          </a:p>
          <a:p>
            <a:pPr>
              <a:lnSpc>
                <a:spcPct val="150000"/>
              </a:lnSpc>
            </a:pPr>
            <a:r>
              <a:rPr lang="en-GB" sz="2800" b="1" i="1" dirty="0">
                <a:solidFill>
                  <a:srgbClr val="FF0000"/>
                </a:solidFill>
              </a:rPr>
              <a:t>For example:</a:t>
            </a:r>
          </a:p>
          <a:p>
            <a:pPr>
              <a:lnSpc>
                <a:spcPct val="150000"/>
              </a:lnSpc>
            </a:pPr>
            <a:r>
              <a:rPr lang="en-GB" sz="2800" i="1" dirty="0">
                <a:solidFill>
                  <a:srgbClr val="FF0000"/>
                </a:solidFill>
              </a:rPr>
              <a:t>“They will not find their way back home, and we will be rid of them.“ – </a:t>
            </a:r>
            <a:r>
              <a:rPr lang="en-GB" sz="2800" dirty="0">
                <a:solidFill>
                  <a:srgbClr val="FF0000"/>
                </a:solidFill>
              </a:rPr>
              <a:t>she wanted to get rid of the children. This tells me she is nasty and wicked.</a:t>
            </a:r>
            <a:endParaRPr lang="en-GB" sz="2800" i="1" dirty="0">
              <a:solidFill>
                <a:srgbClr val="FF0000"/>
              </a:solidFill>
            </a:endParaRPr>
          </a:p>
        </p:txBody>
      </p:sp>
      <p:sp>
        <p:nvSpPr>
          <p:cNvPr id="3" name="TextBox 3">
            <a:extLst>
              <a:ext uri="{FF2B5EF4-FFF2-40B4-BE49-F238E27FC236}">
                <a16:creationId xmlns:a16="http://schemas.microsoft.com/office/drawing/2014/main" id="{E97B92D4-4617-4A36-B0FD-5EBFFA7B8D2B}"/>
              </a:ext>
            </a:extLst>
          </p:cNvPr>
          <p:cNvSpPr txBox="1"/>
          <p:nvPr/>
        </p:nvSpPr>
        <p:spPr>
          <a:xfrm>
            <a:off x="3312127" y="614101"/>
            <a:ext cx="623035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activity 1 read to you.</a:t>
            </a:r>
          </a:p>
        </p:txBody>
      </p:sp>
      <p:pic>
        <p:nvPicPr>
          <p:cNvPr id="4" name="Thursday Eng slide 8">
            <a:hlinkClick r:id="" action="ppaction://media"/>
            <a:extLst>
              <a:ext uri="{FF2B5EF4-FFF2-40B4-BE49-F238E27FC236}">
                <a16:creationId xmlns:a16="http://schemas.microsoft.com/office/drawing/2014/main" id="{3C9FF04D-01A8-4565-A2F4-2AFA74497E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37681" y="493391"/>
            <a:ext cx="609600" cy="609600"/>
          </a:xfrm>
          <a:prstGeom prst="rect">
            <a:avLst/>
          </a:prstGeom>
        </p:spPr>
      </p:pic>
    </p:spTree>
    <p:extLst>
      <p:ext uri="{BB962C8B-B14F-4D97-AF65-F5344CB8AC3E}">
        <p14:creationId xmlns:p14="http://schemas.microsoft.com/office/powerpoint/2010/main" val="133211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AE0F72-0434-4BA0-BF86-9670EE714AC1}"/>
              </a:ext>
            </a:extLst>
          </p:cNvPr>
          <p:cNvSpPr/>
          <p:nvPr/>
        </p:nvSpPr>
        <p:spPr>
          <a:xfrm>
            <a:off x="720969" y="1001408"/>
            <a:ext cx="10750062" cy="5693866"/>
          </a:xfrm>
          <a:prstGeom prst="rect">
            <a:avLst/>
          </a:prstGeom>
        </p:spPr>
        <p:txBody>
          <a:bodyPr wrap="square">
            <a:spAutoFit/>
          </a:bodyPr>
          <a:lstStyle/>
          <a:p>
            <a:r>
              <a:rPr lang="en-GB" sz="2800" b="1" u="sng" dirty="0"/>
              <a:t>Activity 2: </a:t>
            </a:r>
          </a:p>
          <a:p>
            <a:endParaRPr lang="en-GB" sz="2800" b="1" dirty="0"/>
          </a:p>
          <a:p>
            <a:r>
              <a:rPr lang="en-GB" sz="2800" dirty="0"/>
              <a:t>Generate 10 words to describe the stepmother’s character </a:t>
            </a:r>
            <a:r>
              <a:rPr lang="en-GB" sz="2800" i="1" dirty="0"/>
              <a:t>e.g. wicked, thoughtless, selfish. </a:t>
            </a:r>
          </a:p>
          <a:p>
            <a:endParaRPr lang="en-GB" sz="2800" dirty="0"/>
          </a:p>
          <a:p>
            <a:r>
              <a:rPr lang="en-GB" sz="2800" dirty="0"/>
              <a:t>You could use </a:t>
            </a:r>
            <a:r>
              <a:rPr lang="en-GB" sz="2800" dirty="0">
                <a:hlinkClick r:id="rId4"/>
              </a:rPr>
              <a:t>www.thesaurus.com</a:t>
            </a:r>
            <a:r>
              <a:rPr lang="en-GB" sz="2800" dirty="0"/>
              <a:t> to help you come up with ideas or to improve the words you have come up with even more. </a:t>
            </a:r>
          </a:p>
          <a:p>
            <a:endParaRPr lang="en-GB" sz="2800" dirty="0"/>
          </a:p>
          <a:p>
            <a:endParaRPr lang="en-GB" sz="2800" dirty="0"/>
          </a:p>
          <a:p>
            <a:r>
              <a:rPr lang="en-GB" sz="2800" b="1" dirty="0"/>
              <a:t>Finally, choose a top 5 from your edited list.</a:t>
            </a:r>
          </a:p>
          <a:p>
            <a:endParaRPr lang="en-GB" sz="2800" dirty="0"/>
          </a:p>
          <a:p>
            <a:r>
              <a:rPr lang="en-GB" sz="2800" i="1" dirty="0">
                <a:solidFill>
                  <a:srgbClr val="FF0000"/>
                </a:solidFill>
              </a:rPr>
              <a:t>Keep this list of words safe for tomorrow’s lesson. </a:t>
            </a:r>
          </a:p>
          <a:p>
            <a:endParaRPr lang="en-GB" sz="2800" b="1" u="sng" dirty="0"/>
          </a:p>
        </p:txBody>
      </p:sp>
      <p:sp>
        <p:nvSpPr>
          <p:cNvPr id="3" name="TextBox 3">
            <a:extLst>
              <a:ext uri="{FF2B5EF4-FFF2-40B4-BE49-F238E27FC236}">
                <a16:creationId xmlns:a16="http://schemas.microsoft.com/office/drawing/2014/main" id="{DBC89120-F9EE-4789-913B-80D506C01CCD}"/>
              </a:ext>
            </a:extLst>
          </p:cNvPr>
          <p:cNvSpPr txBox="1"/>
          <p:nvPr/>
        </p:nvSpPr>
        <p:spPr>
          <a:xfrm>
            <a:off x="3272370" y="593613"/>
            <a:ext cx="623035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activity 2 read to you.</a:t>
            </a:r>
          </a:p>
        </p:txBody>
      </p:sp>
      <p:pic>
        <p:nvPicPr>
          <p:cNvPr id="4" name="Thursday Eng slide 9">
            <a:hlinkClick r:id="" action="ppaction://media"/>
            <a:extLst>
              <a:ext uri="{FF2B5EF4-FFF2-40B4-BE49-F238E27FC236}">
                <a16:creationId xmlns:a16="http://schemas.microsoft.com/office/drawing/2014/main" id="{278E1897-7C2A-4907-97F1-0FB7717F2E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97924" y="473479"/>
            <a:ext cx="609600" cy="609600"/>
          </a:xfrm>
          <a:prstGeom prst="rect">
            <a:avLst/>
          </a:prstGeom>
        </p:spPr>
      </p:pic>
    </p:spTree>
    <p:extLst>
      <p:ext uri="{BB962C8B-B14F-4D97-AF65-F5344CB8AC3E}">
        <p14:creationId xmlns:p14="http://schemas.microsoft.com/office/powerpoint/2010/main" val="63779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0EECED04BC75409DC03DECC28706AE" ma:contentTypeVersion="12" ma:contentTypeDescription="Create a new document." ma:contentTypeScope="" ma:versionID="635a5766bea9f194e4871a18584a0951">
  <xsd:schema xmlns:xsd="http://www.w3.org/2001/XMLSchema" xmlns:xs="http://www.w3.org/2001/XMLSchema" xmlns:p="http://schemas.microsoft.com/office/2006/metadata/properties" xmlns:ns2="6e6ca74e-b4f7-4601-85ac-67e42a279e9b" xmlns:ns3="a460e403-a353-4628-9222-e96d0f2ecf11" targetNamespace="http://schemas.microsoft.com/office/2006/metadata/properties" ma:root="true" ma:fieldsID="e3df8108d93b955aa1e765aa6b29a95f" ns2:_="" ns3:_="">
    <xsd:import namespace="6e6ca74e-b4f7-4601-85ac-67e42a279e9b"/>
    <xsd:import namespace="a460e403-a353-4628-9222-e96d0f2ecf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6ca74e-b4f7-4601-85ac-67e42a279e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60e403-a353-4628-9222-e96d0f2ecf1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BAF6C6-6E40-4680-A7E1-FBAA692749C8}">
  <ds:schemaRefs>
    <ds:schemaRef ds:uri="http://schemas.microsoft.com/office/2006/documentManagement/types"/>
    <ds:schemaRef ds:uri="6e6ca74e-b4f7-4601-85ac-67e42a279e9b"/>
    <ds:schemaRef ds:uri="http://schemas.microsoft.com/office/2006/metadata/properties"/>
    <ds:schemaRef ds:uri="http://purl.org/dc/elements/1.1/"/>
    <ds:schemaRef ds:uri="http://schemas.microsoft.com/office/infopath/2007/PartnerControls"/>
    <ds:schemaRef ds:uri="http://www.w3.org/XML/1998/namespace"/>
    <ds:schemaRef ds:uri="http://purl.org/dc/dcmitype/"/>
    <ds:schemaRef ds:uri="http://schemas.openxmlformats.org/package/2006/metadata/core-properties"/>
    <ds:schemaRef ds:uri="a460e403-a353-4628-9222-e96d0f2ecf11"/>
    <ds:schemaRef ds:uri="http://purl.org/dc/terms/"/>
  </ds:schemaRefs>
</ds:datastoreItem>
</file>

<file path=customXml/itemProps2.xml><?xml version="1.0" encoding="utf-8"?>
<ds:datastoreItem xmlns:ds="http://schemas.openxmlformats.org/officeDocument/2006/customXml" ds:itemID="{92587D12-02B5-46B2-8A24-DD4B7FD2B8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6ca74e-b4f7-4601-85ac-67e42a279e9b"/>
    <ds:schemaRef ds:uri="a460e403-a353-4628-9222-e96d0f2ecf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783E04-CAC7-4DA9-B607-3926018340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663</TotalTime>
  <Words>498</Words>
  <Application>Microsoft Office PowerPoint</Application>
  <PresentationFormat>Widescreen</PresentationFormat>
  <Paragraphs>43</Paragraphs>
  <Slides>10</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Downing</dc:creator>
  <cp:lastModifiedBy>Rachel Beattie</cp:lastModifiedBy>
  <cp:revision>81</cp:revision>
  <dcterms:created xsi:type="dcterms:W3CDTF">2020-07-13T10:58:18Z</dcterms:created>
  <dcterms:modified xsi:type="dcterms:W3CDTF">2021-01-19T15:38:04Z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0x010100430EECED04BC75409DC03DECC28706AE</vt:lpwstr>
  </property>
</Properties>
</file>