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62" r:id="rId6"/>
    <p:sldId id="263" r:id="rId7"/>
    <p:sldId id="270" r:id="rId8"/>
    <p:sldId id="265" r:id="rId9"/>
    <p:sldId id="267" r:id="rId10"/>
    <p:sldId id="271" r:id="rId11"/>
    <p:sldId id="268" r:id="rId12"/>
    <p:sldId id="272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E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559" autoAdjust="0"/>
    <p:restoredTop sz="94660"/>
  </p:normalViewPr>
  <p:slideViewPr>
    <p:cSldViewPr snapToGrid="0">
      <p:cViewPr varScale="1">
        <p:scale>
          <a:sx n="72" d="100"/>
          <a:sy n="72" d="100"/>
        </p:scale>
        <p:origin x="67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18/01/2021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32224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18/01/2021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55388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18/01/2021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31295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18/01/2021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26340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18/01/2021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35822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18/01/2021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5534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18/01/2021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99776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18/01/2021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47308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18/01/2021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32241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18/01/2021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27839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18/01/2021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85559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AE2576-508A-4934-84EB-24C3FC599BDC}" type="datetimeFigureOut">
              <a:rPr lang="en-GB" smtClean="0"/>
              <a:t>18/01/2021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8845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3.m4a"/><Relationship Id="rId7" Type="http://schemas.openxmlformats.org/officeDocument/2006/relationships/image" Target="../media/image4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3.m4a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5.m4a"/><Relationship Id="rId7" Type="http://schemas.openxmlformats.org/officeDocument/2006/relationships/image" Target="../media/image4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5.m4a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4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4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65546"/>
            <a:ext cx="9144000" cy="2387600"/>
          </a:xfrm>
        </p:spPr>
        <p:txBody>
          <a:bodyPr/>
          <a:lstStyle/>
          <a:p>
            <a:r>
              <a:rPr lang="en-GB" b="1" dirty="0"/>
              <a:t>Mathematics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2837451"/>
            <a:ext cx="9144000" cy="2291140"/>
          </a:xfrm>
        </p:spPr>
        <p:txBody>
          <a:bodyPr>
            <a:normAutofit/>
          </a:bodyPr>
          <a:lstStyle/>
          <a:p>
            <a:r>
              <a:rPr lang="en-GB" b="1" dirty="0"/>
              <a:t>Date: </a:t>
            </a:r>
            <a:r>
              <a:rPr lang="en-GB" dirty="0"/>
              <a:t>20.01.21</a:t>
            </a:r>
            <a:endParaRPr lang="en-GB" b="1" dirty="0"/>
          </a:p>
          <a:p>
            <a:endParaRPr lang="en-GB" b="1" dirty="0"/>
          </a:p>
          <a:p>
            <a:r>
              <a:rPr lang="en-GB" b="1" dirty="0"/>
              <a:t>Week 3 – Lesson 3</a:t>
            </a:r>
          </a:p>
          <a:p>
            <a:r>
              <a:rPr lang="en-GB" b="1" dirty="0"/>
              <a:t>Converting Mixed Numbers to </a:t>
            </a:r>
          </a:p>
          <a:p>
            <a:r>
              <a:rPr lang="en-GB" b="1" dirty="0"/>
              <a:t>Improper Fractions </a:t>
            </a:r>
          </a:p>
          <a:p>
            <a:endParaRPr lang="en-GB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59" y="362326"/>
            <a:ext cx="1968107" cy="1994041"/>
          </a:xfrm>
          <a:prstGeom prst="rect">
            <a:avLst/>
          </a:prstGeom>
        </p:spPr>
      </p:pic>
      <p:pic>
        <p:nvPicPr>
          <p:cNvPr id="1026" name="Picture 2" descr="Power Maths - created in partnership with White Rose Maths and recommended  by the DfE!*">
            <a:extLst>
              <a:ext uri="{FF2B5EF4-FFF2-40B4-BE49-F238E27FC236}">
                <a16:creationId xmlns:a16="http://schemas.microsoft.com/office/drawing/2014/main" id="{2ECBC306-4EF3-4D74-9A0F-E6245B7199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7663" y="4133298"/>
            <a:ext cx="4263571" cy="238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7169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9E790CB-F8B5-4943-821A-B883892E1215}"/>
              </a:ext>
            </a:extLst>
          </p:cNvPr>
          <p:cNvSpPr txBox="1"/>
          <p:nvPr/>
        </p:nvSpPr>
        <p:spPr>
          <a:xfrm>
            <a:off x="6554584" y="5200494"/>
            <a:ext cx="472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We will go through the possible methods and answers on the next slide.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F20A57-448F-42E0-8DFB-39B959D6EE3D}"/>
              </a:ext>
            </a:extLst>
          </p:cNvPr>
          <p:cNvSpPr txBox="1"/>
          <p:nvPr/>
        </p:nvSpPr>
        <p:spPr>
          <a:xfrm>
            <a:off x="6632168" y="2358484"/>
            <a:ext cx="4724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Look at the picture clue. What can you see?</a:t>
            </a:r>
          </a:p>
          <a:p>
            <a:r>
              <a:rPr lang="en-GB" dirty="0"/>
              <a:t>Have a look at the questions. </a:t>
            </a:r>
          </a:p>
          <a:p>
            <a:endParaRPr lang="en-GB" dirty="0"/>
          </a:p>
          <a:p>
            <a:r>
              <a:rPr lang="en-GB" dirty="0"/>
              <a:t>Click on the sound button below to hear the questions read to you. We will also talk through the questions together like we do in school. </a:t>
            </a:r>
          </a:p>
        </p:txBody>
      </p:sp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3BF17F08-5743-4712-98CE-A783664C44E9}"/>
              </a:ext>
            </a:extLst>
          </p:cNvPr>
          <p:cNvSpPr/>
          <p:nvPr/>
        </p:nvSpPr>
        <p:spPr>
          <a:xfrm>
            <a:off x="9516120" y="231421"/>
            <a:ext cx="2365828" cy="1559508"/>
          </a:xfrm>
          <a:prstGeom prst="wedgeEllipseCallout">
            <a:avLst>
              <a:gd name="adj1" fmla="val -49667"/>
              <a:gd name="adj2" fmla="val 42955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16E8E78-D37A-48DC-88B4-10F3138F48E9}"/>
              </a:ext>
            </a:extLst>
          </p:cNvPr>
          <p:cNvSpPr txBox="1"/>
          <p:nvPr/>
        </p:nvSpPr>
        <p:spPr>
          <a:xfrm>
            <a:off x="9971314" y="595676"/>
            <a:ext cx="14926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Let’s work together!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9FF5361-C8E0-4799-BD70-28B0DA8A6D4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326" t="12728" r="49667" b="14257"/>
          <a:stretch/>
        </p:blipFill>
        <p:spPr>
          <a:xfrm>
            <a:off x="622456" y="321164"/>
            <a:ext cx="5591701" cy="6215672"/>
          </a:xfrm>
          <a:prstGeom prst="rect">
            <a:avLst/>
          </a:prstGeom>
        </p:spPr>
      </p:pic>
      <p:pic>
        <p:nvPicPr>
          <p:cNvPr id="2" name="Wed maths slide 2">
            <a:hlinkClick r:id="" action="ppaction://media"/>
            <a:extLst>
              <a:ext uri="{FF2B5EF4-FFF2-40B4-BE49-F238E27FC236}">
                <a16:creationId xmlns:a16="http://schemas.microsoft.com/office/drawing/2014/main" id="{A01CEB6B-1466-4A50-8C5F-8CE2CE3BBA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4768" y="43518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409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3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E9EAEB0-888B-49B2-97D2-39238F42BEB0}"/>
              </a:ext>
            </a:extLst>
          </p:cNvPr>
          <p:cNvSpPr txBox="1"/>
          <p:nvPr/>
        </p:nvSpPr>
        <p:spPr>
          <a:xfrm>
            <a:off x="6867787" y="2782669"/>
            <a:ext cx="472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Click on the sound button below to hear the answers and possible methods for question A.</a:t>
            </a:r>
          </a:p>
        </p:txBody>
      </p:sp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EE36DCB2-3F6C-461E-B006-D0E53F12EF93}"/>
              </a:ext>
            </a:extLst>
          </p:cNvPr>
          <p:cNvSpPr/>
          <p:nvPr/>
        </p:nvSpPr>
        <p:spPr>
          <a:xfrm>
            <a:off x="9516120" y="231421"/>
            <a:ext cx="2365828" cy="1559508"/>
          </a:xfrm>
          <a:prstGeom prst="wedgeEllipseCallout">
            <a:avLst>
              <a:gd name="adj1" fmla="val -49667"/>
              <a:gd name="adj2" fmla="val 42955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1AB54B-61E7-416E-AE4B-3DF44B6E7982}"/>
              </a:ext>
            </a:extLst>
          </p:cNvPr>
          <p:cNvSpPr txBox="1"/>
          <p:nvPr/>
        </p:nvSpPr>
        <p:spPr>
          <a:xfrm>
            <a:off x="9971314" y="595676"/>
            <a:ext cx="14926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Let’s work together!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78F1501-7722-4485-871A-7C3D90C49671}"/>
              </a:ext>
            </a:extLst>
          </p:cNvPr>
          <p:cNvSpPr txBox="1"/>
          <p:nvPr/>
        </p:nvSpPr>
        <p:spPr>
          <a:xfrm>
            <a:off x="6867787" y="4702985"/>
            <a:ext cx="472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Click on the sound button below to hear the answers and possible methods for question B.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00C272B-F1E2-4651-AABF-B94BFEF2AE1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1196" t="12932" r="15109" b="12421"/>
          <a:stretch/>
        </p:blipFill>
        <p:spPr>
          <a:xfrm>
            <a:off x="873835" y="307968"/>
            <a:ext cx="5286992" cy="6242063"/>
          </a:xfrm>
          <a:prstGeom prst="rect">
            <a:avLst/>
          </a:prstGeom>
        </p:spPr>
      </p:pic>
      <p:pic>
        <p:nvPicPr>
          <p:cNvPr id="2" name="Wed maths slide 3A">
            <a:hlinkClick r:id="" action="ppaction://media"/>
            <a:extLst>
              <a:ext uri="{FF2B5EF4-FFF2-40B4-BE49-F238E27FC236}">
                <a16:creationId xmlns:a16="http://schemas.microsoft.com/office/drawing/2014/main" id="{C3F79E83-3FE4-482B-B451-C7F7DC607D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20387" y="3755535"/>
            <a:ext cx="609600" cy="609600"/>
          </a:xfrm>
          <a:prstGeom prst="rect">
            <a:avLst/>
          </a:prstGeom>
        </p:spPr>
      </p:pic>
      <p:pic>
        <p:nvPicPr>
          <p:cNvPr id="4" name="Wed maths slide 3B">
            <a:hlinkClick r:id="" action="ppaction://media"/>
            <a:extLst>
              <a:ext uri="{FF2B5EF4-FFF2-40B4-BE49-F238E27FC236}">
                <a16:creationId xmlns:a16="http://schemas.microsoft.com/office/drawing/2014/main" id="{3AD2D680-D208-479A-B5DF-DA8435F0E42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27549" y="56391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904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6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21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22321359-6324-4ACA-9198-3E28E7130594}"/>
              </a:ext>
            </a:extLst>
          </p:cNvPr>
          <p:cNvSpPr/>
          <p:nvPr/>
        </p:nvSpPr>
        <p:spPr>
          <a:xfrm>
            <a:off x="9516120" y="231421"/>
            <a:ext cx="2365828" cy="1559508"/>
          </a:xfrm>
          <a:prstGeom prst="wedgeEllipseCallout">
            <a:avLst>
              <a:gd name="adj1" fmla="val -49667"/>
              <a:gd name="adj2" fmla="val 42955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8C6AC6D-2EC9-40DC-B093-0798DA9D1A41}"/>
              </a:ext>
            </a:extLst>
          </p:cNvPr>
          <p:cNvSpPr txBox="1"/>
          <p:nvPr/>
        </p:nvSpPr>
        <p:spPr>
          <a:xfrm>
            <a:off x="9971314" y="595676"/>
            <a:ext cx="14926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Let’s work together!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4A3D697-B12B-43EC-BC42-F97D9259ACCB}"/>
              </a:ext>
            </a:extLst>
          </p:cNvPr>
          <p:cNvSpPr txBox="1"/>
          <p:nvPr/>
        </p:nvSpPr>
        <p:spPr>
          <a:xfrm>
            <a:off x="7606745" y="4849243"/>
            <a:ext cx="40162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Click on the sound button below to hear the answers.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B2C7EE1-0D21-4879-B029-35A75D055A8B}"/>
              </a:ext>
            </a:extLst>
          </p:cNvPr>
          <p:cNvSpPr txBox="1"/>
          <p:nvPr/>
        </p:nvSpPr>
        <p:spPr>
          <a:xfrm>
            <a:off x="7606746" y="2585182"/>
            <a:ext cx="42483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Click on the sound button below to hear the question read to you. We will work together to reach the answer.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56F8400-5FE5-40FC-8272-1917E7018F9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5001" t="12728" r="54890" b="35467"/>
          <a:stretch/>
        </p:blipFill>
        <p:spPr>
          <a:xfrm>
            <a:off x="589154" y="527269"/>
            <a:ext cx="6328972" cy="5803462"/>
          </a:xfrm>
          <a:prstGeom prst="rect">
            <a:avLst/>
          </a:prstGeom>
        </p:spPr>
      </p:pic>
      <p:pic>
        <p:nvPicPr>
          <p:cNvPr id="2" name="Wed maths slide 4A">
            <a:hlinkClick r:id="" action="ppaction://media"/>
            <a:extLst>
              <a:ext uri="{FF2B5EF4-FFF2-40B4-BE49-F238E27FC236}">
                <a16:creationId xmlns:a16="http://schemas.microsoft.com/office/drawing/2014/main" id="{C68E8D4B-09F8-41C1-A286-399C734CB4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005252" y="3843185"/>
            <a:ext cx="609600" cy="609600"/>
          </a:xfrm>
          <a:prstGeom prst="rect">
            <a:avLst/>
          </a:prstGeom>
        </p:spPr>
      </p:pic>
      <p:pic>
        <p:nvPicPr>
          <p:cNvPr id="6" name="Wed maths slide 4B">
            <a:hlinkClick r:id="" action="ppaction://media"/>
            <a:extLst>
              <a:ext uri="{FF2B5EF4-FFF2-40B4-BE49-F238E27FC236}">
                <a16:creationId xmlns:a16="http://schemas.microsoft.com/office/drawing/2014/main" id="{0F5AF612-3360-4CCD-89C0-E9642886824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021728" y="57643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163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1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625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peech Bubble: Oval 1">
            <a:extLst>
              <a:ext uri="{FF2B5EF4-FFF2-40B4-BE49-F238E27FC236}">
                <a16:creationId xmlns:a16="http://schemas.microsoft.com/office/drawing/2014/main" id="{57875B6B-4668-4F53-A57D-44F50025D9EA}"/>
              </a:ext>
            </a:extLst>
          </p:cNvPr>
          <p:cNvSpPr/>
          <p:nvPr/>
        </p:nvSpPr>
        <p:spPr>
          <a:xfrm>
            <a:off x="9516120" y="231421"/>
            <a:ext cx="2365828" cy="1559508"/>
          </a:xfrm>
          <a:prstGeom prst="wedgeEllipseCallout">
            <a:avLst>
              <a:gd name="adj1" fmla="val -49667"/>
              <a:gd name="adj2" fmla="val 42955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AC36E97-600A-4593-8643-016F253EBB22}"/>
              </a:ext>
            </a:extLst>
          </p:cNvPr>
          <p:cNvSpPr txBox="1"/>
          <p:nvPr/>
        </p:nvSpPr>
        <p:spPr>
          <a:xfrm>
            <a:off x="9828176" y="780342"/>
            <a:ext cx="17417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Your Turn…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2CE34D1-262F-4439-BF0C-B12E4340A4B9}"/>
              </a:ext>
            </a:extLst>
          </p:cNvPr>
          <p:cNvSpPr txBox="1"/>
          <p:nvPr/>
        </p:nvSpPr>
        <p:spPr>
          <a:xfrm>
            <a:off x="790644" y="457176"/>
            <a:ext cx="58116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Have a go at these questions independently. Click on the button below if you would like the questions read to you.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A05DC3D-6AFF-4A67-892A-848A197EBE6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5101" t="34195" r="13814" b="21325"/>
          <a:stretch/>
        </p:blipFill>
        <p:spPr>
          <a:xfrm>
            <a:off x="310052" y="1358553"/>
            <a:ext cx="8056942" cy="464880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DFD35A5-2AD7-4364-83CC-0AEEC14E35BE}"/>
              </a:ext>
            </a:extLst>
          </p:cNvPr>
          <p:cNvSpPr txBox="1"/>
          <p:nvPr/>
        </p:nvSpPr>
        <p:spPr>
          <a:xfrm>
            <a:off x="8720123" y="3429000"/>
            <a:ext cx="32840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We will go through the answers for questions 1, 2 and 3 after completing all of the questions. </a:t>
            </a:r>
          </a:p>
        </p:txBody>
      </p:sp>
      <p:pic>
        <p:nvPicPr>
          <p:cNvPr id="5" name="Wed maths slide 5">
            <a:hlinkClick r:id="" action="ppaction://media"/>
            <a:extLst>
              <a:ext uri="{FF2B5EF4-FFF2-40B4-BE49-F238E27FC236}">
                <a16:creationId xmlns:a16="http://schemas.microsoft.com/office/drawing/2014/main" id="{72EBE5D0-046F-4596-86DC-2BF73F85D8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09534" y="3351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660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2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peech Bubble: Oval 1">
            <a:extLst>
              <a:ext uri="{FF2B5EF4-FFF2-40B4-BE49-F238E27FC236}">
                <a16:creationId xmlns:a16="http://schemas.microsoft.com/office/drawing/2014/main" id="{57875B6B-4668-4F53-A57D-44F50025D9EA}"/>
              </a:ext>
            </a:extLst>
          </p:cNvPr>
          <p:cNvSpPr/>
          <p:nvPr/>
        </p:nvSpPr>
        <p:spPr>
          <a:xfrm>
            <a:off x="9516120" y="231421"/>
            <a:ext cx="2365828" cy="1559508"/>
          </a:xfrm>
          <a:prstGeom prst="wedgeEllipseCallout">
            <a:avLst>
              <a:gd name="adj1" fmla="val -49667"/>
              <a:gd name="adj2" fmla="val 42955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AC36E97-600A-4593-8643-016F253EBB22}"/>
              </a:ext>
            </a:extLst>
          </p:cNvPr>
          <p:cNvSpPr txBox="1"/>
          <p:nvPr/>
        </p:nvSpPr>
        <p:spPr>
          <a:xfrm>
            <a:off x="9828176" y="780342"/>
            <a:ext cx="17417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Your Turn…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F47FAE8-FB98-4690-9BBE-984BB76D8FE7}"/>
              </a:ext>
            </a:extLst>
          </p:cNvPr>
          <p:cNvSpPr txBox="1"/>
          <p:nvPr/>
        </p:nvSpPr>
        <p:spPr>
          <a:xfrm>
            <a:off x="790644" y="262417"/>
            <a:ext cx="58116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Have a go at these questions independently. Click on the button below if you would like the questions read to you.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2133CED-82FE-4C7F-92B9-C9123D8253B7}"/>
              </a:ext>
            </a:extLst>
          </p:cNvPr>
          <p:cNvGrpSpPr/>
          <p:nvPr/>
        </p:nvGrpSpPr>
        <p:grpSpPr>
          <a:xfrm>
            <a:off x="808436" y="1190475"/>
            <a:ext cx="7701276" cy="4663027"/>
            <a:chOff x="808436" y="1190475"/>
            <a:chExt cx="7701276" cy="4663027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7005D4C5-3ED9-42B3-9495-7BE1B52AFAC9}"/>
                </a:ext>
              </a:extLst>
            </p:cNvPr>
            <p:cNvGrpSpPr/>
            <p:nvPr/>
          </p:nvGrpSpPr>
          <p:grpSpPr>
            <a:xfrm>
              <a:off x="808436" y="1190475"/>
              <a:ext cx="7701276" cy="4663027"/>
              <a:chOff x="808436" y="1190475"/>
              <a:chExt cx="7701276" cy="4663027"/>
            </a:xfrm>
          </p:grpSpPr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2FCEDA09-6F28-43BA-BB6D-A9A903743E6D}"/>
                  </a:ext>
                </a:extLst>
              </p:cNvPr>
              <p:cNvGrpSpPr/>
              <p:nvPr/>
            </p:nvGrpSpPr>
            <p:grpSpPr>
              <a:xfrm>
                <a:off x="808436" y="1190475"/>
                <a:ext cx="7701276" cy="4663027"/>
                <a:chOff x="1756610" y="780342"/>
                <a:chExt cx="4944368" cy="3215853"/>
              </a:xfrm>
            </p:grpSpPr>
            <p:pic>
              <p:nvPicPr>
                <p:cNvPr id="6" name="Picture 5">
                  <a:extLst>
                    <a:ext uri="{FF2B5EF4-FFF2-40B4-BE49-F238E27FC236}">
                      <a16:creationId xmlns:a16="http://schemas.microsoft.com/office/drawing/2014/main" id="{B8F896C7-6E3D-48E2-BFFB-B21D917B367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 l="46776" t="23337" r="12670" b="44630"/>
                <a:stretch/>
              </p:blipFill>
              <p:spPr>
                <a:xfrm>
                  <a:off x="1756610" y="780342"/>
                  <a:ext cx="4944368" cy="2081464"/>
                </a:xfrm>
                <a:prstGeom prst="rect">
                  <a:avLst/>
                </a:prstGeom>
              </p:spPr>
            </p:pic>
            <p:pic>
              <p:nvPicPr>
                <p:cNvPr id="7" name="Picture 6">
                  <a:extLst>
                    <a:ext uri="{FF2B5EF4-FFF2-40B4-BE49-F238E27FC236}">
                      <a16:creationId xmlns:a16="http://schemas.microsoft.com/office/drawing/2014/main" id="{86F151C0-1C50-4395-8986-15FD826ED91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 l="46941" t="74812" r="16611" b="9237"/>
                <a:stretch/>
              </p:blipFill>
              <p:spPr>
                <a:xfrm>
                  <a:off x="1756610" y="2820863"/>
                  <a:ext cx="4944368" cy="1175332"/>
                </a:xfrm>
                <a:prstGeom prst="rect">
                  <a:avLst/>
                </a:prstGeom>
              </p:spPr>
            </p:pic>
          </p:grpSp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925C3A0A-C61A-4DAA-AB58-135C67D578C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47486" t="25029" r="49973" b="70804"/>
              <a:stretch/>
            </p:blipFill>
            <p:spPr>
              <a:xfrm>
                <a:off x="920301" y="4330876"/>
                <a:ext cx="557769" cy="453769"/>
              </a:xfrm>
              <a:prstGeom prst="ellipse">
                <a:avLst/>
              </a:prstGeom>
            </p:spPr>
          </p:pic>
        </p:grp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F13C3B6-968A-4E28-992D-516F8286CE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46491" t="23533" r="51079" b="71829"/>
            <a:stretch/>
          </p:blipFill>
          <p:spPr>
            <a:xfrm>
              <a:off x="960058" y="1297111"/>
              <a:ext cx="483088" cy="491561"/>
            </a:xfrm>
            <a:prstGeom prst="ellipse">
              <a:avLst/>
            </a:prstGeom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7C94D9D2-E142-478D-A322-FF835BFA5C1C}"/>
              </a:ext>
            </a:extLst>
          </p:cNvPr>
          <p:cNvSpPr txBox="1"/>
          <p:nvPr/>
        </p:nvSpPr>
        <p:spPr>
          <a:xfrm>
            <a:off x="778259" y="6203264"/>
            <a:ext cx="90499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We will go through the answers for questions 1, 2 and 3 after completing all of the questions. </a:t>
            </a:r>
          </a:p>
        </p:txBody>
      </p:sp>
      <p:pic>
        <p:nvPicPr>
          <p:cNvPr id="4" name="Wed maths slide 6">
            <a:hlinkClick r:id="" action="ppaction://media"/>
            <a:extLst>
              <a:ext uri="{FF2B5EF4-FFF2-40B4-BE49-F238E27FC236}">
                <a16:creationId xmlns:a16="http://schemas.microsoft.com/office/drawing/2014/main" id="{5038B8F6-5D03-4980-BB02-C8D09DDC03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618754" y="3176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401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5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13F7594-A4B9-44E2-BCC4-78DD036D7C4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5263" t="39658" r="10425" b="56183"/>
          <a:stretch/>
        </p:blipFill>
        <p:spPr>
          <a:xfrm>
            <a:off x="480916" y="1906758"/>
            <a:ext cx="8555215" cy="85586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58F57951-4857-4661-AF8D-A62036042686}"/>
              </a:ext>
            </a:extLst>
          </p:cNvPr>
          <p:cNvGrpSpPr/>
          <p:nvPr/>
        </p:nvGrpSpPr>
        <p:grpSpPr>
          <a:xfrm>
            <a:off x="480916" y="3246999"/>
            <a:ext cx="2743547" cy="1637918"/>
            <a:chOff x="9804026" y="4005205"/>
            <a:chExt cx="759759" cy="444875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5DE85BC-6095-4D89-9096-489319ED05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5890" t="56013" r="42302" b="37499"/>
            <a:stretch/>
          </p:blipFill>
          <p:spPr>
            <a:xfrm>
              <a:off x="9804026" y="4005205"/>
              <a:ext cx="759759" cy="444875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A1B2D0D-8100-4C9D-877D-BEE9C0061C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6501" t="43442" r="51440" b="53780"/>
            <a:stretch/>
          </p:blipFill>
          <p:spPr>
            <a:xfrm>
              <a:off x="9853556" y="4057651"/>
              <a:ext cx="132454" cy="190500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E8286166-A632-4FF8-82DD-B0D76BECABDC}"/>
              </a:ext>
            </a:extLst>
          </p:cNvPr>
          <p:cNvGrpSpPr/>
          <p:nvPr/>
        </p:nvGrpSpPr>
        <p:grpSpPr>
          <a:xfrm>
            <a:off x="480917" y="5359706"/>
            <a:ext cx="7941188" cy="646331"/>
            <a:chOff x="5787956" y="4263081"/>
            <a:chExt cx="2688779" cy="218304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99E33C8F-A5C8-499D-A800-59D9548EC0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5213" t="62162" r="12998" b="34654"/>
            <a:stretch/>
          </p:blipFill>
          <p:spPr>
            <a:xfrm>
              <a:off x="5787956" y="4263081"/>
              <a:ext cx="2688779" cy="218304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0E36941-5E4A-4737-8A54-9A56F6B6DA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6173" t="56275" r="51408" b="40541"/>
            <a:stretch/>
          </p:blipFill>
          <p:spPr>
            <a:xfrm>
              <a:off x="5853860" y="4263081"/>
              <a:ext cx="155644" cy="218304"/>
            </a:xfrm>
            <a:prstGeom prst="rect">
              <a:avLst/>
            </a:prstGeom>
          </p:spPr>
        </p:pic>
      </p:grpSp>
      <p:sp>
        <p:nvSpPr>
          <p:cNvPr id="9" name="Speech Bubble: Oval 8">
            <a:extLst>
              <a:ext uri="{FF2B5EF4-FFF2-40B4-BE49-F238E27FC236}">
                <a16:creationId xmlns:a16="http://schemas.microsoft.com/office/drawing/2014/main" id="{47A0C163-DC3A-41B2-8833-B4F579479924}"/>
              </a:ext>
            </a:extLst>
          </p:cNvPr>
          <p:cNvSpPr/>
          <p:nvPr/>
        </p:nvSpPr>
        <p:spPr>
          <a:xfrm>
            <a:off x="9516120" y="231421"/>
            <a:ext cx="2365828" cy="1559508"/>
          </a:xfrm>
          <a:prstGeom prst="wedgeEllipseCallout">
            <a:avLst>
              <a:gd name="adj1" fmla="val -49667"/>
              <a:gd name="adj2" fmla="val 42955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D16FDFE-D891-414E-A4A7-B991FBCF15F1}"/>
              </a:ext>
            </a:extLst>
          </p:cNvPr>
          <p:cNvSpPr txBox="1"/>
          <p:nvPr/>
        </p:nvSpPr>
        <p:spPr>
          <a:xfrm>
            <a:off x="9828176" y="780342"/>
            <a:ext cx="17417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Your Turn…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44FCAA9-8F39-40E4-95D8-FC02D2BC3B7A}"/>
              </a:ext>
            </a:extLst>
          </p:cNvPr>
          <p:cNvSpPr txBox="1"/>
          <p:nvPr/>
        </p:nvSpPr>
        <p:spPr>
          <a:xfrm>
            <a:off x="9083479" y="3329113"/>
            <a:ext cx="26276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Click on the sound button to hear the answers being read to you.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3D79CB1-20E1-4946-B3AB-D090ABCBBD14}"/>
              </a:ext>
            </a:extLst>
          </p:cNvPr>
          <p:cNvSpPr txBox="1"/>
          <p:nvPr/>
        </p:nvSpPr>
        <p:spPr>
          <a:xfrm>
            <a:off x="406305" y="861042"/>
            <a:ext cx="42255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Questions 1 – 3 Answers:</a:t>
            </a:r>
          </a:p>
        </p:txBody>
      </p:sp>
      <p:pic>
        <p:nvPicPr>
          <p:cNvPr id="13" name="Wed maths slide 7">
            <a:hlinkClick r:id="" action="ppaction://media"/>
            <a:extLst>
              <a:ext uri="{FF2B5EF4-FFF2-40B4-BE49-F238E27FC236}">
                <a16:creationId xmlns:a16="http://schemas.microsoft.com/office/drawing/2014/main" id="{EA954895-9CF4-419F-8D5D-3BD7D3D64A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28176" y="47501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33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95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76856261-6B50-4D27-9BB1-936DCC086D51}"/>
              </a:ext>
            </a:extLst>
          </p:cNvPr>
          <p:cNvSpPr/>
          <p:nvPr/>
        </p:nvSpPr>
        <p:spPr>
          <a:xfrm>
            <a:off x="9516120" y="231421"/>
            <a:ext cx="2365828" cy="1559508"/>
          </a:xfrm>
          <a:prstGeom prst="wedgeEllipseCallout">
            <a:avLst>
              <a:gd name="adj1" fmla="val -49667"/>
              <a:gd name="adj2" fmla="val 42955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9D29DDC-2C3C-4802-935D-4E095A4F8A9B}"/>
              </a:ext>
            </a:extLst>
          </p:cNvPr>
          <p:cNvSpPr txBox="1"/>
          <p:nvPr/>
        </p:nvSpPr>
        <p:spPr>
          <a:xfrm>
            <a:off x="9828176" y="780342"/>
            <a:ext cx="17417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Your Turn…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A0A112B-224A-4333-B7C0-8113932CF4F3}"/>
              </a:ext>
            </a:extLst>
          </p:cNvPr>
          <p:cNvSpPr txBox="1"/>
          <p:nvPr/>
        </p:nvSpPr>
        <p:spPr>
          <a:xfrm>
            <a:off x="1245616" y="311528"/>
            <a:ext cx="6701354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FF0000"/>
                </a:solidFill>
              </a:rPr>
              <a:t>Challenge Time!</a:t>
            </a:r>
          </a:p>
          <a:p>
            <a:pPr algn="ctr"/>
            <a:endParaRPr lang="en-GB" sz="900" dirty="0"/>
          </a:p>
          <a:p>
            <a:pPr algn="ctr"/>
            <a:r>
              <a:rPr lang="en-GB" sz="2000" dirty="0"/>
              <a:t>Only try this question if you are feeling confident </a:t>
            </a:r>
            <a:r>
              <a:rPr lang="en-GB" sz="2000" dirty="0">
                <a:sym typeface="Wingdings" panose="05000000000000000000" pitchFamily="2" charset="2"/>
              </a:rPr>
              <a:t></a:t>
            </a:r>
            <a:endParaRPr lang="en-GB" sz="2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923DF72-0DEE-48DD-B32D-2A8C4BE6E8E3}"/>
              </a:ext>
            </a:extLst>
          </p:cNvPr>
          <p:cNvSpPr txBox="1"/>
          <p:nvPr/>
        </p:nvSpPr>
        <p:spPr>
          <a:xfrm>
            <a:off x="9016615" y="4830661"/>
            <a:ext cx="26473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We will go through the answers on the next slide.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BAB3EA6-CC56-4C07-B4FB-35AA05740394}"/>
              </a:ext>
            </a:extLst>
          </p:cNvPr>
          <p:cNvSpPr txBox="1"/>
          <p:nvPr/>
        </p:nvSpPr>
        <p:spPr>
          <a:xfrm>
            <a:off x="9016615" y="2505670"/>
            <a:ext cx="28653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Click on the button below if you would like the question read to you.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F165E12-7B3B-4484-9788-1E1B01E91F14}"/>
              </a:ext>
            </a:extLst>
          </p:cNvPr>
          <p:cNvGrpSpPr/>
          <p:nvPr/>
        </p:nvGrpSpPr>
        <p:grpSpPr>
          <a:xfrm>
            <a:off x="497035" y="1806427"/>
            <a:ext cx="8136524" cy="4335371"/>
            <a:chOff x="497035" y="1806427"/>
            <a:chExt cx="8136524" cy="433537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B0443BD-A40F-40EF-BBBE-20A8E8DFD8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4618" t="40551" r="13306" b="17382"/>
            <a:stretch/>
          </p:blipFill>
          <p:spPr>
            <a:xfrm>
              <a:off x="497035" y="1806427"/>
              <a:ext cx="8136524" cy="4335371"/>
            </a:xfrm>
            <a:prstGeom prst="rect">
              <a:avLst/>
            </a:prstGeom>
          </p:spPr>
        </p:pic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6691FE8D-0038-4892-BB7F-51F53AB0B45F}"/>
                </a:ext>
              </a:extLst>
            </p:cNvPr>
            <p:cNvSpPr/>
            <p:nvPr/>
          </p:nvSpPr>
          <p:spPr>
            <a:xfrm>
              <a:off x="854766" y="2252207"/>
              <a:ext cx="457200" cy="52478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2" name="Wed maths slide 8">
            <a:hlinkClick r:id="" action="ppaction://media"/>
            <a:extLst>
              <a:ext uri="{FF2B5EF4-FFF2-40B4-BE49-F238E27FC236}">
                <a16:creationId xmlns:a16="http://schemas.microsoft.com/office/drawing/2014/main" id="{1C73FEA3-2FD1-48DC-BE63-C86C1120BE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35492" y="36693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032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2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72A763E-D375-4D24-8106-EEBB5F7F429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539" t="61333" r="26917" b="15394"/>
          <a:stretch/>
        </p:blipFill>
        <p:spPr>
          <a:xfrm>
            <a:off x="1136822" y="2166701"/>
            <a:ext cx="6646959" cy="34679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430146C-C3AB-48FE-A842-565E9FE2FE6F}"/>
              </a:ext>
            </a:extLst>
          </p:cNvPr>
          <p:cNvSpPr txBox="1"/>
          <p:nvPr/>
        </p:nvSpPr>
        <p:spPr>
          <a:xfrm>
            <a:off x="810578" y="900153"/>
            <a:ext cx="67013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rgbClr val="FF0000"/>
                </a:solidFill>
              </a:rPr>
              <a:t>Challenge Time Answers:</a:t>
            </a:r>
          </a:p>
        </p:txBody>
      </p:sp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A2408251-1EA8-4714-A908-A4354229FC4F}"/>
              </a:ext>
            </a:extLst>
          </p:cNvPr>
          <p:cNvSpPr/>
          <p:nvPr/>
        </p:nvSpPr>
        <p:spPr>
          <a:xfrm>
            <a:off x="9516120" y="231421"/>
            <a:ext cx="2365828" cy="1559508"/>
          </a:xfrm>
          <a:prstGeom prst="wedgeEllipseCallout">
            <a:avLst>
              <a:gd name="adj1" fmla="val -49667"/>
              <a:gd name="adj2" fmla="val 42955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9BD4684-71DC-4C5A-92F9-10CFD51E7A2E}"/>
              </a:ext>
            </a:extLst>
          </p:cNvPr>
          <p:cNvSpPr txBox="1"/>
          <p:nvPr/>
        </p:nvSpPr>
        <p:spPr>
          <a:xfrm>
            <a:off x="9828176" y="780342"/>
            <a:ext cx="17417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Your Turn…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3D6B3BE-1776-467E-8FE8-7121852E6E6B}"/>
              </a:ext>
            </a:extLst>
          </p:cNvPr>
          <p:cNvSpPr txBox="1"/>
          <p:nvPr/>
        </p:nvSpPr>
        <p:spPr>
          <a:xfrm>
            <a:off x="8942286" y="2967335"/>
            <a:ext cx="26276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Click on the sound button to hear the answers being read to you.</a:t>
            </a:r>
          </a:p>
        </p:txBody>
      </p:sp>
      <p:pic>
        <p:nvPicPr>
          <p:cNvPr id="7" name="Wed maths slide 9">
            <a:hlinkClick r:id="" action="ppaction://media"/>
            <a:extLst>
              <a:ext uri="{FF2B5EF4-FFF2-40B4-BE49-F238E27FC236}">
                <a16:creationId xmlns:a16="http://schemas.microsoft.com/office/drawing/2014/main" id="{FE772746-948E-412F-B0DB-FCB526E025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28176" y="445747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360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36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30EECED04BC75409DC03DECC28706AE" ma:contentTypeVersion="12" ma:contentTypeDescription="Create a new document." ma:contentTypeScope="" ma:versionID="635a5766bea9f194e4871a18584a0951">
  <xsd:schema xmlns:xsd="http://www.w3.org/2001/XMLSchema" xmlns:xs="http://www.w3.org/2001/XMLSchema" xmlns:p="http://schemas.microsoft.com/office/2006/metadata/properties" xmlns:ns2="6e6ca74e-b4f7-4601-85ac-67e42a279e9b" xmlns:ns3="a460e403-a353-4628-9222-e96d0f2ecf11" targetNamespace="http://schemas.microsoft.com/office/2006/metadata/properties" ma:root="true" ma:fieldsID="e3df8108d93b955aa1e765aa6b29a95f" ns2:_="" ns3:_="">
    <xsd:import namespace="6e6ca74e-b4f7-4601-85ac-67e42a279e9b"/>
    <xsd:import namespace="a460e403-a353-4628-9222-e96d0f2ecf1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e6ca74e-b4f7-4601-85ac-67e42a279e9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60e403-a353-4628-9222-e96d0f2ecf11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B2B30C8-F525-444F-B354-F03C7F0A2CA0}">
  <ds:schemaRefs>
    <ds:schemaRef ds:uri="http://purl.org/dc/elements/1.1/"/>
    <ds:schemaRef ds:uri="http://purl.org/dc/terms/"/>
    <ds:schemaRef ds:uri="http://purl.org/dc/dcmitype/"/>
    <ds:schemaRef ds:uri="http://schemas.openxmlformats.org/package/2006/metadata/core-properties"/>
    <ds:schemaRef ds:uri="a460e403-a353-4628-9222-e96d0f2ecf11"/>
    <ds:schemaRef ds:uri="http://schemas.microsoft.com/office/infopath/2007/PartnerControls"/>
    <ds:schemaRef ds:uri="http://schemas.microsoft.com/office/2006/documentManagement/types"/>
    <ds:schemaRef ds:uri="6e6ca74e-b4f7-4601-85ac-67e42a279e9b"/>
    <ds:schemaRef ds:uri="http://schemas.microsoft.com/office/2006/metadata/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75795A44-E53A-4F45-88A2-DA0FFB035E2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e6ca74e-b4f7-4601-85ac-67e42a279e9b"/>
    <ds:schemaRef ds:uri="a460e403-a353-4628-9222-e96d0f2ecf1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A92139E-2F65-4B50-9786-919ECB39F03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666</TotalTime>
  <Words>333</Words>
  <Application>Microsoft Office PowerPoint</Application>
  <PresentationFormat>Widescreen</PresentationFormat>
  <Paragraphs>36</Paragraphs>
  <Slides>9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Wingdings</vt:lpstr>
      <vt:lpstr>Office Theme</vt:lpstr>
      <vt:lpstr>Mathematics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Lisa Downing</dc:creator>
  <cp:lastModifiedBy>Rachel Beattie</cp:lastModifiedBy>
  <cp:revision>64</cp:revision>
  <dcterms:created xsi:type="dcterms:W3CDTF">2020-07-13T10:58:18Z</dcterms:created>
  <dcterms:modified xsi:type="dcterms:W3CDTF">2021-01-18T18:29:19Z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0x010100430EECED04BC75409DC03DECC28706AE</vt:lpwstr>
  </property>
</Properties>
</file>