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2" r:id="rId6"/>
    <p:sldId id="263" r:id="rId7"/>
    <p:sldId id="264" r:id="rId8"/>
    <p:sldId id="265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222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538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12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634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582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53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97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730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224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78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555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E2576-508A-4934-84EB-24C3FC599BDC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84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s://www.youtube.com/watch?v=5Qx5hf1zLmk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43765"/>
            <a:ext cx="9144000" cy="2387600"/>
          </a:xfrm>
        </p:spPr>
        <p:txBody>
          <a:bodyPr/>
          <a:lstStyle/>
          <a:p>
            <a:r>
              <a:rPr lang="en-GB" b="1" dirty="0"/>
              <a:t>English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881036"/>
            <a:ext cx="9144000" cy="2439399"/>
          </a:xfrm>
        </p:spPr>
        <p:txBody>
          <a:bodyPr>
            <a:normAutofit/>
          </a:bodyPr>
          <a:lstStyle/>
          <a:p>
            <a:r>
              <a:rPr lang="en-GB" b="1" dirty="0"/>
              <a:t>Date: </a:t>
            </a:r>
            <a:r>
              <a:rPr lang="en-GB" dirty="0"/>
              <a:t>20.01.20</a:t>
            </a:r>
          </a:p>
          <a:p>
            <a:endParaRPr lang="en-GB" dirty="0">
              <a:highlight>
                <a:srgbClr val="FFFF00"/>
              </a:highlight>
            </a:endParaRPr>
          </a:p>
          <a:p>
            <a:r>
              <a:rPr lang="en-GB" b="1" dirty="0"/>
              <a:t>Week 3 – </a:t>
            </a:r>
            <a:r>
              <a:rPr lang="en-GB" b="1"/>
              <a:t>Lesson 3</a:t>
            </a:r>
            <a:endParaRPr lang="en-GB" b="1" dirty="0"/>
          </a:p>
          <a:p>
            <a:r>
              <a:rPr lang="en-GB" b="1" dirty="0"/>
              <a:t>The Girl and the Robot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69" y="205066"/>
            <a:ext cx="1968107" cy="19940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1" y="156093"/>
            <a:ext cx="2017393" cy="138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16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5EA0BEC-D67A-4443-978B-29782A9AEA32}"/>
              </a:ext>
            </a:extLst>
          </p:cNvPr>
          <p:cNvSpPr/>
          <p:nvPr/>
        </p:nvSpPr>
        <p:spPr>
          <a:xfrm>
            <a:off x="1192696" y="3574772"/>
            <a:ext cx="4572000" cy="222967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A38B6A0-E35F-4A25-9DB4-B971D74F5F36}"/>
              </a:ext>
            </a:extLst>
          </p:cNvPr>
          <p:cNvSpPr/>
          <p:nvPr/>
        </p:nvSpPr>
        <p:spPr>
          <a:xfrm>
            <a:off x="974737" y="1515310"/>
            <a:ext cx="9666757" cy="2127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/>
              <a:t>Re-watch the animation </a:t>
            </a:r>
            <a:r>
              <a:rPr lang="en-GB" sz="2800" b="1" dirty="0"/>
              <a:t>‘Girl and Robot’ </a:t>
            </a:r>
            <a:r>
              <a:rPr lang="en-GB" sz="2800" dirty="0"/>
              <a:t>from yesterday’s lesson:</a:t>
            </a:r>
            <a:endParaRPr lang="en-GB" sz="2800" b="1" dirty="0"/>
          </a:p>
          <a:p>
            <a:pPr algn="ctr"/>
            <a:endParaRPr lang="en-GB" sz="2000" b="1" dirty="0"/>
          </a:p>
          <a:p>
            <a:pPr algn="ctr"/>
            <a:r>
              <a:rPr lang="en-GB" sz="2800" dirty="0"/>
              <a:t> </a:t>
            </a:r>
            <a:r>
              <a:rPr lang="en-GB" sz="2800" dirty="0">
                <a:hlinkClick r:id="rId4"/>
              </a:rPr>
              <a:t>https://www.youtube.com/watch?v=5Qx5hf1zLmk</a:t>
            </a:r>
            <a:r>
              <a:rPr lang="en-GB" sz="2800" dirty="0"/>
              <a:t>  </a:t>
            </a:r>
            <a:r>
              <a:rPr lang="en-GB" dirty="0"/>
              <a:t>	</a:t>
            </a:r>
          </a:p>
          <a:p>
            <a:r>
              <a:rPr lang="en-GB" sz="2400" dirty="0"/>
              <a:t>	</a:t>
            </a:r>
          </a:p>
          <a:p>
            <a:pPr algn="ctr">
              <a:lnSpc>
                <a:spcPct val="150000"/>
              </a:lnSpc>
            </a:pP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  <a:endParaRPr lang="en-GB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97EE75-4A57-4746-A642-1CAA9A880A88}"/>
              </a:ext>
            </a:extLst>
          </p:cNvPr>
          <p:cNvSpPr/>
          <p:nvPr/>
        </p:nvSpPr>
        <p:spPr>
          <a:xfrm>
            <a:off x="1093773" y="394747"/>
            <a:ext cx="25741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u="sng" dirty="0">
                <a:solidFill>
                  <a:srgbClr val="000000"/>
                </a:solidFill>
                <a:latin typeface="Calibri" panose="020F0502020204030204" pitchFamily="34" charset="0"/>
              </a:rPr>
              <a:t>Activity 1</a:t>
            </a:r>
            <a:endParaRPr lang="en-GB" sz="2000" b="1" u="sng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876C79-EF12-4371-BBCD-D69AF5AA79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739" t="29044" r="30869" b="40729"/>
          <a:stretch/>
        </p:blipFill>
        <p:spPr>
          <a:xfrm>
            <a:off x="6789389" y="3283226"/>
            <a:ext cx="4070064" cy="292823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D1C17C0-89A8-4E1E-A6F4-A1631B5CFD51}"/>
              </a:ext>
            </a:extLst>
          </p:cNvPr>
          <p:cNvSpPr/>
          <p:nvPr/>
        </p:nvSpPr>
        <p:spPr>
          <a:xfrm>
            <a:off x="1531048" y="4054846"/>
            <a:ext cx="38952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/>
              <a:t>This time as you watch it, create a brief timeline of events. </a:t>
            </a: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BB32EB15-54A1-44A9-B98B-73CB1159348A}"/>
              </a:ext>
            </a:extLst>
          </p:cNvPr>
          <p:cNvSpPr txBox="1"/>
          <p:nvPr/>
        </p:nvSpPr>
        <p:spPr>
          <a:xfrm>
            <a:off x="4291870" y="444102"/>
            <a:ext cx="6230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on the sound button to hear activity 1 explained to you.</a:t>
            </a:r>
          </a:p>
        </p:txBody>
      </p:sp>
      <p:pic>
        <p:nvPicPr>
          <p:cNvPr id="9" name="Wed English slide 2">
            <a:hlinkClick r:id="" action="ppaction://media"/>
            <a:extLst>
              <a:ext uri="{FF2B5EF4-FFF2-40B4-BE49-F238E27FC236}">
                <a16:creationId xmlns:a16="http://schemas.microsoft.com/office/drawing/2014/main" id="{26425613-C784-4694-8F97-F5D778E9EC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02865" y="3947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46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2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3BFD667-F3C8-4018-8814-272622BBD400}"/>
              </a:ext>
            </a:extLst>
          </p:cNvPr>
          <p:cNvSpPr/>
          <p:nvPr/>
        </p:nvSpPr>
        <p:spPr>
          <a:xfrm>
            <a:off x="1127047" y="582488"/>
            <a:ext cx="25741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u="sng" dirty="0">
                <a:solidFill>
                  <a:srgbClr val="000000"/>
                </a:solidFill>
                <a:latin typeface="Calibri" panose="020F0502020204030204" pitchFamily="34" charset="0"/>
              </a:rPr>
              <a:t>Activity 2</a:t>
            </a:r>
            <a:endParaRPr lang="en-GB" sz="2000" b="1" u="sng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4965AEB-0C82-4835-A9D3-5524C01D95D7}"/>
              </a:ext>
            </a:extLst>
          </p:cNvPr>
          <p:cNvSpPr/>
          <p:nvPr/>
        </p:nvSpPr>
        <p:spPr>
          <a:xfrm>
            <a:off x="1020417" y="1659285"/>
            <a:ext cx="10492867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/>
              <a:t>Write a story about what happened from the viewpoint of either the girl </a:t>
            </a:r>
            <a:r>
              <a:rPr lang="en-GB" sz="2800" b="1" u="sng" dirty="0"/>
              <a:t>OR</a:t>
            </a:r>
            <a:r>
              <a:rPr lang="en-GB" sz="2800" b="1" dirty="0"/>
              <a:t> the robot. </a:t>
            </a:r>
          </a:p>
          <a:p>
            <a:endParaRPr lang="en-GB" dirty="0"/>
          </a:p>
          <a:p>
            <a:endParaRPr lang="en-GB" dirty="0"/>
          </a:p>
          <a:p>
            <a:r>
              <a:rPr lang="en-GB" sz="2800" i="1" dirty="0"/>
              <a:t>Think about: </a:t>
            </a:r>
          </a:p>
          <a:p>
            <a:endParaRPr lang="en-GB" sz="1200" i="1" dirty="0"/>
          </a:p>
          <a:p>
            <a:r>
              <a:rPr lang="en-GB" sz="2400" dirty="0"/>
              <a:t>• What happened </a:t>
            </a:r>
          </a:p>
          <a:p>
            <a:r>
              <a:rPr lang="en-GB" sz="2400" dirty="0"/>
              <a:t>• How you were feeling </a:t>
            </a:r>
          </a:p>
          <a:p>
            <a:r>
              <a:rPr lang="en-GB" sz="2400" dirty="0"/>
              <a:t>• Describe in detail what you saw, heard and felt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29D3F3-3D17-4E8A-BF02-9B3B6E4252DC}"/>
              </a:ext>
            </a:extLst>
          </p:cNvPr>
          <p:cNvSpPr/>
          <p:nvPr/>
        </p:nvSpPr>
        <p:spPr>
          <a:xfrm>
            <a:off x="1850411" y="5580474"/>
            <a:ext cx="97933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i="1" dirty="0">
                <a:solidFill>
                  <a:srgbClr val="FF0000"/>
                </a:solidFill>
              </a:rPr>
              <a:t>Have a look on the next slide for an example… </a:t>
            </a:r>
            <a:endParaRPr lang="en-GB" sz="3600" i="1" dirty="0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BB32EB15-54A1-44A9-B98B-73CB1159348A}"/>
              </a:ext>
            </a:extLst>
          </p:cNvPr>
          <p:cNvSpPr txBox="1"/>
          <p:nvPr/>
        </p:nvSpPr>
        <p:spPr>
          <a:xfrm>
            <a:off x="3840054" y="587137"/>
            <a:ext cx="6230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on the sound button to hear activity 2 explained to you.</a:t>
            </a:r>
          </a:p>
        </p:txBody>
      </p:sp>
      <p:pic>
        <p:nvPicPr>
          <p:cNvPr id="3" name="Wed English slide 3">
            <a:hlinkClick r:id="" action="ppaction://media"/>
            <a:extLst>
              <a:ext uri="{FF2B5EF4-FFF2-40B4-BE49-F238E27FC236}">
                <a16:creationId xmlns:a16="http://schemas.microsoft.com/office/drawing/2014/main" id="{C7FB0A69-5194-4F60-AF1A-115C1BE70F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09298" y="4670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498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7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992CB2C-3F93-4721-BD3E-6976E9345E67}"/>
              </a:ext>
            </a:extLst>
          </p:cNvPr>
          <p:cNvSpPr/>
          <p:nvPr/>
        </p:nvSpPr>
        <p:spPr>
          <a:xfrm>
            <a:off x="669898" y="1413063"/>
            <a:ext cx="8421094" cy="48167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i="1" dirty="0">
                <a:solidFill>
                  <a:srgbClr val="FF0000"/>
                </a:solidFill>
              </a:rPr>
              <a:t>Example of story beginning (from the viewpoint of the girl):</a:t>
            </a:r>
          </a:p>
          <a:p>
            <a:endParaRPr lang="en-GB" sz="2700" b="1" i="1" dirty="0">
              <a:solidFill>
                <a:srgbClr val="FF0000"/>
              </a:solidFill>
            </a:endParaRPr>
          </a:p>
          <a:p>
            <a:r>
              <a:rPr lang="en-GB" sz="2700" i="1" dirty="0"/>
              <a:t>I looked up at him in </a:t>
            </a:r>
            <a:r>
              <a:rPr lang="en-GB" sz="2700" i="1" dirty="0">
                <a:highlight>
                  <a:srgbClr val="00FF00"/>
                </a:highlight>
              </a:rPr>
              <a:t>admiration</a:t>
            </a:r>
            <a:r>
              <a:rPr lang="en-GB" sz="2700" i="1" dirty="0"/>
              <a:t>. </a:t>
            </a:r>
            <a:r>
              <a:rPr lang="en-GB" sz="2700" i="1" dirty="0">
                <a:highlight>
                  <a:srgbClr val="00FFFF"/>
                </a:highlight>
              </a:rPr>
              <a:t>Pride was bursting out of me</a:t>
            </a:r>
            <a:r>
              <a:rPr lang="en-GB" sz="2700" i="1" dirty="0"/>
              <a:t>! </a:t>
            </a:r>
            <a:r>
              <a:rPr lang="en-GB" sz="2700" i="1" dirty="0">
                <a:highlight>
                  <a:srgbClr val="FFFF00"/>
                </a:highlight>
              </a:rPr>
              <a:t>However</a:t>
            </a:r>
            <a:r>
              <a:rPr lang="en-GB" sz="2700" i="1" dirty="0"/>
              <a:t>, </a:t>
            </a:r>
            <a:r>
              <a:rPr lang="en-GB" sz="2700" i="1" dirty="0">
                <a:highlight>
                  <a:srgbClr val="00FFFF"/>
                </a:highlight>
              </a:rPr>
              <a:t>my heart sank </a:t>
            </a:r>
            <a:r>
              <a:rPr lang="en-GB" sz="2700" i="1" dirty="0"/>
              <a:t>when I started the cogs up and nothing happened. He stood </a:t>
            </a:r>
            <a:r>
              <a:rPr lang="en-GB" sz="2700" i="1" dirty="0">
                <a:highlight>
                  <a:srgbClr val="00FF00"/>
                </a:highlight>
              </a:rPr>
              <a:t>motionless</a:t>
            </a:r>
            <a:r>
              <a:rPr lang="en-GB" sz="2700" i="1" dirty="0"/>
              <a:t>. My admiration quickly turned to </a:t>
            </a:r>
            <a:r>
              <a:rPr lang="en-GB" sz="2700" i="1" dirty="0">
                <a:highlight>
                  <a:srgbClr val="00FF00"/>
                </a:highlight>
              </a:rPr>
              <a:t>sorrow</a:t>
            </a:r>
            <a:r>
              <a:rPr lang="en-GB" sz="2700" i="1" dirty="0"/>
              <a:t> and </a:t>
            </a:r>
            <a:r>
              <a:rPr lang="en-GB" sz="2700" i="1" dirty="0">
                <a:highlight>
                  <a:srgbClr val="00FF00"/>
                </a:highlight>
              </a:rPr>
              <a:t>frustration</a:t>
            </a:r>
            <a:r>
              <a:rPr lang="en-GB" sz="2700" i="1" dirty="0"/>
              <a:t>. </a:t>
            </a:r>
            <a:r>
              <a:rPr lang="en-GB" sz="2700" i="1" dirty="0">
                <a:highlight>
                  <a:srgbClr val="FF00FF"/>
                </a:highlight>
              </a:rPr>
              <a:t>Why</a:t>
            </a:r>
            <a:r>
              <a:rPr lang="en-GB" sz="2700" i="1" dirty="0"/>
              <a:t> </a:t>
            </a:r>
            <a:r>
              <a:rPr lang="en-GB" sz="2700" i="1" dirty="0">
                <a:highlight>
                  <a:srgbClr val="FF00FF"/>
                </a:highlight>
              </a:rPr>
              <a:t>wasn’t it working? What had I done wrong?</a:t>
            </a:r>
          </a:p>
          <a:p>
            <a:endParaRPr lang="en-GB" sz="2700" i="1" dirty="0"/>
          </a:p>
          <a:p>
            <a:r>
              <a:rPr lang="en-GB" sz="2700" i="1" dirty="0">
                <a:highlight>
                  <a:srgbClr val="FFFF00"/>
                </a:highlight>
              </a:rPr>
              <a:t>As the night went on</a:t>
            </a:r>
            <a:r>
              <a:rPr lang="en-GB" sz="2700" i="1" dirty="0"/>
              <a:t>, I continued to adjust and improve my design but still I couldn’t fire him into action…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BB32EB15-54A1-44A9-B98B-73CB1159348A}"/>
              </a:ext>
            </a:extLst>
          </p:cNvPr>
          <p:cNvSpPr txBox="1"/>
          <p:nvPr/>
        </p:nvSpPr>
        <p:spPr>
          <a:xfrm>
            <a:off x="2673863" y="632185"/>
            <a:ext cx="6230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on the sound button to hear the example read to you.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02EAFA1-2A49-43BB-B6F7-8E4AB8E084A5}"/>
              </a:ext>
            </a:extLst>
          </p:cNvPr>
          <p:cNvGrpSpPr/>
          <p:nvPr/>
        </p:nvGrpSpPr>
        <p:grpSpPr>
          <a:xfrm>
            <a:off x="9477056" y="2349619"/>
            <a:ext cx="2146853" cy="4199879"/>
            <a:chOff x="9528313" y="1696277"/>
            <a:chExt cx="2146853" cy="419987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07AAD97-7559-4B02-B5A6-A5D3DD3DA223}"/>
                </a:ext>
              </a:extLst>
            </p:cNvPr>
            <p:cNvSpPr/>
            <p:nvPr/>
          </p:nvSpPr>
          <p:spPr>
            <a:xfrm>
              <a:off x="9528313" y="1696277"/>
              <a:ext cx="2146853" cy="3786138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0CDB927-C3AF-4A1B-A227-C8775B928E89}"/>
                </a:ext>
              </a:extLst>
            </p:cNvPr>
            <p:cNvSpPr txBox="1"/>
            <p:nvPr/>
          </p:nvSpPr>
          <p:spPr>
            <a:xfrm>
              <a:off x="9727096" y="1895061"/>
              <a:ext cx="1948070" cy="40010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Checklist:</a:t>
              </a:r>
            </a:p>
            <a:p>
              <a:endParaRPr lang="en-GB" sz="1400" dirty="0"/>
            </a:p>
            <a:p>
              <a:pPr marL="285750" indent="-285750">
                <a:buFontTx/>
                <a:buChar char="-"/>
              </a:pPr>
              <a:r>
                <a:rPr lang="en-GB" dirty="0"/>
                <a:t>Paragraphs </a:t>
              </a:r>
            </a:p>
            <a:p>
              <a:endParaRPr lang="en-GB" sz="1050" dirty="0"/>
            </a:p>
            <a:p>
              <a:pPr marL="285750" indent="-285750">
                <a:buFontTx/>
                <a:buChar char="-"/>
              </a:pPr>
              <a:r>
                <a:rPr lang="en-GB" dirty="0">
                  <a:highlight>
                    <a:srgbClr val="00FF00"/>
                  </a:highlight>
                </a:rPr>
                <a:t>Emotive vocabulary</a:t>
              </a:r>
            </a:p>
            <a:p>
              <a:endParaRPr lang="en-GB" sz="1050" dirty="0"/>
            </a:p>
            <a:p>
              <a:pPr marL="285750" indent="-285750">
                <a:buFontTx/>
                <a:buChar char="-"/>
              </a:pPr>
              <a:r>
                <a:rPr lang="en-GB" dirty="0">
                  <a:highlight>
                    <a:srgbClr val="00FFFF"/>
                  </a:highlight>
                </a:rPr>
                <a:t>Personification </a:t>
              </a:r>
            </a:p>
            <a:p>
              <a:endParaRPr lang="en-GB" sz="1050" dirty="0"/>
            </a:p>
            <a:p>
              <a:pPr marL="285750" indent="-285750">
                <a:buFontTx/>
                <a:buChar char="-"/>
              </a:pPr>
              <a:r>
                <a:rPr lang="en-GB" dirty="0">
                  <a:highlight>
                    <a:srgbClr val="FF00FF"/>
                  </a:highlight>
                </a:rPr>
                <a:t>Rhetorical questions</a:t>
              </a:r>
            </a:p>
            <a:p>
              <a:endParaRPr lang="en-GB" sz="1050" dirty="0"/>
            </a:p>
            <a:p>
              <a:pPr marL="285750" indent="-285750">
                <a:buFontTx/>
                <a:buChar char="-"/>
              </a:pPr>
              <a:r>
                <a:rPr lang="en-GB" dirty="0">
                  <a:highlight>
                    <a:srgbClr val="FFFF00"/>
                  </a:highlight>
                </a:rPr>
                <a:t>Fronted adverbials  </a:t>
              </a:r>
            </a:p>
            <a:p>
              <a:endParaRPr lang="en-GB" dirty="0"/>
            </a:p>
            <a:p>
              <a:endParaRPr lang="en-GB" dirty="0"/>
            </a:p>
          </p:txBody>
        </p:sp>
      </p:grpSp>
      <p:pic>
        <p:nvPicPr>
          <p:cNvPr id="8" name="Wed English slide 4">
            <a:hlinkClick r:id="" action="ppaction://media"/>
            <a:extLst>
              <a:ext uri="{FF2B5EF4-FFF2-40B4-BE49-F238E27FC236}">
                <a16:creationId xmlns:a16="http://schemas.microsoft.com/office/drawing/2014/main" id="{205090DF-D030-4490-A49B-5B567FB015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66239" y="5120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43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54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89AAE7-EFC3-4907-85A8-C9E413A7C0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89" b="75687" l="21376" r="45827">
                        <a14:foregroundMark x1="34993" y1="66758" x2="34993" y2="66758"/>
                        <a14:foregroundMark x1="38507" y1="66758" x2="38507" y2="66758"/>
                        <a14:foregroundMark x1="40044" y1="53984" x2="40044" y2="53984"/>
                        <a14:foregroundMark x1="43997" y1="55082" x2="43997" y2="55082"/>
                        <a14:foregroundMark x1="45900" y1="51511" x2="45900" y2="51511"/>
                        <a14:foregroundMark x1="34261" y1="65385" x2="34261" y2="65385"/>
                        <a14:foregroundMark x1="27599" y1="53297" x2="27599" y2="53297"/>
                        <a14:foregroundMark x1="24378" y1="56181" x2="24378" y2="56181"/>
                        <a14:foregroundMark x1="21376" y1="57280" x2="21376" y2="57280"/>
                        <a14:foregroundMark x1="40044" y1="67445" x2="40044" y2="67445"/>
                        <a14:foregroundMark x1="42240" y1="67445" x2="42240" y2="67445"/>
                        <a14:foregroundMark x1="42460" y1="74588" x2="42460" y2="74588"/>
                        <a14:foregroundMark x1="39678" y1="60714" x2="39678" y2="60714"/>
                        <a14:foregroundMark x1="34993" y1="59478" x2="34993" y2="59478"/>
                        <a14:foregroundMark x1="32723" y1="55082" x2="32723" y2="55082"/>
                        <a14:foregroundMark x1="28697" y1="52610" x2="28697" y2="52610"/>
                        <a14:foregroundMark x1="25329" y1="62912" x2="25329" y2="62912"/>
                        <a14:foregroundMark x1="27892" y1="67582" x2="27892" y2="67582"/>
                        <a14:foregroundMark x1="32796" y1="52610" x2="32796" y2="52610"/>
                        <a14:foregroundMark x1="24524" y1="70330" x2="24524" y2="70330"/>
                        <a14:foregroundMark x1="34334" y1="67582" x2="34334" y2="67582"/>
                        <a14:foregroundMark x1="25476" y1="62775" x2="25476" y2="62775"/>
                      </a14:backgroundRemoval>
                    </a14:imgEffect>
                  </a14:imgLayer>
                </a14:imgProps>
              </a:ext>
            </a:extLst>
          </a:blip>
          <a:srcRect l="19731" t="45291" r="52346" b="20785"/>
          <a:stretch/>
        </p:blipFill>
        <p:spPr>
          <a:xfrm rot="20131491">
            <a:off x="1021161" y="1169870"/>
            <a:ext cx="3908712" cy="25308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CD33A3-DBAA-4705-A116-9AF666041E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384" t="15630" r="34346" b="6645"/>
          <a:stretch/>
        </p:blipFill>
        <p:spPr>
          <a:xfrm>
            <a:off x="6583680" y="501961"/>
            <a:ext cx="4419096" cy="5854078"/>
          </a:xfrm>
          <a:prstGeom prst="rect">
            <a:avLst/>
          </a:prstGeom>
        </p:spPr>
      </p:pic>
      <p:pic>
        <p:nvPicPr>
          <p:cNvPr id="2" name="Wed English slide 5 - story">
            <a:hlinkClick r:id="" action="ppaction://media"/>
            <a:extLst>
              <a:ext uri="{FF2B5EF4-FFF2-40B4-BE49-F238E27FC236}">
                <a16:creationId xmlns:a16="http://schemas.microsoft.com/office/drawing/2014/main" id="{B025264D-4FD7-4BFE-AD53-2CC41412AA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05090" y="3809974"/>
            <a:ext cx="1173429" cy="117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97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7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0EECED04BC75409DC03DECC28706AE" ma:contentTypeVersion="12" ma:contentTypeDescription="Create a new document." ma:contentTypeScope="" ma:versionID="635a5766bea9f194e4871a18584a0951">
  <xsd:schema xmlns:xsd="http://www.w3.org/2001/XMLSchema" xmlns:xs="http://www.w3.org/2001/XMLSchema" xmlns:p="http://schemas.microsoft.com/office/2006/metadata/properties" xmlns:ns2="6e6ca74e-b4f7-4601-85ac-67e42a279e9b" xmlns:ns3="a460e403-a353-4628-9222-e96d0f2ecf11" targetNamespace="http://schemas.microsoft.com/office/2006/metadata/properties" ma:root="true" ma:fieldsID="e3df8108d93b955aa1e765aa6b29a95f" ns2:_="" ns3:_="">
    <xsd:import namespace="6e6ca74e-b4f7-4601-85ac-67e42a279e9b"/>
    <xsd:import namespace="a460e403-a353-4628-9222-e96d0f2ecf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6ca74e-b4f7-4601-85ac-67e42a279e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60e403-a353-4628-9222-e96d0f2ecf1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BBAF6C6-6E40-4680-A7E1-FBAA692749C8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92587D12-02B5-46B2-8A24-DD4B7FD2B8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6ca74e-b4f7-4601-85ac-67e42a279e9b"/>
    <ds:schemaRef ds:uri="a460e403-a353-4628-9222-e96d0f2ecf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3783E04-CAC7-4DA9-B607-39260183401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553</TotalTime>
  <Words>249</Words>
  <Application>Microsoft Office PowerPoint</Application>
  <PresentationFormat>Widescreen</PresentationFormat>
  <Paragraphs>41</Paragraphs>
  <Slides>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English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Downing</dc:creator>
  <cp:lastModifiedBy>Rachel Beattie</cp:lastModifiedBy>
  <cp:revision>76</cp:revision>
  <dcterms:created xsi:type="dcterms:W3CDTF">2020-07-13T10:58:18Z</dcterms:created>
  <dcterms:modified xsi:type="dcterms:W3CDTF">2021-01-18T16:46:29Z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0x010100430EECED04BC75409DC03DECC28706AE</vt:lpwstr>
  </property>
</Properties>
</file>