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2" r:id="rId6"/>
    <p:sldId id="288" r:id="rId7"/>
    <p:sldId id="293" r:id="rId8"/>
    <p:sldId id="294" r:id="rId9"/>
    <p:sldId id="291" r:id="rId10"/>
    <p:sldId id="292" r:id="rId11"/>
    <p:sldId id="290" r:id="rId12"/>
    <p:sldId id="257" r:id="rId13"/>
    <p:sldId id="26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09DE-F8A3-4D9C-8898-BF3A54C0D1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429220-02DD-4CA3-B076-C6ADFB5091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20E1AB-8ED1-48CB-9594-B8F814F76E7C}"/>
              </a:ext>
            </a:extLst>
          </p:cNvPr>
          <p:cNvSpPr>
            <a:spLocks noGrp="1"/>
          </p:cNvSpPr>
          <p:nvPr>
            <p:ph type="dt" sz="half" idx="10"/>
          </p:nvPr>
        </p:nvSpPr>
        <p:spPr/>
        <p:txBody>
          <a:bodyPr/>
          <a:lstStyle/>
          <a:p>
            <a:fld id="{B84041C9-33C8-400C-880A-64B9B161CA66}" type="datetimeFigureOut">
              <a:rPr lang="en-GB" smtClean="0"/>
              <a:t>18/01/2021</a:t>
            </a:fld>
            <a:endParaRPr lang="en-GB"/>
          </a:p>
        </p:txBody>
      </p:sp>
      <p:sp>
        <p:nvSpPr>
          <p:cNvPr id="5" name="Footer Placeholder 4">
            <a:extLst>
              <a:ext uri="{FF2B5EF4-FFF2-40B4-BE49-F238E27FC236}">
                <a16:creationId xmlns:a16="http://schemas.microsoft.com/office/drawing/2014/main" id="{95839D69-F589-460C-A14D-61C506BA43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75325F-2C8D-493D-AFCB-A750D0456EDB}"/>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53225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40DEE-3E4F-45D9-9F3E-B2D26D8181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C8E671-FB7E-483D-BFFA-E86426574E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0C4C6C-C144-49FB-8A73-2A75CD01337C}"/>
              </a:ext>
            </a:extLst>
          </p:cNvPr>
          <p:cNvSpPr>
            <a:spLocks noGrp="1"/>
          </p:cNvSpPr>
          <p:nvPr>
            <p:ph type="dt" sz="half" idx="10"/>
          </p:nvPr>
        </p:nvSpPr>
        <p:spPr/>
        <p:txBody>
          <a:bodyPr/>
          <a:lstStyle/>
          <a:p>
            <a:fld id="{B84041C9-33C8-400C-880A-64B9B161CA66}" type="datetimeFigureOut">
              <a:rPr lang="en-GB" smtClean="0"/>
              <a:t>18/01/2021</a:t>
            </a:fld>
            <a:endParaRPr lang="en-GB"/>
          </a:p>
        </p:txBody>
      </p:sp>
      <p:sp>
        <p:nvSpPr>
          <p:cNvPr id="5" name="Footer Placeholder 4">
            <a:extLst>
              <a:ext uri="{FF2B5EF4-FFF2-40B4-BE49-F238E27FC236}">
                <a16:creationId xmlns:a16="http://schemas.microsoft.com/office/drawing/2014/main" id="{BDB2757D-C050-4830-8930-D6358A0B80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4B0FCB-7DCE-4647-9110-B53FDFBBE50F}"/>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388696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35A9EB-5DB2-4735-A0A3-031D97C271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2AC71B-5783-4FB6-93EE-8B50332FEF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FBEDAB-0CD4-4B46-ABB0-D93410A90FE9}"/>
              </a:ext>
            </a:extLst>
          </p:cNvPr>
          <p:cNvSpPr>
            <a:spLocks noGrp="1"/>
          </p:cNvSpPr>
          <p:nvPr>
            <p:ph type="dt" sz="half" idx="10"/>
          </p:nvPr>
        </p:nvSpPr>
        <p:spPr/>
        <p:txBody>
          <a:bodyPr/>
          <a:lstStyle/>
          <a:p>
            <a:fld id="{B84041C9-33C8-400C-880A-64B9B161CA66}" type="datetimeFigureOut">
              <a:rPr lang="en-GB" smtClean="0"/>
              <a:t>18/01/2021</a:t>
            </a:fld>
            <a:endParaRPr lang="en-GB"/>
          </a:p>
        </p:txBody>
      </p:sp>
      <p:sp>
        <p:nvSpPr>
          <p:cNvPr id="5" name="Footer Placeholder 4">
            <a:extLst>
              <a:ext uri="{FF2B5EF4-FFF2-40B4-BE49-F238E27FC236}">
                <a16:creationId xmlns:a16="http://schemas.microsoft.com/office/drawing/2014/main" id="{5F050F5A-8507-4D02-8EB6-C9C472F261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289FD3-5D42-495A-8F8E-D65E04502C37}"/>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08998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0CD3-33A3-4499-98DD-CE4CFB891C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F438CC-F7AD-43BE-81C5-9070FE6286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E8F9E-C02E-4D2D-BF7F-534201660BA4}"/>
              </a:ext>
            </a:extLst>
          </p:cNvPr>
          <p:cNvSpPr>
            <a:spLocks noGrp="1"/>
          </p:cNvSpPr>
          <p:nvPr>
            <p:ph type="dt" sz="half" idx="10"/>
          </p:nvPr>
        </p:nvSpPr>
        <p:spPr/>
        <p:txBody>
          <a:bodyPr/>
          <a:lstStyle/>
          <a:p>
            <a:fld id="{B84041C9-33C8-400C-880A-64B9B161CA66}" type="datetimeFigureOut">
              <a:rPr lang="en-GB" smtClean="0"/>
              <a:t>18/01/2021</a:t>
            </a:fld>
            <a:endParaRPr lang="en-GB"/>
          </a:p>
        </p:txBody>
      </p:sp>
      <p:sp>
        <p:nvSpPr>
          <p:cNvPr id="5" name="Footer Placeholder 4">
            <a:extLst>
              <a:ext uri="{FF2B5EF4-FFF2-40B4-BE49-F238E27FC236}">
                <a16:creationId xmlns:a16="http://schemas.microsoft.com/office/drawing/2014/main" id="{36242C6C-072A-4FC8-A65A-C399EF244C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3FE7CD-1182-4FD1-9DDC-207D26D59936}"/>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413638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3C31-88F8-40BD-8249-CCAFD11CBD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61A0DE-B755-4213-9952-6FAFED3662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2BD979-4780-46F5-91C3-F8082960A19B}"/>
              </a:ext>
            </a:extLst>
          </p:cNvPr>
          <p:cNvSpPr>
            <a:spLocks noGrp="1"/>
          </p:cNvSpPr>
          <p:nvPr>
            <p:ph type="dt" sz="half" idx="10"/>
          </p:nvPr>
        </p:nvSpPr>
        <p:spPr/>
        <p:txBody>
          <a:bodyPr/>
          <a:lstStyle/>
          <a:p>
            <a:fld id="{B84041C9-33C8-400C-880A-64B9B161CA66}" type="datetimeFigureOut">
              <a:rPr lang="en-GB" smtClean="0"/>
              <a:t>18/01/2021</a:t>
            </a:fld>
            <a:endParaRPr lang="en-GB"/>
          </a:p>
        </p:txBody>
      </p:sp>
      <p:sp>
        <p:nvSpPr>
          <p:cNvPr id="5" name="Footer Placeholder 4">
            <a:extLst>
              <a:ext uri="{FF2B5EF4-FFF2-40B4-BE49-F238E27FC236}">
                <a16:creationId xmlns:a16="http://schemas.microsoft.com/office/drawing/2014/main" id="{154E23EC-7791-4E0A-B71A-A1D5C07D60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10E02-556A-45FE-9E19-5494014D3E21}"/>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341998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BA26-FC04-4353-99C5-50B09B0FE6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12D19F-745E-4FA2-B90F-DB09A4DB079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BEA848-FC01-4E70-85C2-7FA35994C8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B18276E-0C26-47BB-B30F-36ACD19611DD}"/>
              </a:ext>
            </a:extLst>
          </p:cNvPr>
          <p:cNvSpPr>
            <a:spLocks noGrp="1"/>
          </p:cNvSpPr>
          <p:nvPr>
            <p:ph type="dt" sz="half" idx="10"/>
          </p:nvPr>
        </p:nvSpPr>
        <p:spPr/>
        <p:txBody>
          <a:bodyPr/>
          <a:lstStyle/>
          <a:p>
            <a:fld id="{B84041C9-33C8-400C-880A-64B9B161CA66}" type="datetimeFigureOut">
              <a:rPr lang="en-GB" smtClean="0"/>
              <a:t>18/01/2021</a:t>
            </a:fld>
            <a:endParaRPr lang="en-GB"/>
          </a:p>
        </p:txBody>
      </p:sp>
      <p:sp>
        <p:nvSpPr>
          <p:cNvPr id="6" name="Footer Placeholder 5">
            <a:extLst>
              <a:ext uri="{FF2B5EF4-FFF2-40B4-BE49-F238E27FC236}">
                <a16:creationId xmlns:a16="http://schemas.microsoft.com/office/drawing/2014/main" id="{FD7863A6-D97F-432A-8EB9-855CAC948A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1A670E-F694-4AEB-89D9-3C0FF5B4C9FE}"/>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266575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1B525-2620-472F-BF0F-5E5AAC2D31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C48582-9BB9-4095-84E1-CD7A1E013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A2DF80-6A29-4055-9E1E-54B25143E39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73DC03-3483-41D3-B679-0BDD5837B2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6FAE38-B168-44FB-A453-455063241E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9A6232-777D-47CC-A2EC-7B4E5FF6424E}"/>
              </a:ext>
            </a:extLst>
          </p:cNvPr>
          <p:cNvSpPr>
            <a:spLocks noGrp="1"/>
          </p:cNvSpPr>
          <p:nvPr>
            <p:ph type="dt" sz="half" idx="10"/>
          </p:nvPr>
        </p:nvSpPr>
        <p:spPr/>
        <p:txBody>
          <a:bodyPr/>
          <a:lstStyle/>
          <a:p>
            <a:fld id="{B84041C9-33C8-400C-880A-64B9B161CA66}" type="datetimeFigureOut">
              <a:rPr lang="en-GB" smtClean="0"/>
              <a:t>18/01/2021</a:t>
            </a:fld>
            <a:endParaRPr lang="en-GB"/>
          </a:p>
        </p:txBody>
      </p:sp>
      <p:sp>
        <p:nvSpPr>
          <p:cNvPr id="8" name="Footer Placeholder 7">
            <a:extLst>
              <a:ext uri="{FF2B5EF4-FFF2-40B4-BE49-F238E27FC236}">
                <a16:creationId xmlns:a16="http://schemas.microsoft.com/office/drawing/2014/main" id="{BFD924FC-0996-4FE9-BE9E-18A0DC9A1CC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DB66910-001E-42B8-8B27-606639640F9C}"/>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967801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0448-6C0A-4279-B583-CD3FB1FA08B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D5A69A-A417-4BD4-858C-3E2B76F97D63}"/>
              </a:ext>
            </a:extLst>
          </p:cNvPr>
          <p:cNvSpPr>
            <a:spLocks noGrp="1"/>
          </p:cNvSpPr>
          <p:nvPr>
            <p:ph type="dt" sz="half" idx="10"/>
          </p:nvPr>
        </p:nvSpPr>
        <p:spPr/>
        <p:txBody>
          <a:bodyPr/>
          <a:lstStyle/>
          <a:p>
            <a:fld id="{B84041C9-33C8-400C-880A-64B9B161CA66}" type="datetimeFigureOut">
              <a:rPr lang="en-GB" smtClean="0"/>
              <a:t>18/01/2021</a:t>
            </a:fld>
            <a:endParaRPr lang="en-GB"/>
          </a:p>
        </p:txBody>
      </p:sp>
      <p:sp>
        <p:nvSpPr>
          <p:cNvPr id="4" name="Footer Placeholder 3">
            <a:extLst>
              <a:ext uri="{FF2B5EF4-FFF2-40B4-BE49-F238E27FC236}">
                <a16:creationId xmlns:a16="http://schemas.microsoft.com/office/drawing/2014/main" id="{51A8099C-8B08-439F-84EA-E8F15133AC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814CB0-BE58-4540-A583-4477F586AB48}"/>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3077386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0423F9-9F53-40C6-B5A3-E69AAB27AB0E}"/>
              </a:ext>
            </a:extLst>
          </p:cNvPr>
          <p:cNvSpPr>
            <a:spLocks noGrp="1"/>
          </p:cNvSpPr>
          <p:nvPr>
            <p:ph type="dt" sz="half" idx="10"/>
          </p:nvPr>
        </p:nvSpPr>
        <p:spPr/>
        <p:txBody>
          <a:bodyPr/>
          <a:lstStyle/>
          <a:p>
            <a:fld id="{B84041C9-33C8-400C-880A-64B9B161CA66}" type="datetimeFigureOut">
              <a:rPr lang="en-GB" smtClean="0"/>
              <a:t>18/01/2021</a:t>
            </a:fld>
            <a:endParaRPr lang="en-GB"/>
          </a:p>
        </p:txBody>
      </p:sp>
      <p:sp>
        <p:nvSpPr>
          <p:cNvPr id="3" name="Footer Placeholder 2">
            <a:extLst>
              <a:ext uri="{FF2B5EF4-FFF2-40B4-BE49-F238E27FC236}">
                <a16:creationId xmlns:a16="http://schemas.microsoft.com/office/drawing/2014/main" id="{C2E0F51A-7C6E-4D50-9F0C-FE4C09A46F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1505E79-19F1-4E7C-A737-E385A16E2FD6}"/>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400875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0D60-B55D-4F7F-88F7-63E0797AF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4ABF88-C31B-46E5-907A-D4AE646998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0545FD9-CB57-4A80-8CCD-74AA25884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79A301-C220-444E-A0B0-615BDA753E0F}"/>
              </a:ext>
            </a:extLst>
          </p:cNvPr>
          <p:cNvSpPr>
            <a:spLocks noGrp="1"/>
          </p:cNvSpPr>
          <p:nvPr>
            <p:ph type="dt" sz="half" idx="10"/>
          </p:nvPr>
        </p:nvSpPr>
        <p:spPr/>
        <p:txBody>
          <a:bodyPr/>
          <a:lstStyle/>
          <a:p>
            <a:fld id="{B84041C9-33C8-400C-880A-64B9B161CA66}" type="datetimeFigureOut">
              <a:rPr lang="en-GB" smtClean="0"/>
              <a:t>18/01/2021</a:t>
            </a:fld>
            <a:endParaRPr lang="en-GB"/>
          </a:p>
        </p:txBody>
      </p:sp>
      <p:sp>
        <p:nvSpPr>
          <p:cNvPr id="6" name="Footer Placeholder 5">
            <a:extLst>
              <a:ext uri="{FF2B5EF4-FFF2-40B4-BE49-F238E27FC236}">
                <a16:creationId xmlns:a16="http://schemas.microsoft.com/office/drawing/2014/main" id="{75FA3BA2-5C45-45A5-AE92-2ED4C51642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BBB8B9-96D8-44DB-8723-C6DCABBFD03B}"/>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382985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7609-C7E8-422F-9F87-7E82FC454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2A92C7-F6EC-4A32-A3A9-076FA330EF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1A85854-D3E2-4B49-84D6-9BC6C3BCA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68B00A-7AF7-48B4-8967-0F8F161B78BE}"/>
              </a:ext>
            </a:extLst>
          </p:cNvPr>
          <p:cNvSpPr>
            <a:spLocks noGrp="1"/>
          </p:cNvSpPr>
          <p:nvPr>
            <p:ph type="dt" sz="half" idx="10"/>
          </p:nvPr>
        </p:nvSpPr>
        <p:spPr/>
        <p:txBody>
          <a:bodyPr/>
          <a:lstStyle/>
          <a:p>
            <a:fld id="{B84041C9-33C8-400C-880A-64B9B161CA66}" type="datetimeFigureOut">
              <a:rPr lang="en-GB" smtClean="0"/>
              <a:t>18/01/2021</a:t>
            </a:fld>
            <a:endParaRPr lang="en-GB"/>
          </a:p>
        </p:txBody>
      </p:sp>
      <p:sp>
        <p:nvSpPr>
          <p:cNvPr id="6" name="Footer Placeholder 5">
            <a:extLst>
              <a:ext uri="{FF2B5EF4-FFF2-40B4-BE49-F238E27FC236}">
                <a16:creationId xmlns:a16="http://schemas.microsoft.com/office/drawing/2014/main" id="{29C6FD5A-92D8-47A0-9ABD-3C6826A4B5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EC43B1-82BE-41C6-8141-236E96E43449}"/>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377381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D53F4-F118-45F5-9E7B-EEF8C6F4D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988E9C-BD4B-4262-BE25-D8F4AE4C9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691EBF-783B-4465-9CAC-5548F993AB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041C9-33C8-400C-880A-64B9B161CA66}" type="datetimeFigureOut">
              <a:rPr lang="en-GB" smtClean="0"/>
              <a:t>18/01/2021</a:t>
            </a:fld>
            <a:endParaRPr lang="en-GB"/>
          </a:p>
        </p:txBody>
      </p:sp>
      <p:sp>
        <p:nvSpPr>
          <p:cNvPr id="5" name="Footer Placeholder 4">
            <a:extLst>
              <a:ext uri="{FF2B5EF4-FFF2-40B4-BE49-F238E27FC236}">
                <a16:creationId xmlns:a16="http://schemas.microsoft.com/office/drawing/2014/main" id="{D64BF606-FA9A-43E6-81D1-6C41098EB6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5E4EEA3-6E29-4EC5-874E-585258650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DD53A-B165-4678-92AD-DBC8BCE979C1}" type="slidenum">
              <a:rPr lang="en-GB" smtClean="0"/>
              <a:t>‹#›</a:t>
            </a:fld>
            <a:endParaRPr lang="en-GB"/>
          </a:p>
        </p:txBody>
      </p:sp>
    </p:spTree>
    <p:extLst>
      <p:ext uri="{BB962C8B-B14F-4D97-AF65-F5344CB8AC3E}">
        <p14:creationId xmlns:p14="http://schemas.microsoft.com/office/powerpoint/2010/main" val="3971006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tmp"/><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tmp"/><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tmp"/><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tmp"/><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s://www.youtube.com/channel/UCo7fbLgY2oA_cFCIg9GdxtQ"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BB26FF-B3E6-45ED-B9B3-86CCF21FE76F}"/>
              </a:ext>
            </a:extLst>
          </p:cNvPr>
          <p:cNvSpPr txBox="1"/>
          <p:nvPr/>
        </p:nvSpPr>
        <p:spPr>
          <a:xfrm>
            <a:off x="3064412" y="2145352"/>
            <a:ext cx="6063175" cy="2308324"/>
          </a:xfrm>
          <a:prstGeom prst="rect">
            <a:avLst/>
          </a:prstGeom>
          <a:noFill/>
        </p:spPr>
        <p:txBody>
          <a:bodyPr wrap="square" rtlCol="0">
            <a:spAutoFit/>
          </a:bodyPr>
          <a:lstStyle/>
          <a:p>
            <a:pPr algn="ctr"/>
            <a:r>
              <a:rPr lang="en-GB" sz="4800" dirty="0"/>
              <a:t>Starlings English Home Learning  </a:t>
            </a:r>
          </a:p>
          <a:p>
            <a:pPr algn="ctr"/>
            <a:r>
              <a:rPr lang="en-GB" sz="4800" dirty="0"/>
              <a:t>Tuesday 19</a:t>
            </a:r>
            <a:r>
              <a:rPr lang="en-GB" sz="4800" baseline="30000" dirty="0"/>
              <a:t>th</a:t>
            </a:r>
            <a:r>
              <a:rPr lang="en-GB" sz="4800" dirty="0"/>
              <a:t> January</a:t>
            </a:r>
          </a:p>
        </p:txBody>
      </p:sp>
      <p:pic>
        <p:nvPicPr>
          <p:cNvPr id="6" name="Picture 5">
            <a:extLst>
              <a:ext uri="{FF2B5EF4-FFF2-40B4-BE49-F238E27FC236}">
                <a16:creationId xmlns:a16="http://schemas.microsoft.com/office/drawing/2014/main" id="{0FBD720D-550C-48E0-BC37-DC98286372C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85893" y="227514"/>
            <a:ext cx="2117188" cy="1711702"/>
          </a:xfrm>
          <a:prstGeom prst="rect">
            <a:avLst/>
          </a:prstGeom>
        </p:spPr>
      </p:pic>
      <p:pic>
        <p:nvPicPr>
          <p:cNvPr id="4" name="Recorded Sound">
            <a:hlinkClick r:id="" action="ppaction://media"/>
            <a:extLst>
              <a:ext uri="{FF2B5EF4-FFF2-40B4-BE49-F238E27FC236}">
                <a16:creationId xmlns:a16="http://schemas.microsoft.com/office/drawing/2014/main" id="{E8BE0B23-5A5E-452E-ABC4-31FD647991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199" y="473765"/>
            <a:ext cx="609600" cy="609600"/>
          </a:xfrm>
          <a:prstGeom prst="rect">
            <a:avLst/>
          </a:prstGeom>
        </p:spPr>
      </p:pic>
    </p:spTree>
    <p:extLst>
      <p:ext uri="{BB962C8B-B14F-4D97-AF65-F5344CB8AC3E}">
        <p14:creationId xmlns:p14="http://schemas.microsoft.com/office/powerpoint/2010/main" val="265964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535FAC-FF3E-4E1F-B1B6-34FF159918AD}"/>
              </a:ext>
            </a:extLst>
          </p:cNvPr>
          <p:cNvPicPr>
            <a:picLocks noChangeAspect="1"/>
          </p:cNvPicPr>
          <p:nvPr/>
        </p:nvPicPr>
        <p:blipFill>
          <a:blip r:embed="rId4"/>
          <a:stretch>
            <a:fillRect/>
          </a:stretch>
        </p:blipFill>
        <p:spPr>
          <a:xfrm>
            <a:off x="136427" y="238442"/>
            <a:ext cx="3169481" cy="1771650"/>
          </a:xfrm>
          <a:prstGeom prst="rect">
            <a:avLst/>
          </a:prstGeom>
        </p:spPr>
      </p:pic>
      <p:pic>
        <p:nvPicPr>
          <p:cNvPr id="5" name="Picture 4">
            <a:extLst>
              <a:ext uri="{FF2B5EF4-FFF2-40B4-BE49-F238E27FC236}">
                <a16:creationId xmlns:a16="http://schemas.microsoft.com/office/drawing/2014/main" id="{5543714D-1638-495C-8D47-1B369DD7B5C2}"/>
              </a:ext>
            </a:extLst>
          </p:cNvPr>
          <p:cNvPicPr>
            <a:picLocks noChangeAspect="1"/>
          </p:cNvPicPr>
          <p:nvPr/>
        </p:nvPicPr>
        <p:blipFill>
          <a:blip r:embed="rId5"/>
          <a:stretch>
            <a:fillRect/>
          </a:stretch>
        </p:blipFill>
        <p:spPr>
          <a:xfrm>
            <a:off x="10429875" y="0"/>
            <a:ext cx="1762125" cy="2113231"/>
          </a:xfrm>
          <a:prstGeom prst="rect">
            <a:avLst/>
          </a:prstGeom>
        </p:spPr>
      </p:pic>
      <p:sp>
        <p:nvSpPr>
          <p:cNvPr id="6" name="TextBox 5">
            <a:extLst>
              <a:ext uri="{FF2B5EF4-FFF2-40B4-BE49-F238E27FC236}">
                <a16:creationId xmlns:a16="http://schemas.microsoft.com/office/drawing/2014/main" id="{949E61D4-5AB5-49B7-BE5E-FC9FAD0A3311}"/>
              </a:ext>
            </a:extLst>
          </p:cNvPr>
          <p:cNvSpPr txBox="1"/>
          <p:nvPr/>
        </p:nvSpPr>
        <p:spPr>
          <a:xfrm>
            <a:off x="3487102" y="238442"/>
            <a:ext cx="6654018" cy="1015663"/>
          </a:xfrm>
          <a:prstGeom prst="rect">
            <a:avLst/>
          </a:prstGeom>
          <a:noFill/>
        </p:spPr>
        <p:txBody>
          <a:bodyPr wrap="square" rtlCol="0">
            <a:spAutoFit/>
          </a:bodyPr>
          <a:lstStyle/>
          <a:p>
            <a:pPr algn="ctr"/>
            <a:r>
              <a:rPr lang="en-GB" sz="6000" dirty="0">
                <a:solidFill>
                  <a:srgbClr val="0070C0"/>
                </a:solidFill>
                <a:latin typeface="Calibri" panose="020F0502020204030204" pitchFamily="34" charset="0"/>
                <a:cs typeface="Calibri" panose="020F0502020204030204" pitchFamily="34" charset="0"/>
              </a:rPr>
              <a:t>Words of the day!</a:t>
            </a:r>
          </a:p>
        </p:txBody>
      </p:sp>
      <p:sp>
        <p:nvSpPr>
          <p:cNvPr id="7" name="TextBox 6">
            <a:extLst>
              <a:ext uri="{FF2B5EF4-FFF2-40B4-BE49-F238E27FC236}">
                <a16:creationId xmlns:a16="http://schemas.microsoft.com/office/drawing/2014/main" id="{086F945C-B200-4353-BAC0-C18D5DC712EC}"/>
              </a:ext>
            </a:extLst>
          </p:cNvPr>
          <p:cNvSpPr txBox="1"/>
          <p:nvPr/>
        </p:nvSpPr>
        <p:spPr>
          <a:xfrm>
            <a:off x="1101739" y="1810192"/>
            <a:ext cx="9683721" cy="1107996"/>
          </a:xfrm>
          <a:prstGeom prst="rect">
            <a:avLst/>
          </a:prstGeom>
          <a:noFill/>
        </p:spPr>
        <p:txBody>
          <a:bodyPr wrap="square" rtlCol="0">
            <a:spAutoFit/>
          </a:bodyPr>
          <a:lstStyle/>
          <a:p>
            <a:pPr algn="ctr"/>
            <a:r>
              <a:rPr lang="en-GB" sz="6600" dirty="0">
                <a:solidFill>
                  <a:srgbClr val="FF0000"/>
                </a:solidFill>
              </a:rPr>
              <a:t>jump </a:t>
            </a:r>
            <a:r>
              <a:rPr lang="en-GB" sz="6600" dirty="0">
                <a:solidFill>
                  <a:srgbClr val="00B050"/>
                </a:solidFill>
              </a:rPr>
              <a:t>jumped	 </a:t>
            </a:r>
            <a:r>
              <a:rPr lang="en-GB" sz="6600" dirty="0">
                <a:solidFill>
                  <a:srgbClr val="FFC000"/>
                </a:solidFill>
              </a:rPr>
              <a:t>jumping</a:t>
            </a:r>
          </a:p>
        </p:txBody>
      </p:sp>
      <p:sp>
        <p:nvSpPr>
          <p:cNvPr id="8" name="TextBox 7">
            <a:extLst>
              <a:ext uri="{FF2B5EF4-FFF2-40B4-BE49-F238E27FC236}">
                <a16:creationId xmlns:a16="http://schemas.microsoft.com/office/drawing/2014/main" id="{681B4F32-3651-474A-8E2E-B7E51F50C5EC}"/>
              </a:ext>
            </a:extLst>
          </p:cNvPr>
          <p:cNvSpPr txBox="1"/>
          <p:nvPr/>
        </p:nvSpPr>
        <p:spPr>
          <a:xfrm>
            <a:off x="292523" y="2883127"/>
            <a:ext cx="9683721" cy="2862322"/>
          </a:xfrm>
          <a:prstGeom prst="rect">
            <a:avLst/>
          </a:prstGeom>
          <a:noFill/>
        </p:spPr>
        <p:txBody>
          <a:bodyPr wrap="square" lIns="91440" tIns="45720" rIns="91440" bIns="45720" rtlCol="0" anchor="t">
            <a:spAutoFit/>
          </a:bodyPr>
          <a:lstStyle/>
          <a:p>
            <a:r>
              <a:rPr lang="en-GB" sz="2400" dirty="0"/>
              <a:t>Can you write the word </a:t>
            </a:r>
            <a:r>
              <a:rPr lang="en-GB" sz="4400" dirty="0">
                <a:solidFill>
                  <a:srgbClr val="FF0000"/>
                </a:solidFill>
              </a:rPr>
              <a:t>jump</a:t>
            </a:r>
            <a:r>
              <a:rPr lang="en-GB" sz="2400" dirty="0"/>
              <a:t> 5 times inside your squiggles?</a:t>
            </a:r>
          </a:p>
          <a:p>
            <a:endParaRPr lang="en-GB" sz="2400" dirty="0"/>
          </a:p>
          <a:p>
            <a:r>
              <a:rPr lang="en-GB" sz="2400" dirty="0"/>
              <a:t>Can you write the word</a:t>
            </a:r>
            <a:r>
              <a:rPr lang="en-GB" sz="4400" dirty="0"/>
              <a:t> </a:t>
            </a:r>
            <a:r>
              <a:rPr lang="en-GB" sz="4400" dirty="0">
                <a:solidFill>
                  <a:srgbClr val="00B050"/>
                </a:solidFill>
              </a:rPr>
              <a:t>jumped </a:t>
            </a:r>
            <a:r>
              <a:rPr lang="en-GB" sz="2400" dirty="0"/>
              <a:t>5 times in joined up handwriting?</a:t>
            </a:r>
          </a:p>
          <a:p>
            <a:endParaRPr lang="en-GB" sz="2400" dirty="0"/>
          </a:p>
          <a:p>
            <a:r>
              <a:rPr lang="en-GB" sz="2400" dirty="0"/>
              <a:t>Can you write the word </a:t>
            </a:r>
            <a:r>
              <a:rPr lang="en-GB" sz="4400" dirty="0">
                <a:solidFill>
                  <a:srgbClr val="FFC000"/>
                </a:solidFill>
              </a:rPr>
              <a:t>jumping</a:t>
            </a:r>
            <a:r>
              <a:rPr lang="en-GB" sz="2400" dirty="0"/>
              <a:t> 5 times in bubble writing?</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A7AC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18WeI9G8K6JNrGu30dnaRA/Mx+ZzjIVR1ZjjgDmvnP4r/HDUtbuJLTwVey2mkJCHW4gwtxeEqGO0n7ijIX1znJFe4/F/wNF8QfCQ0N777BIl1FcxT+V5mxkP93I6gkda+QvGfh248OeLtS0MystxptxJHFJKn+sgc7oyQMZBXbyMcqa+p4WwWFxWJtV96STaj0e2uu7Wum2hhXlKK0NLwz8SvG2jX4urfWtTjKMn7nUbkzw3BIztIYk+o4IOelfYPgPxHa+LfCOneIbRDGl3FuaMnJjcEq6E98MCM98V8H6gt5FZy3U0scjwoWRY02qpx945Jzjk4r6n/ZKXxEnw+uf7Ws2t9Ne7aTTDKmySSNgC7beyFslfXn2r0OLsDh6EYThDllfsldei0029NyaEmz2SiiivhjpCvPvjl4R8P654J1fVr7TY31Ow06aS0u0+SWNlQso3DquR905HtXoNcv8AFqaOD4ZeI5JHCL/Z0ykk46qR/WtaEpRqRcXZ36Cex8+/sp+FtH8W32raj4ksU1A6c0X2aOXPlBzJLksnRuFTg5HHSvqoAKAqgADoBXz3+xXGBofiSQHP+mIv5bz/AFr6Er0s9qzqY6fO27W39ERSVooKKKK8g0CuN+Nq7/hP4kXaD/oTcH6iuyri/jl/ySTxJ8wX/QzyTjuK1ofxY+qE9jzH9igEeGvEuen9orj/AL5J/rX0FXz/APsWyRnw54jj8xDKL6NmQEbgDGMEj3wfyNfQFdmb/wC+1PUmn8KCiiivOLCvgj41+NvFXi3xlqi6xa6j9htrqS2h00SkQQKrFQWX7pJKg7mx1+lfe9FRUg5q1zajVVOXNa5+b/hG78X+H7gXGhaXrWnahAwaWay3AKSTtWTsc/3W6jPGK+9PhBr2ueJvh1pGteI9LfTNUuIj9ogZSvKsV37TyA2NwHv3611lFKEOW+oVa3tLabBRRRWhif/Z">
            <a:extLst>
              <a:ext uri="{FF2B5EF4-FFF2-40B4-BE49-F238E27FC236}">
                <a16:creationId xmlns:a16="http://schemas.microsoft.com/office/drawing/2014/main" id="{E5EBA135-F3DE-47DC-82CC-22CF53A29A06}"/>
              </a:ext>
            </a:extLst>
          </p:cNvPr>
          <p:cNvSpPr>
            <a:spLocks noChangeAspect="1" noChangeArrowheads="1"/>
          </p:cNvSpPr>
          <p:nvPr/>
        </p:nvSpPr>
        <p:spPr bwMode="auto">
          <a:xfrm>
            <a:off x="5791200" y="30753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7F1C3AF0-FE09-44A3-83F7-1C35D39D5B9B}"/>
              </a:ext>
            </a:extLst>
          </p:cNvPr>
          <p:cNvPicPr>
            <a:picLocks noChangeAspect="1"/>
          </p:cNvPicPr>
          <p:nvPr/>
        </p:nvPicPr>
        <p:blipFill>
          <a:blip r:embed="rId6"/>
          <a:stretch>
            <a:fillRect/>
          </a:stretch>
        </p:blipFill>
        <p:spPr>
          <a:xfrm>
            <a:off x="9984951" y="2661872"/>
            <a:ext cx="1609725" cy="1181100"/>
          </a:xfrm>
          <a:prstGeom prst="rect">
            <a:avLst/>
          </a:prstGeom>
        </p:spPr>
      </p:pic>
      <p:pic>
        <p:nvPicPr>
          <p:cNvPr id="12" name="Picture 11">
            <a:extLst>
              <a:ext uri="{FF2B5EF4-FFF2-40B4-BE49-F238E27FC236}">
                <a16:creationId xmlns:a16="http://schemas.microsoft.com/office/drawing/2014/main" id="{90EB9FD9-CE54-4000-A55B-095201A38527}"/>
              </a:ext>
            </a:extLst>
          </p:cNvPr>
          <p:cNvPicPr>
            <a:picLocks noChangeAspect="1"/>
          </p:cNvPicPr>
          <p:nvPr/>
        </p:nvPicPr>
        <p:blipFill>
          <a:blip r:embed="rId7"/>
          <a:stretch>
            <a:fillRect/>
          </a:stretch>
        </p:blipFill>
        <p:spPr>
          <a:xfrm>
            <a:off x="9984951" y="4175613"/>
            <a:ext cx="1419225" cy="628650"/>
          </a:xfrm>
          <a:prstGeom prst="rect">
            <a:avLst/>
          </a:prstGeom>
        </p:spPr>
      </p:pic>
      <p:pic>
        <p:nvPicPr>
          <p:cNvPr id="17" name="Picture 16">
            <a:extLst>
              <a:ext uri="{FF2B5EF4-FFF2-40B4-BE49-F238E27FC236}">
                <a16:creationId xmlns:a16="http://schemas.microsoft.com/office/drawing/2014/main" id="{E638840B-482C-4DA9-9400-12CE4AD9B918}"/>
              </a:ext>
            </a:extLst>
          </p:cNvPr>
          <p:cNvPicPr>
            <a:picLocks noChangeAspect="1"/>
          </p:cNvPicPr>
          <p:nvPr/>
        </p:nvPicPr>
        <p:blipFill>
          <a:blip r:embed="rId8"/>
          <a:stretch>
            <a:fillRect/>
          </a:stretch>
        </p:blipFill>
        <p:spPr>
          <a:xfrm rot="16200000">
            <a:off x="9744652" y="4463660"/>
            <a:ext cx="1609725" cy="2699924"/>
          </a:xfrm>
          <a:prstGeom prst="rect">
            <a:avLst/>
          </a:prstGeom>
        </p:spPr>
      </p:pic>
      <p:pic>
        <p:nvPicPr>
          <p:cNvPr id="10" name="Recorded Sound">
            <a:hlinkClick r:id="" action="ppaction://media"/>
            <a:extLst>
              <a:ext uri="{FF2B5EF4-FFF2-40B4-BE49-F238E27FC236}">
                <a16:creationId xmlns:a16="http://schemas.microsoft.com/office/drawing/2014/main" id="{B749006E-0A37-4D3B-BBB2-82CF78FC448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83963" y="1027883"/>
            <a:ext cx="609600" cy="609600"/>
          </a:xfrm>
          <a:prstGeom prst="rect">
            <a:avLst/>
          </a:prstGeom>
        </p:spPr>
      </p:pic>
    </p:spTree>
    <p:extLst>
      <p:ext uri="{BB962C8B-B14F-4D97-AF65-F5344CB8AC3E}">
        <p14:creationId xmlns:p14="http://schemas.microsoft.com/office/powerpoint/2010/main" val="38146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49995-D235-4F40-B352-91ABC629C9AC}"/>
              </a:ext>
            </a:extLst>
          </p:cNvPr>
          <p:cNvPicPr>
            <a:picLocks noChangeAspect="1"/>
          </p:cNvPicPr>
          <p:nvPr/>
        </p:nvPicPr>
        <p:blipFill>
          <a:blip r:embed="rId4"/>
          <a:stretch>
            <a:fillRect/>
          </a:stretch>
        </p:blipFill>
        <p:spPr>
          <a:xfrm>
            <a:off x="180448" y="176724"/>
            <a:ext cx="2011854" cy="1383912"/>
          </a:xfrm>
          <a:prstGeom prst="rect">
            <a:avLst/>
          </a:prstGeom>
        </p:spPr>
      </p:pic>
      <p:pic>
        <p:nvPicPr>
          <p:cNvPr id="3" name="Picture 2">
            <a:extLst>
              <a:ext uri="{FF2B5EF4-FFF2-40B4-BE49-F238E27FC236}">
                <a16:creationId xmlns:a16="http://schemas.microsoft.com/office/drawing/2014/main" id="{8CA011AF-9BAA-4138-A52F-331B9645AF23}"/>
              </a:ext>
            </a:extLst>
          </p:cNvPr>
          <p:cNvPicPr>
            <a:picLocks noChangeAspect="1"/>
          </p:cNvPicPr>
          <p:nvPr/>
        </p:nvPicPr>
        <p:blipFill>
          <a:blip r:embed="rId5"/>
          <a:stretch>
            <a:fillRect/>
          </a:stretch>
        </p:blipFill>
        <p:spPr>
          <a:xfrm>
            <a:off x="9478232" y="5635705"/>
            <a:ext cx="2548349" cy="1072989"/>
          </a:xfrm>
          <a:prstGeom prst="rect">
            <a:avLst/>
          </a:prstGeom>
        </p:spPr>
      </p:pic>
      <p:sp>
        <p:nvSpPr>
          <p:cNvPr id="4" name="TextBox 3">
            <a:extLst>
              <a:ext uri="{FF2B5EF4-FFF2-40B4-BE49-F238E27FC236}">
                <a16:creationId xmlns:a16="http://schemas.microsoft.com/office/drawing/2014/main" id="{E9FF3154-289C-41FD-82ED-28F2D21E7D71}"/>
              </a:ext>
            </a:extLst>
          </p:cNvPr>
          <p:cNvSpPr txBox="1"/>
          <p:nvPr/>
        </p:nvSpPr>
        <p:spPr>
          <a:xfrm>
            <a:off x="321125" y="1560636"/>
            <a:ext cx="11270654" cy="7048083"/>
          </a:xfrm>
          <a:prstGeom prst="rect">
            <a:avLst/>
          </a:prstGeom>
          <a:noFill/>
        </p:spPr>
        <p:txBody>
          <a:bodyPr wrap="square" rtlCol="0">
            <a:spAutoFit/>
          </a:bodyPr>
          <a:lstStyle/>
          <a:p>
            <a:r>
              <a:rPr lang="en-GB" sz="3200" dirty="0"/>
              <a:t>So yesterday you drew a picture of either the next part of the story or your alternative ending.  Today we are going to write this using all the skills we have learnt in the last 9 sessions.</a:t>
            </a:r>
          </a:p>
          <a:p>
            <a:endParaRPr lang="en-GB" sz="3200" dirty="0"/>
          </a:p>
          <a:p>
            <a:r>
              <a:rPr lang="en-GB" sz="3200" dirty="0"/>
              <a:t>That means you will </a:t>
            </a:r>
          </a:p>
          <a:p>
            <a:pPr marL="457200" indent="-457200">
              <a:buFont typeface="Wingdings" panose="05000000000000000000" pitchFamily="2" charset="2"/>
              <a:buChar char="ü"/>
            </a:pPr>
            <a:r>
              <a:rPr lang="en-GB" sz="3200" dirty="0"/>
              <a:t>Practise (orally rehearse) what you will write in your sentence and say this out loud to help you to remember.</a:t>
            </a:r>
          </a:p>
          <a:p>
            <a:pPr marL="457200" indent="-457200">
              <a:buFont typeface="Wingdings" panose="05000000000000000000" pitchFamily="2" charset="2"/>
              <a:buChar char="ü"/>
            </a:pPr>
            <a:r>
              <a:rPr lang="en-GB" sz="3200" dirty="0"/>
              <a:t>Write sentences with capital letters, finger spaces and full stops in the correct places.</a:t>
            </a:r>
          </a:p>
          <a:p>
            <a:pPr marL="457200" indent="-457200">
              <a:buFont typeface="Wingdings" panose="05000000000000000000" pitchFamily="2" charset="2"/>
              <a:buChar char="ü"/>
            </a:pPr>
            <a:r>
              <a:rPr lang="en-GB" sz="3200" dirty="0"/>
              <a:t>Read and check your sentence once you are done. </a:t>
            </a:r>
          </a:p>
          <a:p>
            <a:pPr marL="457200" indent="-457200">
              <a:buFont typeface="Wingdings" panose="05000000000000000000" pitchFamily="2" charset="2"/>
              <a:buChar char="ü"/>
            </a:pPr>
            <a:endParaRPr lang="en-GB" sz="3200" dirty="0"/>
          </a:p>
          <a:p>
            <a:pPr marL="457200" indent="-457200">
              <a:buFont typeface="Wingdings" panose="05000000000000000000" pitchFamily="2" charset="2"/>
              <a:buChar char="ü"/>
            </a:pPr>
            <a:endParaRPr lang="en-GB" sz="3200" dirty="0"/>
          </a:p>
          <a:p>
            <a:endParaRPr lang="en-GB" sz="3200" dirty="0"/>
          </a:p>
          <a:p>
            <a:endParaRPr lang="en-GB" dirty="0"/>
          </a:p>
          <a:p>
            <a:endParaRPr lang="en-GB" dirty="0"/>
          </a:p>
        </p:txBody>
      </p:sp>
      <p:pic>
        <p:nvPicPr>
          <p:cNvPr id="6" name="Recorded Sound">
            <a:hlinkClick r:id="" action="ppaction://media"/>
            <a:extLst>
              <a:ext uri="{FF2B5EF4-FFF2-40B4-BE49-F238E27FC236}">
                <a16:creationId xmlns:a16="http://schemas.microsoft.com/office/drawing/2014/main" id="{FB7B7DC4-F063-4852-94B5-D5EC72E72F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46852" y="407505"/>
            <a:ext cx="609600" cy="609600"/>
          </a:xfrm>
          <a:prstGeom prst="rect">
            <a:avLst/>
          </a:prstGeom>
        </p:spPr>
      </p:pic>
    </p:spTree>
    <p:extLst>
      <p:ext uri="{BB962C8B-B14F-4D97-AF65-F5344CB8AC3E}">
        <p14:creationId xmlns:p14="http://schemas.microsoft.com/office/powerpoint/2010/main" val="20145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3067C4-8B10-4ED0-80CD-116E044E058B}"/>
              </a:ext>
            </a:extLst>
          </p:cNvPr>
          <p:cNvSpPr txBox="1"/>
          <p:nvPr/>
        </p:nvSpPr>
        <p:spPr>
          <a:xfrm>
            <a:off x="168811" y="1261744"/>
            <a:ext cx="11866185" cy="7171194"/>
          </a:xfrm>
          <a:prstGeom prst="rect">
            <a:avLst/>
          </a:prstGeom>
          <a:noFill/>
        </p:spPr>
        <p:txBody>
          <a:bodyPr wrap="square" rtlCol="0">
            <a:spAutoFit/>
          </a:bodyPr>
          <a:lstStyle/>
          <a:p>
            <a:r>
              <a:rPr lang="en-GB" sz="2000" dirty="0"/>
              <a:t>Some information for parents:</a:t>
            </a:r>
          </a:p>
          <a:p>
            <a:pPr marL="342900" indent="-342900">
              <a:buFont typeface="Arial" panose="020B0604020202020204" pitchFamily="34" charset="0"/>
              <a:buChar char="•"/>
            </a:pPr>
            <a:r>
              <a:rPr lang="en-GB" sz="2000" dirty="0"/>
              <a:t>The children need to know how to turn their plans and ideas into a final piece of writing.</a:t>
            </a:r>
          </a:p>
          <a:p>
            <a:pPr marL="342900" indent="-342900">
              <a:buFont typeface="Arial" panose="020B0604020202020204" pitchFamily="34" charset="0"/>
              <a:buChar char="•"/>
            </a:pPr>
            <a:r>
              <a:rPr lang="en-GB" sz="2000" dirty="0"/>
              <a:t>They need to talk through their ideas before writing them down sentence by sentence.</a:t>
            </a:r>
          </a:p>
          <a:p>
            <a:pPr marL="342900" indent="-342900">
              <a:buFont typeface="Arial" panose="020B0604020202020204" pitchFamily="34" charset="0"/>
              <a:buChar char="•"/>
            </a:pPr>
            <a:r>
              <a:rPr lang="en-GB" sz="2000" dirty="0"/>
              <a:t> Use the modelled example on slide 6 and ask your child to check it by highlighting the use of </a:t>
            </a:r>
            <a:r>
              <a:rPr lang="en-GB" sz="2000" dirty="0">
                <a:highlight>
                  <a:srgbClr val="FFFF00"/>
                </a:highlight>
              </a:rPr>
              <a:t>‘and’ , </a:t>
            </a:r>
            <a:r>
              <a:rPr lang="en-GB" sz="2000" dirty="0">
                <a:solidFill>
                  <a:srgbClr val="FF0000"/>
                </a:solidFill>
              </a:rPr>
              <a:t>capital letters </a:t>
            </a:r>
            <a:r>
              <a:rPr lang="en-GB" sz="2000" dirty="0"/>
              <a:t>and </a:t>
            </a:r>
            <a:r>
              <a:rPr lang="en-GB" sz="2000" dirty="0">
                <a:highlight>
                  <a:srgbClr val="00FF00"/>
                </a:highlight>
              </a:rPr>
              <a:t>full stops</a:t>
            </a:r>
            <a:r>
              <a:rPr lang="en-GB" sz="2000" dirty="0"/>
              <a:t>.  You can print it off it helps or just ask your child to verbally point them out.</a:t>
            </a:r>
          </a:p>
          <a:p>
            <a:pPr marL="342900" indent="-342900">
              <a:buFont typeface="Arial" panose="020B0604020202020204" pitchFamily="34" charset="0"/>
              <a:buChar char="•"/>
            </a:pPr>
            <a:r>
              <a:rPr lang="en-GB" sz="2000" dirty="0"/>
              <a:t>Prompt your child with questions to help them formulate each sentence for their next part of the story – </a:t>
            </a:r>
          </a:p>
          <a:p>
            <a:pPr marL="2628900" lvl="5" indent="-342900">
              <a:buFont typeface="Arial" panose="020B0604020202020204" pitchFamily="34" charset="0"/>
              <a:buChar char="•"/>
            </a:pPr>
            <a:r>
              <a:rPr lang="en-GB" sz="2000" dirty="0"/>
              <a:t>What happens next?</a:t>
            </a:r>
          </a:p>
          <a:p>
            <a:pPr marL="2628900" lvl="5" indent="-342900">
              <a:buFont typeface="Arial" panose="020B0604020202020204" pitchFamily="34" charset="0"/>
              <a:buChar char="•"/>
            </a:pPr>
            <a:r>
              <a:rPr lang="en-GB" sz="2000" dirty="0"/>
              <a:t>Then what happens?</a:t>
            </a:r>
          </a:p>
          <a:p>
            <a:pPr marL="2628900" lvl="5" indent="-342900">
              <a:buFont typeface="Arial" panose="020B0604020202020204" pitchFamily="34" charset="0"/>
              <a:buChar char="•"/>
            </a:pPr>
            <a:r>
              <a:rPr lang="en-GB" sz="2000" dirty="0"/>
              <a:t>What does Little Red / Grandma / woodcutter do?</a:t>
            </a:r>
          </a:p>
          <a:p>
            <a:pPr marL="342900" indent="-342900">
              <a:buFont typeface="Arial" panose="020B0604020202020204" pitchFamily="34" charset="0"/>
              <a:buChar char="•"/>
            </a:pPr>
            <a:r>
              <a:rPr lang="en-GB" sz="2000" dirty="0"/>
              <a:t>If you have a device that can record your child’s answers that would be beneficial so that they can listen back when they are writing.</a:t>
            </a:r>
          </a:p>
          <a:p>
            <a:pPr marL="342900" indent="-342900">
              <a:buFont typeface="Arial" panose="020B0604020202020204" pitchFamily="34" charset="0"/>
              <a:buChar char="•"/>
            </a:pPr>
            <a:r>
              <a:rPr lang="en-GB" sz="2000" dirty="0"/>
              <a:t>Let your child write the next part of the story independently</a:t>
            </a:r>
          </a:p>
          <a:p>
            <a:pPr marL="342900" indent="-342900">
              <a:buFont typeface="Arial" panose="020B0604020202020204" pitchFamily="34" charset="0"/>
              <a:buChar char="•"/>
            </a:pPr>
            <a:r>
              <a:rPr lang="en-GB" sz="2000" dirty="0"/>
              <a:t>When they have finished repeat the checking process by first asking them to read it back and then highlighting the skill used:</a:t>
            </a:r>
          </a:p>
          <a:p>
            <a:pPr marL="2628900" lvl="5" indent="-342900">
              <a:buFont typeface="Arial" panose="020B0604020202020204" pitchFamily="34" charset="0"/>
              <a:buChar char="•"/>
            </a:pPr>
            <a:r>
              <a:rPr lang="en-GB" sz="2000" dirty="0"/>
              <a:t>Full stops</a:t>
            </a:r>
          </a:p>
          <a:p>
            <a:pPr marL="2628900" lvl="5" indent="-342900">
              <a:buFont typeface="Arial" panose="020B0604020202020204" pitchFamily="34" charset="0"/>
              <a:buChar char="•"/>
            </a:pPr>
            <a:r>
              <a:rPr lang="en-GB" sz="2000" dirty="0"/>
              <a:t>Capital letters (for names and at the start of a sentence)</a:t>
            </a:r>
          </a:p>
          <a:p>
            <a:pPr marL="2628900" lvl="5" indent="-342900">
              <a:buFont typeface="Arial" panose="020B0604020202020204" pitchFamily="34" charset="0"/>
              <a:buChar char="•"/>
            </a:pPr>
            <a:r>
              <a:rPr lang="en-GB" sz="2000" dirty="0"/>
              <a:t>Using ‘and’ between words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p:txBody>
      </p:sp>
      <p:pic>
        <p:nvPicPr>
          <p:cNvPr id="3" name="Picture 2">
            <a:extLst>
              <a:ext uri="{FF2B5EF4-FFF2-40B4-BE49-F238E27FC236}">
                <a16:creationId xmlns:a16="http://schemas.microsoft.com/office/drawing/2014/main" id="{169E3716-28B6-4FFD-A2D9-B3AC0CBEC7C8}"/>
              </a:ext>
            </a:extLst>
          </p:cNvPr>
          <p:cNvPicPr>
            <a:picLocks noChangeAspect="1"/>
          </p:cNvPicPr>
          <p:nvPr/>
        </p:nvPicPr>
        <p:blipFill>
          <a:blip r:embed="rId2"/>
          <a:stretch>
            <a:fillRect/>
          </a:stretch>
        </p:blipFill>
        <p:spPr>
          <a:xfrm>
            <a:off x="0" y="0"/>
            <a:ext cx="2011854" cy="1261744"/>
          </a:xfrm>
          <a:prstGeom prst="rect">
            <a:avLst/>
          </a:prstGeom>
        </p:spPr>
      </p:pic>
    </p:spTree>
    <p:extLst>
      <p:ext uri="{BB962C8B-B14F-4D97-AF65-F5344CB8AC3E}">
        <p14:creationId xmlns:p14="http://schemas.microsoft.com/office/powerpoint/2010/main" val="716802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49995-D235-4F40-B352-91ABC629C9AC}"/>
              </a:ext>
            </a:extLst>
          </p:cNvPr>
          <p:cNvPicPr>
            <a:picLocks noChangeAspect="1"/>
          </p:cNvPicPr>
          <p:nvPr/>
        </p:nvPicPr>
        <p:blipFill>
          <a:blip r:embed="rId4"/>
          <a:stretch>
            <a:fillRect/>
          </a:stretch>
        </p:blipFill>
        <p:spPr>
          <a:xfrm>
            <a:off x="180448" y="176724"/>
            <a:ext cx="2011854" cy="1383912"/>
          </a:xfrm>
          <a:prstGeom prst="rect">
            <a:avLst/>
          </a:prstGeom>
        </p:spPr>
      </p:pic>
      <p:pic>
        <p:nvPicPr>
          <p:cNvPr id="3" name="Picture 2">
            <a:extLst>
              <a:ext uri="{FF2B5EF4-FFF2-40B4-BE49-F238E27FC236}">
                <a16:creationId xmlns:a16="http://schemas.microsoft.com/office/drawing/2014/main" id="{8CA011AF-9BAA-4138-A52F-331B9645AF23}"/>
              </a:ext>
            </a:extLst>
          </p:cNvPr>
          <p:cNvPicPr>
            <a:picLocks noChangeAspect="1"/>
          </p:cNvPicPr>
          <p:nvPr/>
        </p:nvPicPr>
        <p:blipFill>
          <a:blip r:embed="rId5"/>
          <a:stretch>
            <a:fillRect/>
          </a:stretch>
        </p:blipFill>
        <p:spPr>
          <a:xfrm>
            <a:off x="9478232" y="5635705"/>
            <a:ext cx="2548349" cy="1072989"/>
          </a:xfrm>
          <a:prstGeom prst="rect">
            <a:avLst/>
          </a:prstGeom>
        </p:spPr>
      </p:pic>
      <p:sp>
        <p:nvSpPr>
          <p:cNvPr id="4" name="TextBox 3">
            <a:extLst>
              <a:ext uri="{FF2B5EF4-FFF2-40B4-BE49-F238E27FC236}">
                <a16:creationId xmlns:a16="http://schemas.microsoft.com/office/drawing/2014/main" id="{E9FF3154-289C-41FD-82ED-28F2D21E7D71}"/>
              </a:ext>
            </a:extLst>
          </p:cNvPr>
          <p:cNvSpPr txBox="1"/>
          <p:nvPr/>
        </p:nvSpPr>
        <p:spPr>
          <a:xfrm>
            <a:off x="321125" y="1871003"/>
            <a:ext cx="11270654" cy="1354217"/>
          </a:xfrm>
          <a:prstGeom prst="rect">
            <a:avLst/>
          </a:prstGeom>
          <a:noFill/>
        </p:spPr>
        <p:txBody>
          <a:bodyPr wrap="square" rtlCol="0">
            <a:spAutoFit/>
          </a:bodyPr>
          <a:lstStyle/>
          <a:p>
            <a:r>
              <a:rPr lang="en-GB" sz="3200" dirty="0"/>
              <a:t>Here is the story again just in case you want to refresh your memory.</a:t>
            </a:r>
          </a:p>
          <a:p>
            <a:endParaRPr lang="en-GB" dirty="0"/>
          </a:p>
        </p:txBody>
      </p:sp>
      <p:pic>
        <p:nvPicPr>
          <p:cNvPr id="6" name="Picture 5">
            <a:extLst>
              <a:ext uri="{FF2B5EF4-FFF2-40B4-BE49-F238E27FC236}">
                <a16:creationId xmlns:a16="http://schemas.microsoft.com/office/drawing/2014/main" id="{4745BE24-6724-4BE2-A98E-060EBFF29E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5053" y="3042686"/>
            <a:ext cx="4171454" cy="3251434"/>
          </a:xfrm>
          <a:prstGeom prst="rect">
            <a:avLst/>
          </a:prstGeom>
        </p:spPr>
      </p:pic>
      <p:pic>
        <p:nvPicPr>
          <p:cNvPr id="7" name="Recorded Sound">
            <a:hlinkClick r:id="" action="ppaction://media"/>
            <a:extLst>
              <a:ext uri="{FF2B5EF4-FFF2-40B4-BE49-F238E27FC236}">
                <a16:creationId xmlns:a16="http://schemas.microsoft.com/office/drawing/2014/main" id="{CA8019FA-C6D4-46CF-8009-426A83260B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181" y="4363603"/>
            <a:ext cx="609600" cy="609600"/>
          </a:xfrm>
          <a:prstGeom prst="rect">
            <a:avLst/>
          </a:prstGeom>
        </p:spPr>
      </p:pic>
    </p:spTree>
    <p:extLst>
      <p:ext uri="{BB962C8B-B14F-4D97-AF65-F5344CB8AC3E}">
        <p14:creationId xmlns:p14="http://schemas.microsoft.com/office/powerpoint/2010/main" val="421552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49995-D235-4F40-B352-91ABC629C9AC}"/>
              </a:ext>
            </a:extLst>
          </p:cNvPr>
          <p:cNvPicPr>
            <a:picLocks noChangeAspect="1"/>
          </p:cNvPicPr>
          <p:nvPr/>
        </p:nvPicPr>
        <p:blipFill>
          <a:blip r:embed="rId4"/>
          <a:stretch>
            <a:fillRect/>
          </a:stretch>
        </p:blipFill>
        <p:spPr>
          <a:xfrm>
            <a:off x="180448" y="176724"/>
            <a:ext cx="2011854" cy="1383912"/>
          </a:xfrm>
          <a:prstGeom prst="rect">
            <a:avLst/>
          </a:prstGeom>
        </p:spPr>
      </p:pic>
      <p:pic>
        <p:nvPicPr>
          <p:cNvPr id="3" name="Picture 2">
            <a:extLst>
              <a:ext uri="{FF2B5EF4-FFF2-40B4-BE49-F238E27FC236}">
                <a16:creationId xmlns:a16="http://schemas.microsoft.com/office/drawing/2014/main" id="{8CA011AF-9BAA-4138-A52F-331B9645AF23}"/>
              </a:ext>
            </a:extLst>
          </p:cNvPr>
          <p:cNvPicPr>
            <a:picLocks noChangeAspect="1"/>
          </p:cNvPicPr>
          <p:nvPr/>
        </p:nvPicPr>
        <p:blipFill>
          <a:blip r:embed="rId5"/>
          <a:stretch>
            <a:fillRect/>
          </a:stretch>
        </p:blipFill>
        <p:spPr>
          <a:xfrm>
            <a:off x="9478232" y="5635705"/>
            <a:ext cx="2548349" cy="1072989"/>
          </a:xfrm>
          <a:prstGeom prst="rect">
            <a:avLst/>
          </a:prstGeom>
        </p:spPr>
      </p:pic>
      <p:pic>
        <p:nvPicPr>
          <p:cNvPr id="6" name="Picture 5">
            <a:extLst>
              <a:ext uri="{FF2B5EF4-FFF2-40B4-BE49-F238E27FC236}">
                <a16:creationId xmlns:a16="http://schemas.microsoft.com/office/drawing/2014/main" id="{4745BE24-6724-4BE2-A98E-060EBFF29E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70152" y="46708"/>
            <a:ext cx="2141400" cy="1669111"/>
          </a:xfrm>
          <a:prstGeom prst="rect">
            <a:avLst/>
          </a:prstGeom>
        </p:spPr>
      </p:pic>
      <p:sp>
        <p:nvSpPr>
          <p:cNvPr id="7" name="TextBox 6">
            <a:extLst>
              <a:ext uri="{FF2B5EF4-FFF2-40B4-BE49-F238E27FC236}">
                <a16:creationId xmlns:a16="http://schemas.microsoft.com/office/drawing/2014/main" id="{F5418263-D07E-48D6-8EF4-353CB413F116}"/>
              </a:ext>
            </a:extLst>
          </p:cNvPr>
          <p:cNvSpPr txBox="1"/>
          <p:nvPr/>
        </p:nvSpPr>
        <p:spPr>
          <a:xfrm>
            <a:off x="165418" y="1560636"/>
            <a:ext cx="11623307" cy="4524315"/>
          </a:xfrm>
          <a:prstGeom prst="rect">
            <a:avLst/>
          </a:prstGeom>
          <a:noFill/>
        </p:spPr>
        <p:txBody>
          <a:bodyPr wrap="square" rtlCol="0">
            <a:spAutoFit/>
          </a:bodyPr>
          <a:lstStyle/>
          <a:p>
            <a:pPr marL="342900" indent="-342900">
              <a:buFont typeface="Wingdings" panose="05000000000000000000" pitchFamily="2" charset="2"/>
              <a:buChar char="ü"/>
            </a:pPr>
            <a:r>
              <a:rPr lang="en-GB" sz="2400" dirty="0"/>
              <a:t>On the next slide I have modelled and read to you what I think happened next. </a:t>
            </a:r>
          </a:p>
          <a:p>
            <a:endParaRPr lang="en-GB" sz="2400" dirty="0"/>
          </a:p>
          <a:p>
            <a:pPr marL="342900" indent="-342900">
              <a:buFont typeface="Wingdings" panose="05000000000000000000" pitchFamily="2" charset="2"/>
              <a:buChar char="ü"/>
            </a:pPr>
            <a:r>
              <a:rPr lang="en-GB" sz="2400" dirty="0"/>
              <a:t> With your adult can you point out where I have used capital letters, full stops and also used ‘and?</a:t>
            </a:r>
          </a:p>
          <a:p>
            <a:pPr marL="342900" indent="-342900">
              <a:buFont typeface="Wingdings" panose="05000000000000000000" pitchFamily="2" charset="2"/>
              <a:buChar char="ü"/>
            </a:pPr>
            <a:endParaRPr lang="en-GB" sz="2400" dirty="0"/>
          </a:p>
          <a:p>
            <a:pPr marL="342900" indent="-342900">
              <a:buFont typeface="Wingdings" panose="05000000000000000000" pitchFamily="2" charset="2"/>
              <a:buChar char="ü"/>
            </a:pPr>
            <a:r>
              <a:rPr lang="en-GB" sz="2400" dirty="0"/>
              <a:t>If you want to, you can print the slide and use coloured pencils to highlight the capital letters, full stops and the use of the word ‘and</a:t>
            </a:r>
          </a:p>
          <a:p>
            <a:endParaRPr lang="en-GB" sz="2400" dirty="0"/>
          </a:p>
          <a:p>
            <a:pPr marL="342900" indent="-342900">
              <a:buFont typeface="Wingdings" panose="05000000000000000000" pitchFamily="2" charset="2"/>
              <a:buChar char="ü"/>
            </a:pPr>
            <a:r>
              <a:rPr lang="en-GB" sz="2400" dirty="0"/>
              <a:t>On slide 7 I have highlighted the capital letters, full stops and where I have used ‘and’. I hope I highlighted them all, did I miss any? </a:t>
            </a:r>
          </a:p>
          <a:p>
            <a:r>
              <a:rPr lang="en-GB" sz="2400" dirty="0"/>
              <a:t>  </a:t>
            </a:r>
          </a:p>
          <a:p>
            <a:endParaRPr lang="en-GB" sz="2400" dirty="0"/>
          </a:p>
        </p:txBody>
      </p:sp>
      <p:pic>
        <p:nvPicPr>
          <p:cNvPr id="4" name="Recorded Sound">
            <a:hlinkClick r:id="" action="ppaction://media"/>
            <a:extLst>
              <a:ext uri="{FF2B5EF4-FFF2-40B4-BE49-F238E27FC236}">
                <a16:creationId xmlns:a16="http://schemas.microsoft.com/office/drawing/2014/main" id="{7BD4D707-625C-4282-B6C8-B4F97FCFCD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6400" y="327293"/>
            <a:ext cx="609600" cy="609600"/>
          </a:xfrm>
          <a:prstGeom prst="rect">
            <a:avLst/>
          </a:prstGeom>
        </p:spPr>
      </p:pic>
    </p:spTree>
    <p:extLst>
      <p:ext uri="{BB962C8B-B14F-4D97-AF65-F5344CB8AC3E}">
        <p14:creationId xmlns:p14="http://schemas.microsoft.com/office/powerpoint/2010/main" val="275147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49995-D235-4F40-B352-91ABC629C9AC}"/>
              </a:ext>
            </a:extLst>
          </p:cNvPr>
          <p:cNvPicPr>
            <a:picLocks noChangeAspect="1"/>
          </p:cNvPicPr>
          <p:nvPr/>
        </p:nvPicPr>
        <p:blipFill>
          <a:blip r:embed="rId4"/>
          <a:stretch>
            <a:fillRect/>
          </a:stretch>
        </p:blipFill>
        <p:spPr>
          <a:xfrm>
            <a:off x="180448" y="176724"/>
            <a:ext cx="2011854" cy="1383912"/>
          </a:xfrm>
          <a:prstGeom prst="rect">
            <a:avLst/>
          </a:prstGeom>
        </p:spPr>
      </p:pic>
      <p:pic>
        <p:nvPicPr>
          <p:cNvPr id="3" name="Picture 2">
            <a:extLst>
              <a:ext uri="{FF2B5EF4-FFF2-40B4-BE49-F238E27FC236}">
                <a16:creationId xmlns:a16="http://schemas.microsoft.com/office/drawing/2014/main" id="{8CA011AF-9BAA-4138-A52F-331B9645AF23}"/>
              </a:ext>
            </a:extLst>
          </p:cNvPr>
          <p:cNvPicPr>
            <a:picLocks noChangeAspect="1"/>
          </p:cNvPicPr>
          <p:nvPr/>
        </p:nvPicPr>
        <p:blipFill>
          <a:blip r:embed="rId5"/>
          <a:stretch>
            <a:fillRect/>
          </a:stretch>
        </p:blipFill>
        <p:spPr>
          <a:xfrm>
            <a:off x="9478232" y="5635705"/>
            <a:ext cx="2548349" cy="1072989"/>
          </a:xfrm>
          <a:prstGeom prst="rect">
            <a:avLst/>
          </a:prstGeom>
        </p:spPr>
      </p:pic>
      <p:sp>
        <p:nvSpPr>
          <p:cNvPr id="4" name="TextBox 3">
            <a:extLst>
              <a:ext uri="{FF2B5EF4-FFF2-40B4-BE49-F238E27FC236}">
                <a16:creationId xmlns:a16="http://schemas.microsoft.com/office/drawing/2014/main" id="{E9FF3154-289C-41FD-82ED-28F2D21E7D71}"/>
              </a:ext>
            </a:extLst>
          </p:cNvPr>
          <p:cNvSpPr txBox="1"/>
          <p:nvPr/>
        </p:nvSpPr>
        <p:spPr>
          <a:xfrm>
            <a:off x="321125" y="1871003"/>
            <a:ext cx="11270654" cy="4031873"/>
          </a:xfrm>
          <a:prstGeom prst="rect">
            <a:avLst/>
          </a:prstGeom>
          <a:noFill/>
        </p:spPr>
        <p:txBody>
          <a:bodyPr wrap="square" rtlCol="0">
            <a:spAutoFit/>
          </a:bodyPr>
          <a:lstStyle/>
          <a:p>
            <a:r>
              <a:rPr lang="en-GB" sz="3200" dirty="0"/>
              <a:t>Grandma was so happy. She asked them all to stay for tea and cakes. They ate the cakes from Little Red’s basket. The brave and strong woodcutter had his tea. Then he said he had to go back to work. They told him he could come and visit again any time. </a:t>
            </a:r>
          </a:p>
          <a:p>
            <a:r>
              <a:rPr lang="en-GB" sz="3200" dirty="0"/>
              <a:t>Grandma was feeling better now. She walked Little Red back along the track. Little Red’s mum couldn’t believe it when she heard the tale. The next time Little Red went to Grandma’s house she made sure she didn’t talk to anyone on the way. </a:t>
            </a:r>
          </a:p>
        </p:txBody>
      </p:sp>
      <p:pic>
        <p:nvPicPr>
          <p:cNvPr id="6" name="Picture 5">
            <a:extLst>
              <a:ext uri="{FF2B5EF4-FFF2-40B4-BE49-F238E27FC236}">
                <a16:creationId xmlns:a16="http://schemas.microsoft.com/office/drawing/2014/main" id="{4745BE24-6724-4BE2-A98E-060EBFF29E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70152" y="46708"/>
            <a:ext cx="2141400" cy="1669111"/>
          </a:xfrm>
          <a:prstGeom prst="rect">
            <a:avLst/>
          </a:prstGeom>
        </p:spPr>
      </p:pic>
      <p:pic>
        <p:nvPicPr>
          <p:cNvPr id="5" name="Recorded Sound">
            <a:hlinkClick r:id="" action="ppaction://media"/>
            <a:extLst>
              <a:ext uri="{FF2B5EF4-FFF2-40B4-BE49-F238E27FC236}">
                <a16:creationId xmlns:a16="http://schemas.microsoft.com/office/drawing/2014/main" id="{CA6492B1-53A9-47CC-B10D-9F962E1EB7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6400" y="204196"/>
            <a:ext cx="609600" cy="609600"/>
          </a:xfrm>
          <a:prstGeom prst="rect">
            <a:avLst/>
          </a:prstGeom>
        </p:spPr>
      </p:pic>
    </p:spTree>
    <p:extLst>
      <p:ext uri="{BB962C8B-B14F-4D97-AF65-F5344CB8AC3E}">
        <p14:creationId xmlns:p14="http://schemas.microsoft.com/office/powerpoint/2010/main" val="336399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49995-D235-4F40-B352-91ABC629C9AC}"/>
              </a:ext>
            </a:extLst>
          </p:cNvPr>
          <p:cNvPicPr>
            <a:picLocks noChangeAspect="1"/>
          </p:cNvPicPr>
          <p:nvPr/>
        </p:nvPicPr>
        <p:blipFill>
          <a:blip r:embed="rId4"/>
          <a:stretch>
            <a:fillRect/>
          </a:stretch>
        </p:blipFill>
        <p:spPr>
          <a:xfrm>
            <a:off x="180448" y="176724"/>
            <a:ext cx="2011854" cy="1383912"/>
          </a:xfrm>
          <a:prstGeom prst="rect">
            <a:avLst/>
          </a:prstGeom>
        </p:spPr>
      </p:pic>
      <p:pic>
        <p:nvPicPr>
          <p:cNvPr id="3" name="Picture 2">
            <a:extLst>
              <a:ext uri="{FF2B5EF4-FFF2-40B4-BE49-F238E27FC236}">
                <a16:creationId xmlns:a16="http://schemas.microsoft.com/office/drawing/2014/main" id="{8CA011AF-9BAA-4138-A52F-331B9645AF23}"/>
              </a:ext>
            </a:extLst>
          </p:cNvPr>
          <p:cNvPicPr>
            <a:picLocks noChangeAspect="1"/>
          </p:cNvPicPr>
          <p:nvPr/>
        </p:nvPicPr>
        <p:blipFill>
          <a:blip r:embed="rId5"/>
          <a:stretch>
            <a:fillRect/>
          </a:stretch>
        </p:blipFill>
        <p:spPr>
          <a:xfrm>
            <a:off x="9478232" y="5635705"/>
            <a:ext cx="2548349" cy="1072989"/>
          </a:xfrm>
          <a:prstGeom prst="rect">
            <a:avLst/>
          </a:prstGeom>
        </p:spPr>
      </p:pic>
      <p:sp>
        <p:nvSpPr>
          <p:cNvPr id="4" name="TextBox 3">
            <a:extLst>
              <a:ext uri="{FF2B5EF4-FFF2-40B4-BE49-F238E27FC236}">
                <a16:creationId xmlns:a16="http://schemas.microsoft.com/office/drawing/2014/main" id="{E9FF3154-289C-41FD-82ED-28F2D21E7D71}"/>
              </a:ext>
            </a:extLst>
          </p:cNvPr>
          <p:cNvSpPr txBox="1"/>
          <p:nvPr/>
        </p:nvSpPr>
        <p:spPr>
          <a:xfrm>
            <a:off x="321125" y="1871003"/>
            <a:ext cx="11270654" cy="4031873"/>
          </a:xfrm>
          <a:prstGeom prst="rect">
            <a:avLst/>
          </a:prstGeom>
          <a:noFill/>
        </p:spPr>
        <p:txBody>
          <a:bodyPr wrap="square" rtlCol="0">
            <a:spAutoFit/>
          </a:bodyPr>
          <a:lstStyle/>
          <a:p>
            <a:r>
              <a:rPr lang="en-GB" sz="3200" dirty="0">
                <a:solidFill>
                  <a:srgbClr val="FF0000"/>
                </a:solidFill>
              </a:rPr>
              <a:t>G</a:t>
            </a:r>
            <a:r>
              <a:rPr lang="en-GB" sz="3200" dirty="0"/>
              <a:t>randma was so happy</a:t>
            </a:r>
            <a:r>
              <a:rPr lang="en-GB" sz="3200" dirty="0">
                <a:highlight>
                  <a:srgbClr val="00FF00"/>
                </a:highlight>
              </a:rPr>
              <a:t>.</a:t>
            </a:r>
            <a:r>
              <a:rPr lang="en-GB" sz="3200" dirty="0"/>
              <a:t> </a:t>
            </a:r>
            <a:r>
              <a:rPr lang="en-GB" sz="3200" dirty="0">
                <a:solidFill>
                  <a:srgbClr val="FF0000"/>
                </a:solidFill>
              </a:rPr>
              <a:t>S</a:t>
            </a:r>
            <a:r>
              <a:rPr lang="en-GB" sz="3200" dirty="0"/>
              <a:t>he asked them all to stay for tea </a:t>
            </a:r>
            <a:r>
              <a:rPr lang="en-GB" sz="3200" dirty="0">
                <a:highlight>
                  <a:srgbClr val="FFFF00"/>
                </a:highlight>
              </a:rPr>
              <a:t>and</a:t>
            </a:r>
            <a:r>
              <a:rPr lang="en-GB" sz="3200" dirty="0"/>
              <a:t> cakes</a:t>
            </a:r>
            <a:r>
              <a:rPr lang="en-GB" sz="3200" dirty="0">
                <a:solidFill>
                  <a:srgbClr val="00B050"/>
                </a:solidFill>
              </a:rPr>
              <a:t>.</a:t>
            </a:r>
            <a:r>
              <a:rPr lang="en-GB" sz="3200" dirty="0"/>
              <a:t> </a:t>
            </a:r>
            <a:r>
              <a:rPr lang="en-GB" sz="3200" dirty="0">
                <a:solidFill>
                  <a:srgbClr val="FF0000"/>
                </a:solidFill>
              </a:rPr>
              <a:t>T</a:t>
            </a:r>
            <a:r>
              <a:rPr lang="en-GB" sz="3200" dirty="0"/>
              <a:t>hey ate the cakes from </a:t>
            </a:r>
            <a:r>
              <a:rPr lang="en-GB" sz="3200" dirty="0">
                <a:solidFill>
                  <a:srgbClr val="FF0000"/>
                </a:solidFill>
              </a:rPr>
              <a:t>L</a:t>
            </a:r>
            <a:r>
              <a:rPr lang="en-GB" sz="3200" dirty="0"/>
              <a:t>ittle </a:t>
            </a:r>
            <a:r>
              <a:rPr lang="en-GB" sz="3200" dirty="0">
                <a:solidFill>
                  <a:srgbClr val="FF0000"/>
                </a:solidFill>
              </a:rPr>
              <a:t>R</a:t>
            </a:r>
            <a:r>
              <a:rPr lang="en-GB" sz="3200" dirty="0"/>
              <a:t>ed’s basket</a:t>
            </a:r>
            <a:r>
              <a:rPr lang="en-GB" sz="3200" dirty="0">
                <a:highlight>
                  <a:srgbClr val="00FF00"/>
                </a:highlight>
              </a:rPr>
              <a:t>.</a:t>
            </a:r>
            <a:r>
              <a:rPr lang="en-GB" sz="3200" dirty="0"/>
              <a:t> </a:t>
            </a:r>
            <a:r>
              <a:rPr lang="en-GB" sz="3200" dirty="0">
                <a:solidFill>
                  <a:srgbClr val="FF0000"/>
                </a:solidFill>
              </a:rPr>
              <a:t>T</a:t>
            </a:r>
            <a:r>
              <a:rPr lang="en-GB" sz="3200" dirty="0"/>
              <a:t>he brave </a:t>
            </a:r>
            <a:r>
              <a:rPr lang="en-GB" sz="3200" dirty="0">
                <a:highlight>
                  <a:srgbClr val="FFFF00"/>
                </a:highlight>
              </a:rPr>
              <a:t>and</a:t>
            </a:r>
            <a:r>
              <a:rPr lang="en-GB" sz="3200" dirty="0"/>
              <a:t> strong woodcutter had his tea</a:t>
            </a:r>
            <a:r>
              <a:rPr lang="en-GB" sz="3200" dirty="0">
                <a:highlight>
                  <a:srgbClr val="00FF00"/>
                </a:highlight>
              </a:rPr>
              <a:t>.</a:t>
            </a:r>
            <a:r>
              <a:rPr lang="en-GB" sz="3200" dirty="0"/>
              <a:t> Then he said he had to go back to work</a:t>
            </a:r>
            <a:r>
              <a:rPr lang="en-GB" sz="3200" dirty="0">
                <a:highlight>
                  <a:srgbClr val="00FF00"/>
                </a:highlight>
              </a:rPr>
              <a:t>.</a:t>
            </a:r>
            <a:r>
              <a:rPr lang="en-GB" sz="3200" dirty="0"/>
              <a:t> </a:t>
            </a:r>
            <a:r>
              <a:rPr lang="en-GB" sz="3200" dirty="0">
                <a:solidFill>
                  <a:srgbClr val="FF0000"/>
                </a:solidFill>
              </a:rPr>
              <a:t>T</a:t>
            </a:r>
            <a:r>
              <a:rPr lang="en-GB" sz="3200" dirty="0"/>
              <a:t>hey told him he could come and visit again any time. </a:t>
            </a:r>
          </a:p>
          <a:p>
            <a:r>
              <a:rPr lang="en-GB" sz="3200" dirty="0">
                <a:solidFill>
                  <a:srgbClr val="FF0000"/>
                </a:solidFill>
              </a:rPr>
              <a:t>G</a:t>
            </a:r>
            <a:r>
              <a:rPr lang="en-GB" sz="3200" dirty="0"/>
              <a:t>randma was feeling better now. She walked </a:t>
            </a:r>
            <a:r>
              <a:rPr lang="en-GB" sz="3200" dirty="0">
                <a:solidFill>
                  <a:srgbClr val="FF0000"/>
                </a:solidFill>
              </a:rPr>
              <a:t>L</a:t>
            </a:r>
            <a:r>
              <a:rPr lang="en-GB" sz="3200" dirty="0"/>
              <a:t>ittle </a:t>
            </a:r>
            <a:r>
              <a:rPr lang="en-GB" sz="3200" dirty="0">
                <a:solidFill>
                  <a:srgbClr val="FF0000"/>
                </a:solidFill>
              </a:rPr>
              <a:t>R</a:t>
            </a:r>
            <a:r>
              <a:rPr lang="en-GB" sz="3200" dirty="0"/>
              <a:t>ed back along the track. </a:t>
            </a:r>
            <a:r>
              <a:rPr lang="en-GB" sz="3200" dirty="0">
                <a:solidFill>
                  <a:srgbClr val="FF0000"/>
                </a:solidFill>
              </a:rPr>
              <a:t>L</a:t>
            </a:r>
            <a:r>
              <a:rPr lang="en-GB" sz="3200" dirty="0"/>
              <a:t>ittle Red’s mum couldn’t believe it when she heard the tale.</a:t>
            </a:r>
            <a:r>
              <a:rPr lang="en-GB" sz="3200" dirty="0">
                <a:solidFill>
                  <a:srgbClr val="00B050"/>
                </a:solidFill>
              </a:rPr>
              <a:t> </a:t>
            </a:r>
            <a:r>
              <a:rPr lang="en-GB" sz="3200" dirty="0">
                <a:solidFill>
                  <a:srgbClr val="FF0000"/>
                </a:solidFill>
              </a:rPr>
              <a:t>T</a:t>
            </a:r>
            <a:r>
              <a:rPr lang="en-GB" sz="3200" dirty="0"/>
              <a:t>he next time </a:t>
            </a:r>
            <a:r>
              <a:rPr lang="en-GB" sz="3200" dirty="0">
                <a:solidFill>
                  <a:srgbClr val="FF0000"/>
                </a:solidFill>
              </a:rPr>
              <a:t>L</a:t>
            </a:r>
            <a:r>
              <a:rPr lang="en-GB" sz="3200" dirty="0"/>
              <a:t>ittle </a:t>
            </a:r>
            <a:r>
              <a:rPr lang="en-GB" sz="3200" dirty="0">
                <a:solidFill>
                  <a:srgbClr val="FF0000"/>
                </a:solidFill>
              </a:rPr>
              <a:t>R</a:t>
            </a:r>
            <a:r>
              <a:rPr lang="en-GB" sz="3200" dirty="0"/>
              <a:t>ed went to </a:t>
            </a:r>
            <a:r>
              <a:rPr lang="en-GB" sz="3200" dirty="0">
                <a:solidFill>
                  <a:srgbClr val="FF0000"/>
                </a:solidFill>
              </a:rPr>
              <a:t>G</a:t>
            </a:r>
            <a:r>
              <a:rPr lang="en-GB" sz="3200" dirty="0"/>
              <a:t>randma’s house she made sure she didn’t talk to anyone on the way</a:t>
            </a:r>
            <a:r>
              <a:rPr lang="en-GB" sz="3200" dirty="0">
                <a:highlight>
                  <a:srgbClr val="00FF00"/>
                </a:highlight>
              </a:rPr>
              <a:t>. </a:t>
            </a:r>
          </a:p>
        </p:txBody>
      </p:sp>
      <p:pic>
        <p:nvPicPr>
          <p:cNvPr id="6" name="Picture 5">
            <a:extLst>
              <a:ext uri="{FF2B5EF4-FFF2-40B4-BE49-F238E27FC236}">
                <a16:creationId xmlns:a16="http://schemas.microsoft.com/office/drawing/2014/main" id="{4745BE24-6724-4BE2-A98E-060EBFF29E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70152" y="46708"/>
            <a:ext cx="2141400" cy="1669111"/>
          </a:xfrm>
          <a:prstGeom prst="rect">
            <a:avLst/>
          </a:prstGeom>
        </p:spPr>
      </p:pic>
      <p:pic>
        <p:nvPicPr>
          <p:cNvPr id="8" name="Recorded Sound">
            <a:hlinkClick r:id="" action="ppaction://media"/>
            <a:extLst>
              <a:ext uri="{FF2B5EF4-FFF2-40B4-BE49-F238E27FC236}">
                <a16:creationId xmlns:a16="http://schemas.microsoft.com/office/drawing/2014/main" id="{B8096529-14C4-41FE-8BE1-7DBB298388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47861" y="259080"/>
            <a:ext cx="609600" cy="609600"/>
          </a:xfrm>
          <a:prstGeom prst="rect">
            <a:avLst/>
          </a:prstGeom>
        </p:spPr>
      </p:pic>
    </p:spTree>
    <p:extLst>
      <p:ext uri="{BB962C8B-B14F-4D97-AF65-F5344CB8AC3E}">
        <p14:creationId xmlns:p14="http://schemas.microsoft.com/office/powerpoint/2010/main" val="417498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49995-D235-4F40-B352-91ABC629C9AC}"/>
              </a:ext>
            </a:extLst>
          </p:cNvPr>
          <p:cNvPicPr>
            <a:picLocks noChangeAspect="1"/>
          </p:cNvPicPr>
          <p:nvPr/>
        </p:nvPicPr>
        <p:blipFill>
          <a:blip r:embed="rId4"/>
          <a:stretch>
            <a:fillRect/>
          </a:stretch>
        </p:blipFill>
        <p:spPr>
          <a:xfrm>
            <a:off x="180448" y="176724"/>
            <a:ext cx="2011854" cy="1383912"/>
          </a:xfrm>
          <a:prstGeom prst="rect">
            <a:avLst/>
          </a:prstGeom>
        </p:spPr>
      </p:pic>
      <p:pic>
        <p:nvPicPr>
          <p:cNvPr id="3" name="Picture 2">
            <a:extLst>
              <a:ext uri="{FF2B5EF4-FFF2-40B4-BE49-F238E27FC236}">
                <a16:creationId xmlns:a16="http://schemas.microsoft.com/office/drawing/2014/main" id="{8CA011AF-9BAA-4138-A52F-331B9645AF23}"/>
              </a:ext>
            </a:extLst>
          </p:cNvPr>
          <p:cNvPicPr>
            <a:picLocks noChangeAspect="1"/>
          </p:cNvPicPr>
          <p:nvPr/>
        </p:nvPicPr>
        <p:blipFill>
          <a:blip r:embed="rId5"/>
          <a:stretch>
            <a:fillRect/>
          </a:stretch>
        </p:blipFill>
        <p:spPr>
          <a:xfrm>
            <a:off x="9478232" y="5635705"/>
            <a:ext cx="2548349" cy="1072989"/>
          </a:xfrm>
          <a:prstGeom prst="rect">
            <a:avLst/>
          </a:prstGeom>
        </p:spPr>
      </p:pic>
      <p:sp>
        <p:nvSpPr>
          <p:cNvPr id="4" name="TextBox 3">
            <a:extLst>
              <a:ext uri="{FF2B5EF4-FFF2-40B4-BE49-F238E27FC236}">
                <a16:creationId xmlns:a16="http://schemas.microsoft.com/office/drawing/2014/main" id="{0F1B27FE-FDB6-4AC9-8ED2-22D18C4B3AC8}"/>
              </a:ext>
            </a:extLst>
          </p:cNvPr>
          <p:cNvSpPr txBox="1"/>
          <p:nvPr/>
        </p:nvSpPr>
        <p:spPr>
          <a:xfrm>
            <a:off x="3083081" y="176724"/>
            <a:ext cx="5739619" cy="461665"/>
          </a:xfrm>
          <a:prstGeom prst="rect">
            <a:avLst/>
          </a:prstGeom>
          <a:noFill/>
        </p:spPr>
        <p:txBody>
          <a:bodyPr wrap="square" rtlCol="0">
            <a:spAutoFit/>
          </a:bodyPr>
          <a:lstStyle/>
          <a:p>
            <a:r>
              <a:rPr lang="en-GB" sz="2400" dirty="0"/>
              <a:t>Remember, just do one sentence at a time.</a:t>
            </a:r>
          </a:p>
        </p:txBody>
      </p:sp>
      <p:sp>
        <p:nvSpPr>
          <p:cNvPr id="5" name="TextBox 4">
            <a:extLst>
              <a:ext uri="{FF2B5EF4-FFF2-40B4-BE49-F238E27FC236}">
                <a16:creationId xmlns:a16="http://schemas.microsoft.com/office/drawing/2014/main" id="{E2807E78-80A5-4BAA-A824-7F8B277BECB6}"/>
              </a:ext>
            </a:extLst>
          </p:cNvPr>
          <p:cNvSpPr txBox="1"/>
          <p:nvPr/>
        </p:nvSpPr>
        <p:spPr>
          <a:xfrm>
            <a:off x="180448" y="985583"/>
            <a:ext cx="11544886" cy="7109639"/>
          </a:xfrm>
          <a:prstGeom prst="rect">
            <a:avLst/>
          </a:prstGeom>
          <a:noFill/>
        </p:spPr>
        <p:txBody>
          <a:bodyPr wrap="square" rtlCol="0">
            <a:spAutoFit/>
          </a:bodyPr>
          <a:lstStyle/>
          <a:p>
            <a:r>
              <a:rPr lang="en-GB" sz="2400" dirty="0"/>
              <a:t>			You can choose a character to start with such as Grandma -  tell me 					what she does.</a:t>
            </a:r>
          </a:p>
          <a:p>
            <a:endParaRPr lang="en-GB" sz="2400" dirty="0"/>
          </a:p>
          <a:p>
            <a:r>
              <a:rPr lang="en-GB" sz="2400" dirty="0">
                <a:solidFill>
                  <a:srgbClr val="FF0000"/>
                </a:solidFill>
              </a:rPr>
              <a:t>G</a:t>
            </a:r>
            <a:r>
              <a:rPr lang="en-GB" sz="2400" dirty="0"/>
              <a:t>randma jumped out of bed</a:t>
            </a:r>
            <a:r>
              <a:rPr lang="en-GB" sz="2400" dirty="0">
                <a:highlight>
                  <a:srgbClr val="FFFF00"/>
                </a:highlight>
              </a:rPr>
              <a:t> and </a:t>
            </a:r>
            <a:r>
              <a:rPr lang="en-GB" sz="2400" dirty="0"/>
              <a:t>ran to </a:t>
            </a:r>
            <a:r>
              <a:rPr lang="en-GB" sz="2400" dirty="0">
                <a:solidFill>
                  <a:srgbClr val="FF0000"/>
                </a:solidFill>
              </a:rPr>
              <a:t>L</a:t>
            </a:r>
            <a:r>
              <a:rPr lang="en-GB" sz="2400" dirty="0"/>
              <a:t>ittle </a:t>
            </a:r>
            <a:r>
              <a:rPr lang="en-GB" sz="2400" dirty="0">
                <a:solidFill>
                  <a:srgbClr val="FF0000"/>
                </a:solidFill>
              </a:rPr>
              <a:t>R</a:t>
            </a:r>
            <a:r>
              <a:rPr lang="en-GB" sz="2400" dirty="0"/>
              <a:t>ed</a:t>
            </a:r>
            <a:r>
              <a:rPr lang="en-GB" sz="2400" dirty="0">
                <a:highlight>
                  <a:srgbClr val="00FF00"/>
                </a:highlight>
              </a:rPr>
              <a:t>.</a:t>
            </a:r>
          </a:p>
          <a:p>
            <a:endParaRPr lang="en-GB" sz="2400" dirty="0">
              <a:highlight>
                <a:srgbClr val="00FF00"/>
              </a:highlight>
            </a:endParaRPr>
          </a:p>
          <a:p>
            <a:r>
              <a:rPr lang="en-GB" sz="2400" dirty="0"/>
              <a:t>I have then re-read the sentence I have written and checked for capital letters and full stops.  I know that Grandma is a name but it is also at the beginning of my sentence and Little Red is also a name so that needs a capital letter too.  I have made sure I have ended my sentence with a full stop and in this sentence I have also used </a:t>
            </a:r>
            <a:r>
              <a:rPr lang="en-GB" sz="2400" dirty="0">
                <a:highlight>
                  <a:srgbClr val="FFFF00"/>
                </a:highlight>
              </a:rPr>
              <a:t>and.</a:t>
            </a:r>
          </a:p>
          <a:p>
            <a:endParaRPr lang="en-GB" sz="2400" dirty="0"/>
          </a:p>
          <a:p>
            <a:r>
              <a:rPr lang="en-GB" sz="2400" dirty="0"/>
              <a:t>Next I might tell you what Little Red does…</a:t>
            </a:r>
          </a:p>
          <a:p>
            <a:endParaRPr lang="en-GB" sz="2400" dirty="0"/>
          </a:p>
          <a:p>
            <a:r>
              <a:rPr lang="en-GB" sz="2400" dirty="0"/>
              <a:t>Now it is your turn! </a:t>
            </a:r>
          </a:p>
          <a:p>
            <a:endParaRPr lang="en-GB" sz="2400" dirty="0"/>
          </a:p>
          <a:p>
            <a:r>
              <a:rPr lang="en-GB" sz="2400" dirty="0"/>
              <a:t>Remember how amazing you all are and think about </a:t>
            </a:r>
          </a:p>
          <a:p>
            <a:r>
              <a:rPr lang="en-GB" sz="2400" dirty="0"/>
              <a:t>all the incredible writing you have already completed this year. </a:t>
            </a:r>
          </a:p>
          <a:p>
            <a:endParaRPr lang="en-GB" sz="2400" dirty="0"/>
          </a:p>
          <a:p>
            <a:endParaRPr lang="en-GB" sz="2400" dirty="0"/>
          </a:p>
          <a:p>
            <a:endParaRPr lang="en-GB" sz="2400" dirty="0"/>
          </a:p>
        </p:txBody>
      </p:sp>
      <p:pic>
        <p:nvPicPr>
          <p:cNvPr id="8" name="Picture 7">
            <a:extLst>
              <a:ext uri="{FF2B5EF4-FFF2-40B4-BE49-F238E27FC236}">
                <a16:creationId xmlns:a16="http://schemas.microsoft.com/office/drawing/2014/main" id="{23E0C250-DFF4-46E1-AD0F-7C4B95472933}"/>
              </a:ext>
            </a:extLst>
          </p:cNvPr>
          <p:cNvPicPr>
            <a:picLocks noChangeAspect="1"/>
          </p:cNvPicPr>
          <p:nvPr/>
        </p:nvPicPr>
        <p:blipFill>
          <a:blip r:embed="rId6"/>
          <a:stretch>
            <a:fillRect/>
          </a:stretch>
        </p:blipFill>
        <p:spPr>
          <a:xfrm>
            <a:off x="8078924" y="5528657"/>
            <a:ext cx="1399308" cy="1329343"/>
          </a:xfrm>
          <a:prstGeom prst="rect">
            <a:avLst/>
          </a:prstGeom>
        </p:spPr>
      </p:pic>
      <p:pic>
        <p:nvPicPr>
          <p:cNvPr id="7" name="Recorded Sound">
            <a:hlinkClick r:id="" action="ppaction://media"/>
            <a:extLst>
              <a:ext uri="{FF2B5EF4-FFF2-40B4-BE49-F238E27FC236}">
                <a16:creationId xmlns:a16="http://schemas.microsoft.com/office/drawing/2014/main" id="{C87CAA49-A5C1-4ECB-BD99-233676BE43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6365" y="149306"/>
            <a:ext cx="609600" cy="609600"/>
          </a:xfrm>
          <a:prstGeom prst="rect">
            <a:avLst/>
          </a:prstGeom>
        </p:spPr>
      </p:pic>
    </p:spTree>
    <p:extLst>
      <p:ext uri="{BB962C8B-B14F-4D97-AF65-F5344CB8AC3E}">
        <p14:creationId xmlns:p14="http://schemas.microsoft.com/office/powerpoint/2010/main" val="116242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CAA1D-1621-42BE-B0D0-11E3CD70B600}"/>
              </a:ext>
            </a:extLst>
          </p:cNvPr>
          <p:cNvPicPr>
            <a:picLocks noChangeAspect="1"/>
          </p:cNvPicPr>
          <p:nvPr/>
        </p:nvPicPr>
        <p:blipFill>
          <a:blip r:embed="rId4"/>
          <a:stretch>
            <a:fillRect/>
          </a:stretch>
        </p:blipFill>
        <p:spPr>
          <a:xfrm>
            <a:off x="612603" y="475078"/>
            <a:ext cx="3876675" cy="1181100"/>
          </a:xfrm>
          <a:prstGeom prst="rect">
            <a:avLst/>
          </a:prstGeom>
        </p:spPr>
      </p:pic>
      <p:sp>
        <p:nvSpPr>
          <p:cNvPr id="4" name="TextBox 3">
            <a:extLst>
              <a:ext uri="{FF2B5EF4-FFF2-40B4-BE49-F238E27FC236}">
                <a16:creationId xmlns:a16="http://schemas.microsoft.com/office/drawing/2014/main" id="{D55D7ABF-9914-4D11-9323-9C40695E722E}"/>
              </a:ext>
            </a:extLst>
          </p:cNvPr>
          <p:cNvSpPr txBox="1"/>
          <p:nvPr/>
        </p:nvSpPr>
        <p:spPr>
          <a:xfrm>
            <a:off x="304800" y="1908314"/>
            <a:ext cx="11418627" cy="4524315"/>
          </a:xfrm>
          <a:prstGeom prst="rect">
            <a:avLst/>
          </a:prstGeom>
          <a:noFill/>
        </p:spPr>
        <p:txBody>
          <a:bodyPr wrap="square" rtlCol="0">
            <a:spAutoFit/>
          </a:bodyPr>
          <a:lstStyle/>
          <a:p>
            <a:r>
              <a:rPr lang="en-GB" sz="2400" b="1" dirty="0">
                <a:solidFill>
                  <a:srgbClr val="FF0000"/>
                </a:solidFill>
              </a:rPr>
              <a:t>Red group </a:t>
            </a:r>
            <a:r>
              <a:rPr lang="en-GB" sz="2400" dirty="0"/>
              <a:t>– you need to look out for </a:t>
            </a:r>
            <a:r>
              <a:rPr lang="en-GB" sz="2400" b="1" dirty="0"/>
              <a:t>set 1</a:t>
            </a:r>
            <a:r>
              <a:rPr lang="en-GB" sz="2400" dirty="0"/>
              <a:t> videos on the link below: </a:t>
            </a:r>
          </a:p>
          <a:p>
            <a:r>
              <a:rPr lang="en-GB" sz="2400" u="sng" dirty="0">
                <a:hlinkClick r:id="rId5"/>
              </a:rPr>
              <a:t>https://www.youtube.com/channel/UCo7fbLgY2oA_cFCIg9GdxtQ</a:t>
            </a:r>
            <a:endParaRPr lang="en-GB" sz="2400" u="sng" dirty="0"/>
          </a:p>
          <a:p>
            <a:r>
              <a:rPr lang="en-GB" sz="2400" dirty="0"/>
              <a:t>We would like you to watch 3 videos: set 1 speed sounds, set 1 word time and set 1 spellings please.  </a:t>
            </a:r>
          </a:p>
          <a:p>
            <a:r>
              <a:rPr lang="en-GB" sz="2400" b="1" dirty="0">
                <a:solidFill>
                  <a:srgbClr val="00B050"/>
                </a:solidFill>
              </a:rPr>
              <a:t>Green group </a:t>
            </a:r>
            <a:r>
              <a:rPr lang="en-GB" sz="2400" dirty="0"/>
              <a:t>you need to look out for </a:t>
            </a:r>
            <a:r>
              <a:rPr lang="en-GB" sz="2400" b="1" dirty="0"/>
              <a:t>set 2</a:t>
            </a:r>
            <a:r>
              <a:rPr lang="en-GB" sz="2400" dirty="0"/>
              <a:t> videos on the link below:</a:t>
            </a:r>
          </a:p>
          <a:p>
            <a:r>
              <a:rPr lang="en-GB" sz="2400" u="sng" dirty="0">
                <a:hlinkClick r:id="rId5"/>
              </a:rPr>
              <a:t>https://www.youtube.com/channel/UCo7fbLgY2oA_cFCIg9GdxtQ</a:t>
            </a:r>
            <a:endParaRPr lang="en-GB" sz="2400" u="sng" dirty="0"/>
          </a:p>
          <a:p>
            <a:r>
              <a:rPr lang="en-GB" sz="2400" dirty="0"/>
              <a:t>We would like you to watch 4 videos: set 2 speed sounds, set 2 spelling, red words 1, and read and hold a sentence 1</a:t>
            </a:r>
          </a:p>
          <a:p>
            <a:r>
              <a:rPr lang="en-GB" sz="2400" b="1" dirty="0">
                <a:solidFill>
                  <a:srgbClr val="FF0066"/>
                </a:solidFill>
              </a:rPr>
              <a:t>Pink</a:t>
            </a:r>
            <a:r>
              <a:rPr lang="en-GB" sz="2400" dirty="0"/>
              <a:t>, </a:t>
            </a:r>
            <a:r>
              <a:rPr lang="en-GB" sz="2400" b="1" dirty="0">
                <a:solidFill>
                  <a:srgbClr val="FFC000"/>
                </a:solidFill>
              </a:rPr>
              <a:t>yellow</a:t>
            </a:r>
            <a:r>
              <a:rPr lang="en-GB" sz="2400" dirty="0"/>
              <a:t> and </a:t>
            </a:r>
            <a:r>
              <a:rPr lang="en-GB" sz="2400" b="1" dirty="0">
                <a:solidFill>
                  <a:srgbClr val="00B0F0"/>
                </a:solidFill>
              </a:rPr>
              <a:t>blue</a:t>
            </a:r>
            <a:r>
              <a:rPr lang="en-GB" sz="2400" dirty="0"/>
              <a:t> groups you need to look out for </a:t>
            </a:r>
            <a:r>
              <a:rPr lang="en-GB" sz="2400" b="1" dirty="0"/>
              <a:t>set 3</a:t>
            </a:r>
            <a:r>
              <a:rPr lang="en-GB" sz="2400" dirty="0"/>
              <a:t> videos on the link below. </a:t>
            </a:r>
          </a:p>
          <a:p>
            <a:r>
              <a:rPr lang="en-GB" sz="2400" u="sng" dirty="0">
                <a:hlinkClick r:id="rId5"/>
              </a:rPr>
              <a:t>https://www.youtube.com/channel/UCo7fbLgY2oA_cFCIg9GdxtQ</a:t>
            </a:r>
            <a:endParaRPr lang="en-GB" sz="2400" u="sng" dirty="0"/>
          </a:p>
          <a:p>
            <a:r>
              <a:rPr lang="en-GB" sz="2400" dirty="0"/>
              <a:t>We would like you to watch 4 videos: set 3 speed sounds, set 3 spelling, red words 2 and read and hold a sentence 2</a:t>
            </a:r>
          </a:p>
        </p:txBody>
      </p:sp>
      <p:pic>
        <p:nvPicPr>
          <p:cNvPr id="5" name="Recorded Sound">
            <a:hlinkClick r:id="" action="ppaction://media"/>
            <a:extLst>
              <a:ext uri="{FF2B5EF4-FFF2-40B4-BE49-F238E27FC236}">
                <a16:creationId xmlns:a16="http://schemas.microsoft.com/office/drawing/2014/main" id="{7B259887-57EF-4E53-8861-F78797815D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9674" y="760828"/>
            <a:ext cx="609600" cy="609600"/>
          </a:xfrm>
          <a:prstGeom prst="rect">
            <a:avLst/>
          </a:prstGeom>
        </p:spPr>
      </p:pic>
    </p:spTree>
    <p:extLst>
      <p:ext uri="{BB962C8B-B14F-4D97-AF65-F5344CB8AC3E}">
        <p14:creationId xmlns:p14="http://schemas.microsoft.com/office/powerpoint/2010/main" val="38326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AD4CFA140EB4A80C5A2F767E61656" ma:contentTypeVersion="9" ma:contentTypeDescription="Create a new document." ma:contentTypeScope="" ma:versionID="77fa52eb842390f60d7a949c0542ceb2">
  <xsd:schema xmlns:xsd="http://www.w3.org/2001/XMLSchema" xmlns:xs="http://www.w3.org/2001/XMLSchema" xmlns:p="http://schemas.microsoft.com/office/2006/metadata/properties" xmlns:ns2="5ad0ee9d-2391-47bc-bd54-552549e2ac31" targetNamespace="http://schemas.microsoft.com/office/2006/metadata/properties" ma:root="true" ma:fieldsID="3aed9d836dad8c4fa9aec7e59f2f9e32" ns2:_="">
    <xsd:import namespace="5ad0ee9d-2391-47bc-bd54-552549e2ac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d0ee9d-2391-47bc-bd54-552549e2ac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06EAE5-C1DB-45CD-9235-210313429F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d0ee9d-2391-47bc-bd54-552549e2ac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708F20-C638-490C-BAD8-36AA58D70857}">
  <ds:schemaRefs>
    <ds:schemaRef ds:uri="http://schemas.openxmlformats.org/package/2006/metadata/core-properties"/>
    <ds:schemaRef ds:uri="http://schemas.microsoft.com/office/2006/documentManagement/types"/>
    <ds:schemaRef ds:uri="http://schemas.microsoft.com/office/infopath/2007/PartnerControls"/>
    <ds:schemaRef ds:uri="5ad0ee9d-2391-47bc-bd54-552549e2ac31"/>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2CDDCD43-093B-4031-88E3-4ECAE3661C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794</TotalTime>
  <Words>703</Words>
  <Application>Microsoft Office PowerPoint</Application>
  <PresentationFormat>Widescreen</PresentationFormat>
  <Paragraphs>72</Paragraphs>
  <Slides>10</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Geraldine O'Marah</dc:creator>
  <cp:lastModifiedBy>Mrs Judge</cp:lastModifiedBy>
  <cp:revision>56</cp:revision>
  <dcterms:created xsi:type="dcterms:W3CDTF">2021-01-05T14:00:22Z</dcterms:created>
  <dcterms:modified xsi:type="dcterms:W3CDTF">2021-01-18T15:14:51Z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0x010100DDDAD4CFA140EB4A80C5A2F767E61656</vt:lpwstr>
  </property>
</Properties>
</file>