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63" r:id="rId7"/>
    <p:sldId id="272" r:id="rId8"/>
    <p:sldId id="270" r:id="rId9"/>
    <p:sldId id="274" r:id="rId10"/>
    <p:sldId id="273" r:id="rId11"/>
    <p:sldId id="265" r:id="rId12"/>
    <p:sldId id="267" r:id="rId13"/>
    <p:sldId id="275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5" Type="http://schemas.openxmlformats.org/officeDocument/2006/relationships/hyperlink" Target="http://vimeo.com/498991812" TargetMode="External"/><Relationship Id="rId4" Type="http://schemas.openxmlformats.org/officeDocument/2006/relationships/hyperlink" Target="https://vimeo.com/49899181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5546"/>
            <a:ext cx="9144000" cy="2387600"/>
          </a:xfrm>
        </p:spPr>
        <p:txBody>
          <a:bodyPr/>
          <a:lstStyle/>
          <a:p>
            <a:r>
              <a:rPr lang="en-GB" b="1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37451"/>
            <a:ext cx="9144000" cy="2092358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/>
              <a:t>Date: </a:t>
            </a:r>
            <a:r>
              <a:rPr lang="en-GB" dirty="0"/>
              <a:t>19.01.21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Week 3 – Lesson 2</a:t>
            </a:r>
          </a:p>
          <a:p>
            <a:r>
              <a:rPr lang="en-GB" b="1" dirty="0"/>
              <a:t>Converting Improper Fractions to</a:t>
            </a:r>
          </a:p>
          <a:p>
            <a:r>
              <a:rPr lang="en-GB" b="1" dirty="0"/>
              <a:t>Mixed Numbers </a:t>
            </a:r>
          </a:p>
          <a:p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663" y="4133298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D1D3A5-16E7-45B0-A383-920542E162AB}"/>
              </a:ext>
            </a:extLst>
          </p:cNvPr>
          <p:cNvSpPr txBox="1"/>
          <p:nvPr/>
        </p:nvSpPr>
        <p:spPr>
          <a:xfrm>
            <a:off x="7248368" y="3242221"/>
            <a:ext cx="4321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 being read to you.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D795A2-01C8-44A6-BCBC-466EB44F6EF0}"/>
              </a:ext>
            </a:extLst>
          </p:cNvPr>
          <p:cNvSpPr txBox="1"/>
          <p:nvPr/>
        </p:nvSpPr>
        <p:spPr>
          <a:xfrm>
            <a:off x="464875" y="360714"/>
            <a:ext cx="4225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Questions 1 – 3 Answers: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448D00-DC95-42F3-A2AD-9274E9F66F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99" t="58964" r="7732" b="30256"/>
          <a:stretch/>
        </p:blipFill>
        <p:spPr>
          <a:xfrm>
            <a:off x="805217" y="3554214"/>
            <a:ext cx="5684265" cy="78338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798371-1F26-4F50-BED9-4DD08B3683F7}"/>
              </a:ext>
            </a:extLst>
          </p:cNvPr>
          <p:cNvGrpSpPr/>
          <p:nvPr/>
        </p:nvGrpSpPr>
        <p:grpSpPr>
          <a:xfrm>
            <a:off x="858357" y="1048034"/>
            <a:ext cx="5688080" cy="2233406"/>
            <a:chOff x="440266" y="2363936"/>
            <a:chExt cx="5198534" cy="193214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058D661-4C60-4995-A770-3727F9322A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523" t="57037" r="13680" b="28807"/>
            <a:stretch/>
          </p:blipFill>
          <p:spPr>
            <a:xfrm>
              <a:off x="440267" y="2363936"/>
              <a:ext cx="5198533" cy="97080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7D5FABC-872C-4516-B8D8-85D691684F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733" t="37284" r="9905" b="51157"/>
            <a:stretch/>
          </p:blipFill>
          <p:spPr>
            <a:xfrm>
              <a:off x="440266" y="3325274"/>
              <a:ext cx="5198533" cy="79702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80A0CC1-556B-4855-A691-A22E8AC398C7}"/>
                </a:ext>
              </a:extLst>
            </p:cNvPr>
            <p:cNvSpPr/>
            <p:nvPr/>
          </p:nvSpPr>
          <p:spPr>
            <a:xfrm>
              <a:off x="440266" y="4121056"/>
              <a:ext cx="5198533" cy="175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6246594-9E35-44CD-811D-134859000D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79" t="69321" r="37317" b="13333"/>
          <a:stretch/>
        </p:blipFill>
        <p:spPr>
          <a:xfrm>
            <a:off x="805217" y="4619935"/>
            <a:ext cx="5684265" cy="1877351"/>
          </a:xfrm>
          <a:prstGeom prst="rect">
            <a:avLst/>
          </a:prstGeom>
        </p:spPr>
      </p:pic>
      <p:pic>
        <p:nvPicPr>
          <p:cNvPr id="15" name="Tuesday mathematics slide 10">
            <a:hlinkClick r:id="" action="ppaction://media"/>
            <a:extLst>
              <a:ext uri="{FF2B5EF4-FFF2-40B4-BE49-F238E27FC236}">
                <a16:creationId xmlns:a16="http://schemas.microsoft.com/office/drawing/2014/main" id="{52C7CE1D-87BD-45BA-B018-D059512539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42684" y="4337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9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856261-6B50-4D27-9BB1-936DCC086D51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29DDC-2C3C-4802-935D-4E095A4F8A9B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0A112B-224A-4333-B7C0-8113932CF4F3}"/>
              </a:ext>
            </a:extLst>
          </p:cNvPr>
          <p:cNvSpPr txBox="1"/>
          <p:nvPr/>
        </p:nvSpPr>
        <p:spPr>
          <a:xfrm>
            <a:off x="753418" y="381931"/>
            <a:ext cx="670135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</a:rPr>
              <a:t>Challenge Time!</a:t>
            </a:r>
          </a:p>
          <a:p>
            <a:pPr algn="ctr"/>
            <a:endParaRPr lang="en-GB" sz="900" dirty="0"/>
          </a:p>
          <a:p>
            <a:pPr algn="ctr"/>
            <a:r>
              <a:rPr lang="en-GB" sz="2000" dirty="0"/>
              <a:t>Only try this question if you are feeling confident </a:t>
            </a:r>
            <a:r>
              <a:rPr lang="en-GB" sz="2000" dirty="0">
                <a:sym typeface="Wingdings" panose="05000000000000000000" pitchFamily="2" charset="2"/>
              </a:rPr>
              <a:t></a:t>
            </a:r>
            <a:endParaRPr lang="en-GB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3DF72-0DEE-48DD-B32D-2A8C4BE6E8E3}"/>
              </a:ext>
            </a:extLst>
          </p:cNvPr>
          <p:cNvSpPr txBox="1"/>
          <p:nvPr/>
        </p:nvSpPr>
        <p:spPr>
          <a:xfrm>
            <a:off x="8183506" y="4735577"/>
            <a:ext cx="3034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below to hear the answer.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AB3EA6-CC56-4C07-B4FB-35AA05740394}"/>
              </a:ext>
            </a:extLst>
          </p:cNvPr>
          <p:cNvSpPr txBox="1"/>
          <p:nvPr/>
        </p:nvSpPr>
        <p:spPr>
          <a:xfrm>
            <a:off x="8044987" y="2883998"/>
            <a:ext cx="3592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below if you would like the question read to you.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4C8170B-4236-4105-B3F3-99C3AC718E69}"/>
              </a:ext>
            </a:extLst>
          </p:cNvPr>
          <p:cNvGrpSpPr/>
          <p:nvPr/>
        </p:nvGrpSpPr>
        <p:grpSpPr>
          <a:xfrm>
            <a:off x="1058324" y="1996763"/>
            <a:ext cx="6091542" cy="4058977"/>
            <a:chOff x="1063236" y="1503469"/>
            <a:chExt cx="6091542" cy="405897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E34B00B-06BE-485B-BCC9-FB9E361E139F}"/>
                </a:ext>
              </a:extLst>
            </p:cNvPr>
            <p:cNvGrpSpPr/>
            <p:nvPr/>
          </p:nvGrpSpPr>
          <p:grpSpPr>
            <a:xfrm>
              <a:off x="1063236" y="1503469"/>
              <a:ext cx="6091542" cy="4058977"/>
              <a:chOff x="1063236" y="1503469"/>
              <a:chExt cx="6091542" cy="4058977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71191F7B-2A4D-42EB-B49C-AE554917C3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5638" t="27216" r="11965" b="26425"/>
              <a:stretch/>
            </p:blipFill>
            <p:spPr>
              <a:xfrm>
                <a:off x="1063236" y="1503469"/>
                <a:ext cx="6091542" cy="3549794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F49EAA49-C561-4E1C-A4AA-00CCBEED82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5638" t="85412" r="11965" b="7938"/>
              <a:stretch/>
            </p:blipFill>
            <p:spPr>
              <a:xfrm>
                <a:off x="1063236" y="5053263"/>
                <a:ext cx="6091542" cy="509183"/>
              </a:xfrm>
              <a:prstGeom prst="rect">
                <a:avLst/>
              </a:prstGeom>
            </p:spPr>
          </p:pic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B3AE08-DEC3-4B4E-B3FF-39565C3988F7}"/>
                </a:ext>
              </a:extLst>
            </p:cNvPr>
            <p:cNvSpPr/>
            <p:nvPr/>
          </p:nvSpPr>
          <p:spPr>
            <a:xfrm>
              <a:off x="1720516" y="5058742"/>
              <a:ext cx="4993105" cy="2351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2" name="Tuesday mathematics slide 11A">
            <a:hlinkClick r:id="" action="ppaction://media"/>
            <a:extLst>
              <a:ext uri="{FF2B5EF4-FFF2-40B4-BE49-F238E27FC236}">
                <a16:creationId xmlns:a16="http://schemas.microsoft.com/office/drawing/2014/main" id="{FDFD7494-AF88-4945-803A-C78EFEAF8A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51952" y="3828153"/>
            <a:ext cx="609600" cy="609600"/>
          </a:xfrm>
          <a:prstGeom prst="rect">
            <a:avLst/>
          </a:prstGeom>
        </p:spPr>
      </p:pic>
      <p:pic>
        <p:nvPicPr>
          <p:cNvPr id="13" name="Tuesday mathematics slide 11B">
            <a:hlinkClick r:id="" action="ppaction://media"/>
            <a:extLst>
              <a:ext uri="{FF2B5EF4-FFF2-40B4-BE49-F238E27FC236}">
                <a16:creationId xmlns:a16="http://schemas.microsoft.com/office/drawing/2014/main" id="{0B21D98F-A0EF-4526-B6FA-DDB6C0F1B1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51952" y="58112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3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79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E790CB-F8B5-4943-821A-B883892E1215}"/>
              </a:ext>
            </a:extLst>
          </p:cNvPr>
          <p:cNvSpPr txBox="1"/>
          <p:nvPr/>
        </p:nvSpPr>
        <p:spPr>
          <a:xfrm>
            <a:off x="6554584" y="5200494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will go through the possible methods and answers on the next slide.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F20A57-448F-42E0-8DFB-39B959D6EE3D}"/>
              </a:ext>
            </a:extLst>
          </p:cNvPr>
          <p:cNvSpPr txBox="1"/>
          <p:nvPr/>
        </p:nvSpPr>
        <p:spPr>
          <a:xfrm>
            <a:off x="6632168" y="2358484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Look at the picture clue. What can you see?</a:t>
            </a:r>
          </a:p>
          <a:p>
            <a:r>
              <a:rPr lang="en-GB" dirty="0"/>
              <a:t>Have a look at the questions. </a:t>
            </a:r>
          </a:p>
          <a:p>
            <a:endParaRPr lang="en-GB" dirty="0"/>
          </a:p>
          <a:p>
            <a:r>
              <a:rPr lang="en-GB" dirty="0"/>
              <a:t>Click on the sound button below to hear the questions read to you. We will also talk through the questions together like we do in school. 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BF17F08-5743-4712-98CE-A783664C44E9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E8E78-D37A-48DC-88B4-10F3138F48E9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8BE520-EC84-42C9-84C0-B8F1DDC5C8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61" t="12791" r="49667" b="13578"/>
          <a:stretch/>
        </p:blipFill>
        <p:spPr>
          <a:xfrm>
            <a:off x="728063" y="443470"/>
            <a:ext cx="5260662" cy="5971059"/>
          </a:xfrm>
          <a:prstGeom prst="rect">
            <a:avLst/>
          </a:prstGeom>
        </p:spPr>
      </p:pic>
      <p:pic>
        <p:nvPicPr>
          <p:cNvPr id="4" name="Tuesday mathematics slide 2">
            <a:hlinkClick r:id="" action="ppaction://media"/>
            <a:extLst>
              <a:ext uri="{FF2B5EF4-FFF2-40B4-BE49-F238E27FC236}">
                <a16:creationId xmlns:a16="http://schemas.microsoft.com/office/drawing/2014/main" id="{9A232130-18E7-4129-8415-294BCF2847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1984" y="426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0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9EAEB0-888B-49B2-97D2-39238F42BEB0}"/>
              </a:ext>
            </a:extLst>
          </p:cNvPr>
          <p:cNvSpPr txBox="1"/>
          <p:nvPr/>
        </p:nvSpPr>
        <p:spPr>
          <a:xfrm>
            <a:off x="6867787" y="3235516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 and possible methods for question A.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E36DCB2-3F6C-461E-B006-D0E53F12EF93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AB54B-61E7-416E-AE4B-3DF44B6E7982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BB71DD7-FE9F-43BE-8DFA-D2DB094099E7}"/>
              </a:ext>
            </a:extLst>
          </p:cNvPr>
          <p:cNvGrpSpPr/>
          <p:nvPr/>
        </p:nvGrpSpPr>
        <p:grpSpPr>
          <a:xfrm>
            <a:off x="982035" y="329126"/>
            <a:ext cx="5239600" cy="6199747"/>
            <a:chOff x="982035" y="329126"/>
            <a:chExt cx="5239600" cy="619974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7EF29D5-9631-438B-B2AA-554569136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1067" t="12749" r="15624" b="13298"/>
            <a:stretch/>
          </p:blipFill>
          <p:spPr>
            <a:xfrm>
              <a:off x="982035" y="329126"/>
              <a:ext cx="5239600" cy="619974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6C1A116-2027-4D6F-B819-6E6B6F37741C}"/>
                </a:ext>
              </a:extLst>
            </p:cNvPr>
            <p:cNvSpPr/>
            <p:nvPr/>
          </p:nvSpPr>
          <p:spPr>
            <a:xfrm>
              <a:off x="4635304" y="5816989"/>
              <a:ext cx="615204" cy="346202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6" name="Tuesday mathematics slide 3">
            <a:hlinkClick r:id="" action="ppaction://media"/>
            <a:extLst>
              <a:ext uri="{FF2B5EF4-FFF2-40B4-BE49-F238E27FC236}">
                <a16:creationId xmlns:a16="http://schemas.microsoft.com/office/drawing/2014/main" id="{9C5F5F5D-097A-43BC-871B-0ADBDC2A27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8566" y="43514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42498E-6087-4F78-A25F-9DC32FB29D6E}"/>
              </a:ext>
            </a:extLst>
          </p:cNvPr>
          <p:cNvSpPr txBox="1"/>
          <p:nvPr/>
        </p:nvSpPr>
        <p:spPr>
          <a:xfrm>
            <a:off x="921791" y="780342"/>
            <a:ext cx="5174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 and possible methods for question B.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E36DCB2-3F6C-461E-B006-D0E53F12EF93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AB54B-61E7-416E-AE4B-3DF44B6E7982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F64761-DD40-4665-A200-FAFE83B922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3" t="16238" r="33552" b="25990"/>
          <a:stretch/>
        </p:blipFill>
        <p:spPr>
          <a:xfrm>
            <a:off x="884608" y="2099982"/>
            <a:ext cx="8631512" cy="4158715"/>
          </a:xfrm>
          <a:prstGeom prst="rect">
            <a:avLst/>
          </a:prstGeom>
        </p:spPr>
      </p:pic>
      <p:pic>
        <p:nvPicPr>
          <p:cNvPr id="2" name="Tuesday mathematics slide 4">
            <a:hlinkClick r:id="" action="ppaction://media"/>
            <a:extLst>
              <a:ext uri="{FF2B5EF4-FFF2-40B4-BE49-F238E27FC236}">
                <a16:creationId xmlns:a16="http://schemas.microsoft.com/office/drawing/2014/main" id="{74762694-1745-4402-A92C-2C06815E52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46394" y="8489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7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22321359-6324-4ACA-9198-3E28E7130594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6AC6D-2EC9-40DC-B093-0798DA9D1A41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3D697-B12B-43EC-BC42-F97D9259ACCB}"/>
              </a:ext>
            </a:extLst>
          </p:cNvPr>
          <p:cNvSpPr txBox="1"/>
          <p:nvPr/>
        </p:nvSpPr>
        <p:spPr>
          <a:xfrm>
            <a:off x="728063" y="5844238"/>
            <a:ext cx="6025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next slide to hear the answers.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C7EE1-0D21-4879-B029-35A75D055A8B}"/>
              </a:ext>
            </a:extLst>
          </p:cNvPr>
          <p:cNvSpPr txBox="1"/>
          <p:nvPr/>
        </p:nvSpPr>
        <p:spPr>
          <a:xfrm>
            <a:off x="728063" y="642028"/>
            <a:ext cx="5752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question read to you. We will work together to reach the answer.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C5F20D3-0BA0-4AB0-80C2-89EA4B7A76AE}"/>
              </a:ext>
            </a:extLst>
          </p:cNvPr>
          <p:cNvGrpSpPr/>
          <p:nvPr/>
        </p:nvGrpSpPr>
        <p:grpSpPr>
          <a:xfrm>
            <a:off x="728064" y="1942975"/>
            <a:ext cx="8145306" cy="3196637"/>
            <a:chOff x="728064" y="1942975"/>
            <a:chExt cx="8145306" cy="319663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89AA942-E7F2-4817-BDCB-8F2EF83A6695}"/>
                </a:ext>
              </a:extLst>
            </p:cNvPr>
            <p:cNvGrpSpPr/>
            <p:nvPr/>
          </p:nvGrpSpPr>
          <p:grpSpPr>
            <a:xfrm>
              <a:off x="728064" y="1942975"/>
              <a:ext cx="8145306" cy="3196637"/>
              <a:chOff x="577515" y="1209769"/>
              <a:chExt cx="8145306" cy="3196637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443A233A-11D1-4CD6-A56B-88D7C05FBD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8817" t="18591" r="5971" b="54337"/>
              <a:stretch/>
            </p:blipFill>
            <p:spPr>
              <a:xfrm>
                <a:off x="577516" y="2183128"/>
                <a:ext cx="8145305" cy="2128488"/>
              </a:xfrm>
              <a:prstGeom prst="rect">
                <a:avLst/>
              </a:prstGeom>
            </p:spPr>
          </p:pic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BA27F54-4FE0-422D-8CE5-12DC29659D10}"/>
                  </a:ext>
                </a:extLst>
              </p:cNvPr>
              <p:cNvGrpSpPr/>
              <p:nvPr/>
            </p:nvGrpSpPr>
            <p:grpSpPr>
              <a:xfrm>
                <a:off x="577515" y="1209769"/>
                <a:ext cx="8145305" cy="3196637"/>
                <a:chOff x="-1" y="2009541"/>
                <a:chExt cx="8145305" cy="3196637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5D438A60-430D-4589-A314-2748E715A1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16978" r="31974" b="67180"/>
                <a:stretch/>
              </p:blipFill>
              <p:spPr>
                <a:xfrm>
                  <a:off x="0" y="2009541"/>
                  <a:ext cx="8145304" cy="1029373"/>
                </a:xfrm>
                <a:prstGeom prst="rect">
                  <a:avLst/>
                </a:prstGeom>
              </p:spPr>
            </p:pic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EA761DBF-40EA-41C3-B9C4-234F84B149A3}"/>
                    </a:ext>
                  </a:extLst>
                </p:cNvPr>
                <p:cNvSpPr/>
                <p:nvPr/>
              </p:nvSpPr>
              <p:spPr>
                <a:xfrm>
                  <a:off x="-1" y="4788999"/>
                  <a:ext cx="8145305" cy="41717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ACFC09B-C809-43FD-8F9E-CB3A01EE511A}"/>
                </a:ext>
              </a:extLst>
            </p:cNvPr>
            <p:cNvSpPr txBox="1"/>
            <p:nvPr/>
          </p:nvSpPr>
          <p:spPr>
            <a:xfrm>
              <a:off x="1723292" y="3945707"/>
              <a:ext cx="375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77D8B00-61B3-44E4-892B-98E7E8F680AF}"/>
                </a:ext>
              </a:extLst>
            </p:cNvPr>
            <p:cNvSpPr txBox="1"/>
            <p:nvPr/>
          </p:nvSpPr>
          <p:spPr>
            <a:xfrm>
              <a:off x="2203938" y="3662724"/>
              <a:ext cx="375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ACF324B-DE66-440A-A2E7-FAEB7D701FCB}"/>
                </a:ext>
              </a:extLst>
            </p:cNvPr>
            <p:cNvSpPr txBox="1"/>
            <p:nvPr/>
          </p:nvSpPr>
          <p:spPr>
            <a:xfrm>
              <a:off x="2203938" y="4206807"/>
              <a:ext cx="375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92FCF24-AE03-48D1-8ED6-DF86052BFCBF}"/>
                </a:ext>
              </a:extLst>
            </p:cNvPr>
            <p:cNvSpPr txBox="1"/>
            <p:nvPr/>
          </p:nvSpPr>
          <p:spPr>
            <a:xfrm>
              <a:off x="3703256" y="3964738"/>
              <a:ext cx="375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DE9FA05-2DAF-4096-9E20-6ED16564609B}"/>
                </a:ext>
              </a:extLst>
            </p:cNvPr>
            <p:cNvSpPr txBox="1"/>
            <p:nvPr/>
          </p:nvSpPr>
          <p:spPr>
            <a:xfrm>
              <a:off x="4207348" y="3686170"/>
              <a:ext cx="375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0A3605C-42B8-4B81-A720-C6871E42DFB4}"/>
                </a:ext>
              </a:extLst>
            </p:cNvPr>
            <p:cNvSpPr txBox="1"/>
            <p:nvPr/>
          </p:nvSpPr>
          <p:spPr>
            <a:xfrm>
              <a:off x="4207347" y="4206807"/>
              <a:ext cx="375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4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12B42B9-8F15-4C4C-B6D0-92D975AC6678}"/>
                    </a:ext>
                  </a:extLst>
                </p:cNvPr>
                <p:cNvSpPr txBox="1"/>
                <p:nvPr/>
              </p:nvSpPr>
              <p:spPr>
                <a:xfrm>
                  <a:off x="5149774" y="2286910"/>
                  <a:ext cx="2662473" cy="5346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>
                      <a:solidFill>
                        <a:srgbClr val="FF0000"/>
                      </a:solidFill>
                    </a:rPr>
                    <a:t>Remember 1 whole is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GB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GB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endParaRPr lang="en-GB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12B42B9-8F15-4C4C-B6D0-92D975AC66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9774" y="2286910"/>
                  <a:ext cx="2662473" cy="534634"/>
                </a:xfrm>
                <a:prstGeom prst="rect">
                  <a:avLst/>
                </a:prstGeom>
                <a:blipFill>
                  <a:blip r:embed="rId6"/>
                  <a:stretch>
                    <a:fillRect l="-2059"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CA3C441-127B-43EB-AAF1-07A024265FEF}"/>
                </a:ext>
              </a:extLst>
            </p:cNvPr>
            <p:cNvSpPr/>
            <p:nvPr/>
          </p:nvSpPr>
          <p:spPr>
            <a:xfrm>
              <a:off x="5091157" y="2180397"/>
              <a:ext cx="2540565" cy="724214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23" name="Tuesday mathematics slide 5">
            <a:hlinkClick r:id="" action="ppaction://media"/>
            <a:extLst>
              <a:ext uri="{FF2B5EF4-FFF2-40B4-BE49-F238E27FC236}">
                <a16:creationId xmlns:a16="http://schemas.microsoft.com/office/drawing/2014/main" id="{0AFAFCA0-7445-4D3A-9D4E-DFF91FDD57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97325" y="824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6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22321359-6324-4ACA-9198-3E28E7130594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6AC6D-2EC9-40DC-B093-0798DA9D1A41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C7EE1-0D21-4879-B029-35A75D055A8B}"/>
              </a:ext>
            </a:extLst>
          </p:cNvPr>
          <p:cNvSpPr txBox="1"/>
          <p:nvPr/>
        </p:nvSpPr>
        <p:spPr>
          <a:xfrm>
            <a:off x="659101" y="989269"/>
            <a:ext cx="5752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 read to you.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C5F20D3-0BA0-4AB0-80C2-89EA4B7A76AE}"/>
              </a:ext>
            </a:extLst>
          </p:cNvPr>
          <p:cNvGrpSpPr/>
          <p:nvPr/>
        </p:nvGrpSpPr>
        <p:grpSpPr>
          <a:xfrm>
            <a:off x="728064" y="1942975"/>
            <a:ext cx="8145306" cy="3196637"/>
            <a:chOff x="728064" y="1942975"/>
            <a:chExt cx="8145306" cy="319663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89AA942-E7F2-4817-BDCB-8F2EF83A6695}"/>
                </a:ext>
              </a:extLst>
            </p:cNvPr>
            <p:cNvGrpSpPr/>
            <p:nvPr/>
          </p:nvGrpSpPr>
          <p:grpSpPr>
            <a:xfrm>
              <a:off x="728064" y="1942975"/>
              <a:ext cx="8145306" cy="3196637"/>
              <a:chOff x="577515" y="1209769"/>
              <a:chExt cx="8145306" cy="3196637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443A233A-11D1-4CD6-A56B-88D7C05FBD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8817" t="18591" r="5971" b="54337"/>
              <a:stretch/>
            </p:blipFill>
            <p:spPr>
              <a:xfrm>
                <a:off x="577516" y="2183128"/>
                <a:ext cx="8145305" cy="2128488"/>
              </a:xfrm>
              <a:prstGeom prst="rect">
                <a:avLst/>
              </a:prstGeom>
            </p:spPr>
          </p:pic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BA27F54-4FE0-422D-8CE5-12DC29659D10}"/>
                  </a:ext>
                </a:extLst>
              </p:cNvPr>
              <p:cNvGrpSpPr/>
              <p:nvPr/>
            </p:nvGrpSpPr>
            <p:grpSpPr>
              <a:xfrm>
                <a:off x="577515" y="1209769"/>
                <a:ext cx="8145305" cy="3196637"/>
                <a:chOff x="-1" y="2009541"/>
                <a:chExt cx="8145305" cy="3196637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5D438A60-430D-4589-A314-2748E715A1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16978" r="31974" b="67180"/>
                <a:stretch/>
              </p:blipFill>
              <p:spPr>
                <a:xfrm>
                  <a:off x="0" y="2009541"/>
                  <a:ext cx="8145304" cy="1029373"/>
                </a:xfrm>
                <a:prstGeom prst="rect">
                  <a:avLst/>
                </a:prstGeom>
              </p:spPr>
            </p:pic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EA761DBF-40EA-41C3-B9C4-234F84B149A3}"/>
                    </a:ext>
                  </a:extLst>
                </p:cNvPr>
                <p:cNvSpPr/>
                <p:nvPr/>
              </p:nvSpPr>
              <p:spPr>
                <a:xfrm>
                  <a:off x="-1" y="4788999"/>
                  <a:ext cx="8145305" cy="41717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ACFC09B-C809-43FD-8F9E-CB3A01EE511A}"/>
                </a:ext>
              </a:extLst>
            </p:cNvPr>
            <p:cNvSpPr txBox="1"/>
            <p:nvPr/>
          </p:nvSpPr>
          <p:spPr>
            <a:xfrm>
              <a:off x="1723292" y="3945707"/>
              <a:ext cx="375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77D8B00-61B3-44E4-892B-98E7E8F680AF}"/>
                </a:ext>
              </a:extLst>
            </p:cNvPr>
            <p:cNvSpPr txBox="1"/>
            <p:nvPr/>
          </p:nvSpPr>
          <p:spPr>
            <a:xfrm>
              <a:off x="2203938" y="3662724"/>
              <a:ext cx="375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ACF324B-DE66-440A-A2E7-FAEB7D701FCB}"/>
                </a:ext>
              </a:extLst>
            </p:cNvPr>
            <p:cNvSpPr txBox="1"/>
            <p:nvPr/>
          </p:nvSpPr>
          <p:spPr>
            <a:xfrm>
              <a:off x="2203938" y="4206807"/>
              <a:ext cx="375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92FCF24-AE03-48D1-8ED6-DF86052BFCBF}"/>
                </a:ext>
              </a:extLst>
            </p:cNvPr>
            <p:cNvSpPr txBox="1"/>
            <p:nvPr/>
          </p:nvSpPr>
          <p:spPr>
            <a:xfrm>
              <a:off x="3703256" y="3964738"/>
              <a:ext cx="375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DE9FA05-2DAF-4096-9E20-6ED16564609B}"/>
                </a:ext>
              </a:extLst>
            </p:cNvPr>
            <p:cNvSpPr txBox="1"/>
            <p:nvPr/>
          </p:nvSpPr>
          <p:spPr>
            <a:xfrm>
              <a:off x="4207348" y="3686170"/>
              <a:ext cx="375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0A3605C-42B8-4B81-A720-C6871E42DFB4}"/>
                </a:ext>
              </a:extLst>
            </p:cNvPr>
            <p:cNvSpPr txBox="1"/>
            <p:nvPr/>
          </p:nvSpPr>
          <p:spPr>
            <a:xfrm>
              <a:off x="4207347" y="4206807"/>
              <a:ext cx="375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4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12B42B9-8F15-4C4C-B6D0-92D975AC6678}"/>
                    </a:ext>
                  </a:extLst>
                </p:cNvPr>
                <p:cNvSpPr txBox="1"/>
                <p:nvPr/>
              </p:nvSpPr>
              <p:spPr>
                <a:xfrm>
                  <a:off x="5149774" y="2286910"/>
                  <a:ext cx="2662473" cy="5346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>
                      <a:solidFill>
                        <a:srgbClr val="FF0000"/>
                      </a:solidFill>
                    </a:rPr>
                    <a:t>Remember 1 whole is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GB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GB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endParaRPr lang="en-GB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12B42B9-8F15-4C4C-B6D0-92D975AC66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9774" y="2286910"/>
                  <a:ext cx="2662473" cy="534634"/>
                </a:xfrm>
                <a:prstGeom prst="rect">
                  <a:avLst/>
                </a:prstGeom>
                <a:blipFill>
                  <a:blip r:embed="rId6"/>
                  <a:stretch>
                    <a:fillRect l="-2059"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CA3C441-127B-43EB-AAF1-07A024265FEF}"/>
                </a:ext>
              </a:extLst>
            </p:cNvPr>
            <p:cNvSpPr/>
            <p:nvPr/>
          </p:nvSpPr>
          <p:spPr>
            <a:xfrm>
              <a:off x="5091157" y="2180397"/>
              <a:ext cx="2540565" cy="724214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D9DD550-3FE1-4872-9ED5-F741D59750E3}"/>
                </a:ext>
              </a:extLst>
            </p:cNvPr>
            <p:cNvSpPr txBox="1"/>
            <p:nvPr/>
          </p:nvSpPr>
          <p:spPr>
            <a:xfrm>
              <a:off x="5685219" y="3960228"/>
              <a:ext cx="375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A1C8AA5-96CA-43BC-896E-8343CDCB6F19}"/>
                </a:ext>
              </a:extLst>
            </p:cNvPr>
            <p:cNvSpPr txBox="1"/>
            <p:nvPr/>
          </p:nvSpPr>
          <p:spPr>
            <a:xfrm>
              <a:off x="6189311" y="3681660"/>
              <a:ext cx="375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DCFFF95-C3A9-4E29-B28A-000D4C98E1DE}"/>
                </a:ext>
              </a:extLst>
            </p:cNvPr>
            <p:cNvSpPr txBox="1"/>
            <p:nvPr/>
          </p:nvSpPr>
          <p:spPr>
            <a:xfrm>
              <a:off x="6189310" y="4202297"/>
              <a:ext cx="375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458FE00-2FDD-4417-908D-F8C8E1245F2A}"/>
                </a:ext>
              </a:extLst>
            </p:cNvPr>
            <p:cNvSpPr txBox="1"/>
            <p:nvPr/>
          </p:nvSpPr>
          <p:spPr>
            <a:xfrm>
              <a:off x="7620000" y="3975779"/>
              <a:ext cx="540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10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1B9F32F-09C7-435A-9BB3-8CDE52F35ACA}"/>
                </a:ext>
              </a:extLst>
            </p:cNvPr>
            <p:cNvSpPr txBox="1"/>
            <p:nvPr/>
          </p:nvSpPr>
          <p:spPr>
            <a:xfrm>
              <a:off x="8195668" y="3697211"/>
              <a:ext cx="375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92F094-7DF3-4C1F-898E-39C7303E4EE8}"/>
                </a:ext>
              </a:extLst>
            </p:cNvPr>
            <p:cNvSpPr txBox="1"/>
            <p:nvPr/>
          </p:nvSpPr>
          <p:spPr>
            <a:xfrm>
              <a:off x="8195667" y="4217848"/>
              <a:ext cx="375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4</a:t>
              </a:r>
            </a:p>
          </p:txBody>
        </p:sp>
      </p:grpSp>
      <p:pic>
        <p:nvPicPr>
          <p:cNvPr id="11" name="Tuesday mathematics slide 6">
            <a:hlinkClick r:id="" action="ppaction://media"/>
            <a:extLst>
              <a:ext uri="{FF2B5EF4-FFF2-40B4-BE49-F238E27FC236}">
                <a16:creationId xmlns:a16="http://schemas.microsoft.com/office/drawing/2014/main" id="{15917435-A839-4815-8F44-76FEC1461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64449" y="9208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9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FC56E0-C339-4F03-B739-B0AFBCEC4CED}"/>
              </a:ext>
            </a:extLst>
          </p:cNvPr>
          <p:cNvSpPr/>
          <p:nvPr/>
        </p:nvSpPr>
        <p:spPr>
          <a:xfrm>
            <a:off x="3701079" y="5824329"/>
            <a:ext cx="47898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hlinkClick r:id="rId4"/>
              </a:rPr>
              <a:t>https://vimeo.com/498991812</a:t>
            </a:r>
            <a:r>
              <a:rPr lang="en-GB" sz="2800" dirty="0"/>
              <a:t> </a:t>
            </a:r>
          </a:p>
        </p:txBody>
      </p:sp>
      <p:pic>
        <p:nvPicPr>
          <p:cNvPr id="3" name="Picture 2">
            <a:hlinkClick r:id="rId5"/>
            <a:extLst>
              <a:ext uri="{FF2B5EF4-FFF2-40B4-BE49-F238E27FC236}">
                <a16:creationId xmlns:a16="http://schemas.microsoft.com/office/drawing/2014/main" id="{79063D93-11A7-4389-847D-8DD09F5A0D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696" t="18438" r="23587" b="7731"/>
          <a:stretch/>
        </p:blipFill>
        <p:spPr>
          <a:xfrm>
            <a:off x="3228765" y="1199614"/>
            <a:ext cx="5734467" cy="42801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13C07A-8ACF-4D25-9DC2-B08119CA27AF}"/>
              </a:ext>
            </a:extLst>
          </p:cNvPr>
          <p:cNvSpPr txBox="1"/>
          <p:nvPr/>
        </p:nvSpPr>
        <p:spPr>
          <a:xfrm>
            <a:off x="1149423" y="279694"/>
            <a:ext cx="9893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If you are still feeling unsure about converting improper fractions to mixed numbers, you can watch this video for further practice. </a:t>
            </a:r>
            <a:r>
              <a:rPr lang="en-GB" sz="2000" b="1" dirty="0"/>
              <a:t>The link for the video is also on our blog for today. </a:t>
            </a:r>
            <a:endParaRPr lang="en-GB" sz="2000" dirty="0"/>
          </a:p>
        </p:txBody>
      </p:sp>
      <p:pic>
        <p:nvPicPr>
          <p:cNvPr id="5" name="Tuesday mathematics slide 7">
            <a:hlinkClick r:id="" action="ppaction://media"/>
            <a:extLst>
              <a:ext uri="{FF2B5EF4-FFF2-40B4-BE49-F238E27FC236}">
                <a16:creationId xmlns:a16="http://schemas.microsoft.com/office/drawing/2014/main" id="{2734A536-FFCA-4A12-AB12-68148D15E8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82726" y="1884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7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5090534-35DF-4F91-845D-863A0613EB19}"/>
              </a:ext>
            </a:extLst>
          </p:cNvPr>
          <p:cNvGrpSpPr/>
          <p:nvPr/>
        </p:nvGrpSpPr>
        <p:grpSpPr>
          <a:xfrm>
            <a:off x="562969" y="381402"/>
            <a:ext cx="6598801" cy="6095195"/>
            <a:chOff x="576090" y="559167"/>
            <a:chExt cx="6379918" cy="538646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DAAB273-C851-4B72-A531-7C558CCCB8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6183" t="38458" r="12632" b="24261"/>
            <a:stretch/>
          </p:blipFill>
          <p:spPr>
            <a:xfrm>
              <a:off x="576090" y="559167"/>
              <a:ext cx="6379918" cy="30778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692A5E4-48F5-4A2B-A000-E08B6D6413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5937" t="36320" r="11579" b="34300"/>
            <a:stretch/>
          </p:blipFill>
          <p:spPr>
            <a:xfrm>
              <a:off x="576090" y="3594169"/>
              <a:ext cx="6379918" cy="2351463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CA54037-EE59-4916-B70D-BCEE20BF5F2A}"/>
              </a:ext>
            </a:extLst>
          </p:cNvPr>
          <p:cNvSpPr txBox="1"/>
          <p:nvPr/>
        </p:nvSpPr>
        <p:spPr>
          <a:xfrm>
            <a:off x="7656394" y="4645842"/>
            <a:ext cx="4040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 and 3 after completing all of the questions.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CE34D1-262F-4439-BF0C-B12E4340A4B9}"/>
              </a:ext>
            </a:extLst>
          </p:cNvPr>
          <p:cNvSpPr txBox="1"/>
          <p:nvPr/>
        </p:nvSpPr>
        <p:spPr>
          <a:xfrm>
            <a:off x="7656394" y="2546614"/>
            <a:ext cx="42255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below if you would like the questions read to you.</a:t>
            </a:r>
          </a:p>
        </p:txBody>
      </p:sp>
      <p:pic>
        <p:nvPicPr>
          <p:cNvPr id="4" name="Tuesday mathematics slide 8">
            <a:hlinkClick r:id="" action="ppaction://media"/>
            <a:extLst>
              <a:ext uri="{FF2B5EF4-FFF2-40B4-BE49-F238E27FC236}">
                <a16:creationId xmlns:a16="http://schemas.microsoft.com/office/drawing/2014/main" id="{D132F535-1C89-476F-A2F7-5EEF628E4E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71829" y="37530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6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487C4C-B492-4537-B54B-7B40AB712D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417" t="18861" r="14813" b="13715"/>
          <a:stretch/>
        </p:blipFill>
        <p:spPr>
          <a:xfrm>
            <a:off x="495136" y="433667"/>
            <a:ext cx="6630310" cy="59906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D795A2-01C8-44A6-BCBC-466EB44F6EF0}"/>
              </a:ext>
            </a:extLst>
          </p:cNvPr>
          <p:cNvSpPr txBox="1"/>
          <p:nvPr/>
        </p:nvSpPr>
        <p:spPr>
          <a:xfrm>
            <a:off x="7656394" y="2546614"/>
            <a:ext cx="42255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below if you would like the questions read to you.</a:t>
            </a:r>
          </a:p>
        </p:txBody>
      </p:sp>
      <p:pic>
        <p:nvPicPr>
          <p:cNvPr id="5" name="Tuesday mathematics slide 9">
            <a:hlinkClick r:id="" action="ppaction://media"/>
            <a:extLst>
              <a:ext uri="{FF2B5EF4-FFF2-40B4-BE49-F238E27FC236}">
                <a16:creationId xmlns:a16="http://schemas.microsoft.com/office/drawing/2014/main" id="{86B5ADF8-9B8C-4FEE-8371-404136966C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11320" y="3628061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B8F845-463B-43F7-B44A-0032E9E3E956}"/>
              </a:ext>
            </a:extLst>
          </p:cNvPr>
          <p:cNvSpPr txBox="1"/>
          <p:nvPr/>
        </p:nvSpPr>
        <p:spPr>
          <a:xfrm>
            <a:off x="7656394" y="4645842"/>
            <a:ext cx="4040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 and 3 after completing all of the questions. </a:t>
            </a:r>
          </a:p>
        </p:txBody>
      </p:sp>
    </p:spTree>
    <p:extLst>
      <p:ext uri="{BB962C8B-B14F-4D97-AF65-F5344CB8AC3E}">
        <p14:creationId xmlns:p14="http://schemas.microsoft.com/office/powerpoint/2010/main" val="215340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B2B30C8-F525-444F-B354-F03C7F0A2CA0}">
  <ds:schemaRefs>
    <ds:schemaRef ds:uri="http://schemas.microsoft.com/office/2006/metadata/properties"/>
    <ds:schemaRef ds:uri="http://purl.org/dc/elements/1.1/"/>
    <ds:schemaRef ds:uri="http://www.w3.org/XML/1998/namespace"/>
    <ds:schemaRef ds:uri="a460e403-a353-4628-9222-e96d0f2ecf11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6e6ca74e-b4f7-4601-85ac-67e42a279e9b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A92139E-2F65-4B50-9786-919ECB39F0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5795A44-E53A-4F45-88A2-DA0FFB035E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402</Words>
  <Application>Microsoft Office PowerPoint</Application>
  <PresentationFormat>Widescreen</PresentationFormat>
  <Paragraphs>58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Wingdings</vt:lpstr>
      <vt:lpstr>Office Theme</vt:lpstr>
      <vt:lpstr>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66</cp:revision>
  <dcterms:created xsi:type="dcterms:W3CDTF">2020-07-13T10:58:18Z</dcterms:created>
  <dcterms:modified xsi:type="dcterms:W3CDTF">2021-01-17T18:15:50Z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