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72" r:id="rId9"/>
    <p:sldId id="265" r:id="rId10"/>
    <p:sldId id="267" r:id="rId11"/>
    <p:sldId id="271" r:id="rId12"/>
    <p:sldId id="268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Date: </a:t>
            </a:r>
            <a:r>
              <a:rPr lang="en-GB" dirty="0"/>
              <a:t>18.01.21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3 – Lesson 1</a:t>
            </a:r>
          </a:p>
          <a:p>
            <a:r>
              <a:rPr lang="en-GB" b="1" dirty="0"/>
              <a:t>Equivalent Fractions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769747" y="524308"/>
            <a:ext cx="670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 Answers: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847537" y="3105834"/>
            <a:ext cx="303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32E653-351E-479F-B8E3-F36A41BCDD90}"/>
              </a:ext>
            </a:extLst>
          </p:cNvPr>
          <p:cNvGrpSpPr/>
          <p:nvPr/>
        </p:nvGrpSpPr>
        <p:grpSpPr>
          <a:xfrm>
            <a:off x="573454" y="1476092"/>
            <a:ext cx="7866724" cy="4683479"/>
            <a:chOff x="555171" y="2042864"/>
            <a:chExt cx="6340782" cy="37211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C9A116D-932A-4804-B663-6822AC29A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54" t="28667" r="43439" b="17834"/>
            <a:stretch/>
          </p:blipFill>
          <p:spPr>
            <a:xfrm>
              <a:off x="555171" y="2042864"/>
              <a:ext cx="6340782" cy="347619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490823-0465-418C-BD50-718646E05A20}"/>
                </a:ext>
              </a:extLst>
            </p:cNvPr>
            <p:cNvSpPr/>
            <p:nvPr/>
          </p:nvSpPr>
          <p:spPr>
            <a:xfrm>
              <a:off x="555171" y="5447224"/>
              <a:ext cx="6340782" cy="3167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Monday maths slide 10">
            <a:hlinkClick r:id="" action="ppaction://media"/>
            <a:extLst>
              <a:ext uri="{FF2B5EF4-FFF2-40B4-BE49-F238E27FC236}">
                <a16:creationId xmlns:a16="http://schemas.microsoft.com/office/drawing/2014/main" id="{E58BA55C-5996-4226-A08A-A60BA8696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9942" y="4457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8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C5D155-02A7-4491-88CE-901B2F299B0D}"/>
              </a:ext>
            </a:extLst>
          </p:cNvPr>
          <p:cNvSpPr/>
          <p:nvPr/>
        </p:nvSpPr>
        <p:spPr>
          <a:xfrm>
            <a:off x="6453809" y="595676"/>
            <a:ext cx="2478156" cy="10618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554584" y="52004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632168" y="2358484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8D768F-EF30-4DC0-A063-96F604F0D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6" t="12728" r="49667" b="15480"/>
          <a:stretch/>
        </p:blipFill>
        <p:spPr>
          <a:xfrm>
            <a:off x="517652" y="358375"/>
            <a:ext cx="5618921" cy="6141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B0EF4B-7E8A-4211-9CAE-113ED8DD82A4}"/>
              </a:ext>
            </a:extLst>
          </p:cNvPr>
          <p:cNvSpPr/>
          <p:nvPr/>
        </p:nvSpPr>
        <p:spPr>
          <a:xfrm>
            <a:off x="6526157" y="822652"/>
            <a:ext cx="2333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202124"/>
                </a:solidFill>
                <a:latin typeface="arial" panose="020B0604020202020204" pitchFamily="34" charset="0"/>
              </a:rPr>
              <a:t>Equivalent means equal in value</a:t>
            </a:r>
            <a:endParaRPr lang="en-GB" b="1" dirty="0"/>
          </a:p>
        </p:txBody>
      </p:sp>
      <p:pic>
        <p:nvPicPr>
          <p:cNvPr id="9" name="Monday maths slide 2">
            <a:hlinkClick r:id="" action="ppaction://media"/>
            <a:extLst>
              <a:ext uri="{FF2B5EF4-FFF2-40B4-BE49-F238E27FC236}">
                <a16:creationId xmlns:a16="http://schemas.microsoft.com/office/drawing/2014/main" id="{2700F81A-0863-4DDC-AED0-25812F98E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4816" y="4375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49120" y="215518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2498E-6087-4F78-A25F-9DC32FB29D6E}"/>
              </a:ext>
            </a:extLst>
          </p:cNvPr>
          <p:cNvSpPr txBox="1"/>
          <p:nvPr/>
        </p:nvSpPr>
        <p:spPr>
          <a:xfrm>
            <a:off x="6849120" y="447762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E9B07-D95A-4E32-9705-116FEF9B4E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78" t="12728" r="16305" b="13237"/>
          <a:stretch/>
        </p:blipFill>
        <p:spPr>
          <a:xfrm>
            <a:off x="775252" y="299722"/>
            <a:ext cx="5189600" cy="6258556"/>
          </a:xfrm>
          <a:prstGeom prst="rect">
            <a:avLst/>
          </a:prstGeom>
        </p:spPr>
      </p:pic>
      <p:pic>
        <p:nvPicPr>
          <p:cNvPr id="2" name="Monday maths slide 3A">
            <a:hlinkClick r:id="" action="ppaction://media"/>
            <a:extLst>
              <a:ext uri="{FF2B5EF4-FFF2-40B4-BE49-F238E27FC236}">
                <a16:creationId xmlns:a16="http://schemas.microsoft.com/office/drawing/2014/main" id="{8753909C-D8CE-4E7F-8BE2-4874FF1C1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149" y="3334767"/>
            <a:ext cx="609600" cy="609600"/>
          </a:xfrm>
          <a:prstGeom prst="rect">
            <a:avLst/>
          </a:prstGeom>
        </p:spPr>
      </p:pic>
      <p:pic>
        <p:nvPicPr>
          <p:cNvPr id="5" name="Monday maths slide 3B">
            <a:hlinkClick r:id="" action="ppaction://media"/>
            <a:extLst>
              <a:ext uri="{FF2B5EF4-FFF2-40B4-BE49-F238E27FC236}">
                <a16:creationId xmlns:a16="http://schemas.microsoft.com/office/drawing/2014/main" id="{4D814778-07E7-4205-B502-6B0B7C546D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11099" y="5673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09D9603-B43F-49DE-9C95-A66C7C59F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32" t="35776" r="23695" b="8959"/>
          <a:stretch/>
        </p:blipFill>
        <p:spPr>
          <a:xfrm>
            <a:off x="901147" y="327064"/>
            <a:ext cx="5804453" cy="6291244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701651" y="165160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10156845" y="529415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7527866" y="4673043"/>
            <a:ext cx="363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next slide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7527866" y="2764156"/>
            <a:ext cx="383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EBCAE94-8259-4F41-B6A3-BB70775DDEE6}"/>
              </a:ext>
            </a:extLst>
          </p:cNvPr>
          <p:cNvCxnSpPr>
            <a:cxnSpLocks/>
          </p:cNvCxnSpPr>
          <p:nvPr/>
        </p:nvCxnSpPr>
        <p:spPr>
          <a:xfrm>
            <a:off x="1603512" y="1822963"/>
            <a:ext cx="6626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636C6D5-1A66-405C-83B7-A53D8E667A43}"/>
              </a:ext>
            </a:extLst>
          </p:cNvPr>
          <p:cNvSpPr txBox="1"/>
          <p:nvPr/>
        </p:nvSpPr>
        <p:spPr>
          <a:xfrm>
            <a:off x="1537250" y="1861450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x2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CE5A3F1-7A1F-4EC7-AA26-FBA3FFBCC4F0}"/>
              </a:ext>
            </a:extLst>
          </p:cNvPr>
          <p:cNvSpPr/>
          <p:nvPr/>
        </p:nvSpPr>
        <p:spPr>
          <a:xfrm>
            <a:off x="7085293" y="412955"/>
            <a:ext cx="2180046" cy="1365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2E474D-F6BD-441B-8896-DDB199567945}"/>
              </a:ext>
            </a:extLst>
          </p:cNvPr>
          <p:cNvSpPr/>
          <p:nvPr/>
        </p:nvSpPr>
        <p:spPr>
          <a:xfrm>
            <a:off x="7085293" y="668755"/>
            <a:ext cx="2174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202124"/>
                </a:solidFill>
                <a:latin typeface="arial" panose="020B0604020202020204" pitchFamily="34" charset="0"/>
              </a:rPr>
              <a:t>Remember: </a:t>
            </a:r>
            <a:r>
              <a:rPr lang="en-GB" sz="1400" dirty="0">
                <a:solidFill>
                  <a:srgbClr val="202124"/>
                </a:solidFill>
                <a:latin typeface="arial" panose="020B0604020202020204" pitchFamily="34" charset="0"/>
              </a:rPr>
              <a:t>you must multiple the numerator and denominator by the </a:t>
            </a:r>
            <a:r>
              <a:rPr lang="en-GB" sz="1400" b="1" dirty="0">
                <a:solidFill>
                  <a:srgbClr val="202124"/>
                </a:solidFill>
                <a:latin typeface="arial" panose="020B0604020202020204" pitchFamily="34" charset="0"/>
              </a:rPr>
              <a:t>same </a:t>
            </a:r>
            <a:r>
              <a:rPr lang="en-GB" sz="1400" dirty="0">
                <a:solidFill>
                  <a:srgbClr val="202124"/>
                </a:solidFill>
                <a:latin typeface="arial" panose="020B0604020202020204" pitchFamily="34" charset="0"/>
              </a:rPr>
              <a:t>number.</a:t>
            </a:r>
            <a:endParaRPr lang="en-GB" sz="1400" b="1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16DED5D-98A9-4CDE-B4C2-0FE9DD4CCED8}"/>
              </a:ext>
            </a:extLst>
          </p:cNvPr>
          <p:cNvCxnSpPr>
            <a:cxnSpLocks/>
          </p:cNvCxnSpPr>
          <p:nvPr/>
        </p:nvCxnSpPr>
        <p:spPr>
          <a:xfrm>
            <a:off x="1537252" y="6092339"/>
            <a:ext cx="6626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13BC3FE-4DA2-48C4-9708-D1BF5180F918}"/>
              </a:ext>
            </a:extLst>
          </p:cNvPr>
          <p:cNvSpPr txBox="1"/>
          <p:nvPr/>
        </p:nvSpPr>
        <p:spPr>
          <a:xfrm>
            <a:off x="1470990" y="6130826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x2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1C9DE1F-F625-4E5F-9E66-3C4B438C3E30}"/>
              </a:ext>
            </a:extLst>
          </p:cNvPr>
          <p:cNvCxnSpPr>
            <a:cxnSpLocks/>
          </p:cNvCxnSpPr>
          <p:nvPr/>
        </p:nvCxnSpPr>
        <p:spPr>
          <a:xfrm>
            <a:off x="1603512" y="3957651"/>
            <a:ext cx="6626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D6F2250-845D-4817-941C-41EE2688295A}"/>
              </a:ext>
            </a:extLst>
          </p:cNvPr>
          <p:cNvSpPr txBox="1"/>
          <p:nvPr/>
        </p:nvSpPr>
        <p:spPr>
          <a:xfrm>
            <a:off x="1537250" y="3996138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x2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F47940-8B20-4845-BF53-7B371644B3AC}"/>
              </a:ext>
            </a:extLst>
          </p:cNvPr>
          <p:cNvSpPr txBox="1"/>
          <p:nvPr/>
        </p:nvSpPr>
        <p:spPr>
          <a:xfrm>
            <a:off x="1961319" y="994226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02B8D5-1A51-40AC-A981-D5C10EE0414C}"/>
              </a:ext>
            </a:extLst>
          </p:cNvPr>
          <p:cNvSpPr txBox="1"/>
          <p:nvPr/>
        </p:nvSpPr>
        <p:spPr>
          <a:xfrm>
            <a:off x="1961319" y="3028890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86FDF3-1D2F-47DB-A5EE-58235500CD3A}"/>
              </a:ext>
            </a:extLst>
          </p:cNvPr>
          <p:cNvSpPr txBox="1"/>
          <p:nvPr/>
        </p:nvSpPr>
        <p:spPr>
          <a:xfrm>
            <a:off x="1934815" y="5553663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16</a:t>
            </a:r>
          </a:p>
        </p:txBody>
      </p:sp>
      <p:pic>
        <p:nvPicPr>
          <p:cNvPr id="30" name="Monday maths slide 4">
            <a:hlinkClick r:id="" action="ppaction://media"/>
            <a:extLst>
              <a:ext uri="{FF2B5EF4-FFF2-40B4-BE49-F238E27FC236}">
                <a16:creationId xmlns:a16="http://schemas.microsoft.com/office/drawing/2014/main" id="{FCD78F06-7BAF-4408-B1B0-599CEA82F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909" y="3891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1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09D9603-B43F-49DE-9C95-A66C7C59F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32" t="35776" r="23695" b="8959"/>
          <a:stretch/>
        </p:blipFill>
        <p:spPr>
          <a:xfrm>
            <a:off x="901147" y="327064"/>
            <a:ext cx="5804453" cy="6291244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701651" y="165160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10156845" y="529415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7765772" y="3349807"/>
            <a:ext cx="363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EBCAE94-8259-4F41-B6A3-BB70775DDEE6}"/>
              </a:ext>
            </a:extLst>
          </p:cNvPr>
          <p:cNvCxnSpPr>
            <a:cxnSpLocks/>
          </p:cNvCxnSpPr>
          <p:nvPr/>
        </p:nvCxnSpPr>
        <p:spPr>
          <a:xfrm>
            <a:off x="4982816" y="2023018"/>
            <a:ext cx="6626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636C6D5-1A66-405C-83B7-A53D8E667A43}"/>
              </a:ext>
            </a:extLst>
          </p:cNvPr>
          <p:cNvSpPr txBox="1"/>
          <p:nvPr/>
        </p:nvSpPr>
        <p:spPr>
          <a:xfrm>
            <a:off x="4916554" y="2061505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x2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CE5A3F1-7A1F-4EC7-AA26-FBA3FFBCC4F0}"/>
              </a:ext>
            </a:extLst>
          </p:cNvPr>
          <p:cNvSpPr/>
          <p:nvPr/>
        </p:nvSpPr>
        <p:spPr>
          <a:xfrm>
            <a:off x="7085293" y="412955"/>
            <a:ext cx="2180046" cy="1365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2E474D-F6BD-441B-8896-DDB199567945}"/>
              </a:ext>
            </a:extLst>
          </p:cNvPr>
          <p:cNvSpPr/>
          <p:nvPr/>
        </p:nvSpPr>
        <p:spPr>
          <a:xfrm>
            <a:off x="7085293" y="668755"/>
            <a:ext cx="2174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202124"/>
                </a:solidFill>
                <a:latin typeface="arial" panose="020B0604020202020204" pitchFamily="34" charset="0"/>
              </a:rPr>
              <a:t>Remember: </a:t>
            </a:r>
            <a:r>
              <a:rPr lang="en-GB" sz="1400" dirty="0">
                <a:solidFill>
                  <a:srgbClr val="202124"/>
                </a:solidFill>
                <a:latin typeface="arial" panose="020B0604020202020204" pitchFamily="34" charset="0"/>
              </a:rPr>
              <a:t>you must multiple the numerator and denominator by the </a:t>
            </a:r>
            <a:r>
              <a:rPr lang="en-GB" sz="1400" b="1" dirty="0">
                <a:solidFill>
                  <a:srgbClr val="202124"/>
                </a:solidFill>
                <a:latin typeface="arial" panose="020B0604020202020204" pitchFamily="34" charset="0"/>
              </a:rPr>
              <a:t>same </a:t>
            </a:r>
            <a:r>
              <a:rPr lang="en-GB" sz="1400" dirty="0">
                <a:solidFill>
                  <a:srgbClr val="202124"/>
                </a:solidFill>
                <a:latin typeface="arial" panose="020B0604020202020204" pitchFamily="34" charset="0"/>
              </a:rPr>
              <a:t>number.</a:t>
            </a:r>
            <a:endParaRPr lang="en-GB" sz="1400" b="1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16DED5D-98A9-4CDE-B4C2-0FE9DD4CCED8}"/>
              </a:ext>
            </a:extLst>
          </p:cNvPr>
          <p:cNvCxnSpPr>
            <a:cxnSpLocks/>
          </p:cNvCxnSpPr>
          <p:nvPr/>
        </p:nvCxnSpPr>
        <p:spPr>
          <a:xfrm>
            <a:off x="1537252" y="6092339"/>
            <a:ext cx="6626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13BC3FE-4DA2-48C4-9708-D1BF5180F918}"/>
              </a:ext>
            </a:extLst>
          </p:cNvPr>
          <p:cNvSpPr txBox="1"/>
          <p:nvPr/>
        </p:nvSpPr>
        <p:spPr>
          <a:xfrm>
            <a:off x="1470990" y="6130826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x2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1C9DE1F-F625-4E5F-9E66-3C4B438C3E30}"/>
              </a:ext>
            </a:extLst>
          </p:cNvPr>
          <p:cNvCxnSpPr>
            <a:cxnSpLocks/>
          </p:cNvCxnSpPr>
          <p:nvPr/>
        </p:nvCxnSpPr>
        <p:spPr>
          <a:xfrm>
            <a:off x="1603512" y="3957651"/>
            <a:ext cx="6626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D6F2250-845D-4817-941C-41EE2688295A}"/>
              </a:ext>
            </a:extLst>
          </p:cNvPr>
          <p:cNvSpPr txBox="1"/>
          <p:nvPr/>
        </p:nvSpPr>
        <p:spPr>
          <a:xfrm>
            <a:off x="1537250" y="3996138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x2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F47940-8B20-4845-BF53-7B371644B3AC}"/>
              </a:ext>
            </a:extLst>
          </p:cNvPr>
          <p:cNvSpPr txBox="1"/>
          <p:nvPr/>
        </p:nvSpPr>
        <p:spPr>
          <a:xfrm>
            <a:off x="1961319" y="994226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02B8D5-1A51-40AC-A981-D5C10EE0414C}"/>
              </a:ext>
            </a:extLst>
          </p:cNvPr>
          <p:cNvSpPr txBox="1"/>
          <p:nvPr/>
        </p:nvSpPr>
        <p:spPr>
          <a:xfrm>
            <a:off x="1961319" y="3028890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86FDF3-1D2F-47DB-A5EE-58235500CD3A}"/>
              </a:ext>
            </a:extLst>
          </p:cNvPr>
          <p:cNvSpPr txBox="1"/>
          <p:nvPr/>
        </p:nvSpPr>
        <p:spPr>
          <a:xfrm>
            <a:off x="1934815" y="5553663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16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257D55-8424-4F00-83E9-EC70EF158FE1}"/>
              </a:ext>
            </a:extLst>
          </p:cNvPr>
          <p:cNvCxnSpPr>
            <a:cxnSpLocks/>
          </p:cNvCxnSpPr>
          <p:nvPr/>
        </p:nvCxnSpPr>
        <p:spPr>
          <a:xfrm>
            <a:off x="4960626" y="4157706"/>
            <a:ext cx="6626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328AC0E-9D78-49C6-98E0-2D25EDBA1BB2}"/>
              </a:ext>
            </a:extLst>
          </p:cNvPr>
          <p:cNvSpPr txBox="1"/>
          <p:nvPr/>
        </p:nvSpPr>
        <p:spPr>
          <a:xfrm>
            <a:off x="4894364" y="4196193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x4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BD6D48-D85F-494C-8B9D-A83ADB6C5566}"/>
              </a:ext>
            </a:extLst>
          </p:cNvPr>
          <p:cNvCxnSpPr>
            <a:cxnSpLocks/>
          </p:cNvCxnSpPr>
          <p:nvPr/>
        </p:nvCxnSpPr>
        <p:spPr>
          <a:xfrm>
            <a:off x="4960626" y="6012690"/>
            <a:ext cx="6626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81A5E68-4A20-4C13-8F4F-9F897B39E4B0}"/>
              </a:ext>
            </a:extLst>
          </p:cNvPr>
          <p:cNvSpPr txBox="1"/>
          <p:nvPr/>
        </p:nvSpPr>
        <p:spPr>
          <a:xfrm>
            <a:off x="4894364" y="6051177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x3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6E99DE7-3760-428E-85B8-9D2118E98270}"/>
              </a:ext>
            </a:extLst>
          </p:cNvPr>
          <p:cNvCxnSpPr>
            <a:cxnSpLocks/>
          </p:cNvCxnSpPr>
          <p:nvPr/>
        </p:nvCxnSpPr>
        <p:spPr>
          <a:xfrm>
            <a:off x="1603512" y="1822963"/>
            <a:ext cx="6626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FD7F6F5-4550-4C02-892C-15DE282F026C}"/>
              </a:ext>
            </a:extLst>
          </p:cNvPr>
          <p:cNvSpPr txBox="1"/>
          <p:nvPr/>
        </p:nvSpPr>
        <p:spPr>
          <a:xfrm>
            <a:off x="1537250" y="1861450"/>
            <a:ext cx="79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7E41FC-1495-4D08-A70D-9D72D4DD3425}"/>
              </a:ext>
            </a:extLst>
          </p:cNvPr>
          <p:cNvSpPr txBox="1"/>
          <p:nvPr/>
        </p:nvSpPr>
        <p:spPr>
          <a:xfrm>
            <a:off x="5261114" y="3591339"/>
            <a:ext cx="84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17BC4A-0AF0-49D1-9C9E-C6B43E6641EF}"/>
              </a:ext>
            </a:extLst>
          </p:cNvPr>
          <p:cNvSpPr txBox="1"/>
          <p:nvPr/>
        </p:nvSpPr>
        <p:spPr>
          <a:xfrm>
            <a:off x="5287616" y="5061246"/>
            <a:ext cx="84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233EAB-8D12-48E6-960E-A946FB878D42}"/>
              </a:ext>
            </a:extLst>
          </p:cNvPr>
          <p:cNvSpPr txBox="1"/>
          <p:nvPr/>
        </p:nvSpPr>
        <p:spPr>
          <a:xfrm>
            <a:off x="5278681" y="1510171"/>
            <a:ext cx="84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" name="Monday maths slide 5">
            <a:hlinkClick r:id="" action="ppaction://media"/>
            <a:extLst>
              <a:ext uri="{FF2B5EF4-FFF2-40B4-BE49-F238E27FC236}">
                <a16:creationId xmlns:a16="http://schemas.microsoft.com/office/drawing/2014/main" id="{277EB5F1-D27D-441D-9CD9-D98A1A672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051" y="4651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103F1-1C2C-41E8-8445-05435257F4D3}"/>
              </a:ext>
            </a:extLst>
          </p:cNvPr>
          <p:cNvSpPr txBox="1"/>
          <p:nvPr/>
        </p:nvSpPr>
        <p:spPr>
          <a:xfrm>
            <a:off x="495136" y="6264867"/>
            <a:ext cx="560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3C9D7-1C01-4926-A25E-39D6D11EF68A}"/>
              </a:ext>
            </a:extLst>
          </p:cNvPr>
          <p:cNvSpPr txBox="1"/>
          <p:nvPr/>
        </p:nvSpPr>
        <p:spPr>
          <a:xfrm>
            <a:off x="495136" y="236415"/>
            <a:ext cx="587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001773-C972-4A7A-8C84-6222868BE021}"/>
              </a:ext>
            </a:extLst>
          </p:cNvPr>
          <p:cNvGrpSpPr/>
          <p:nvPr/>
        </p:nvGrpSpPr>
        <p:grpSpPr>
          <a:xfrm>
            <a:off x="622109" y="1155604"/>
            <a:ext cx="7730869" cy="4748213"/>
            <a:chOff x="475170" y="1013381"/>
            <a:chExt cx="6270066" cy="38439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50C19A-CC30-4DCD-8E39-66FB79B53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522" t="16342" r="7717" b="36218"/>
            <a:stretch/>
          </p:blipFill>
          <p:spPr>
            <a:xfrm>
              <a:off x="475170" y="1013381"/>
              <a:ext cx="6270066" cy="28430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5EEA4D-0362-4D49-8BAE-2863C17EF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522" t="80257" r="7717" b="3040"/>
            <a:stretch/>
          </p:blipFill>
          <p:spPr>
            <a:xfrm>
              <a:off x="475170" y="3856383"/>
              <a:ext cx="6270066" cy="10009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4E673B-B3EB-4BDC-A6FA-21EDE59BDEDE}"/>
                </a:ext>
              </a:extLst>
            </p:cNvPr>
            <p:cNvSpPr/>
            <p:nvPr/>
          </p:nvSpPr>
          <p:spPr>
            <a:xfrm>
              <a:off x="1258958" y="3573107"/>
              <a:ext cx="5393514" cy="318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CCC38879-071F-4B44-B316-053604C57C10}"/>
                    </a:ext>
                  </a:extLst>
                </p:cNvPr>
                <p:cNvSpPr/>
                <p:nvPr/>
              </p:nvSpPr>
              <p:spPr>
                <a:xfrm>
                  <a:off x="1258958" y="3489692"/>
                  <a:ext cx="4593528" cy="3986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Arial" panose="020B0604020202020204" pitchFamily="34" charset="0"/>
                    </a:rPr>
                    <a:t>Can you write three different fractions that are equivalent to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3 </m:t>
                          </m:r>
                        </m:den>
                      </m:f>
                    </m:oMath>
                  </a14:m>
                  <a:r>
                    <a:rPr lang="en-GB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Arial" panose="020B0604020202020204" pitchFamily="34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CCC38879-071F-4B44-B316-053604C57C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8958" y="3489692"/>
                  <a:ext cx="4593528" cy="398661"/>
                </a:xfrm>
                <a:prstGeom prst="rect">
                  <a:avLst/>
                </a:prstGeom>
                <a:blipFill>
                  <a:blip r:embed="rId7"/>
                  <a:stretch>
                    <a:fillRect l="-646" b="-24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Monday maths slide 6A">
            <a:hlinkClick r:id="" action="ppaction://media"/>
            <a:extLst>
              <a:ext uri="{FF2B5EF4-FFF2-40B4-BE49-F238E27FC236}">
                <a16:creationId xmlns:a16="http://schemas.microsoft.com/office/drawing/2014/main" id="{C6BBAA86-9459-4ECF-8664-3F5371561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4432" y="319528"/>
            <a:ext cx="609600" cy="609600"/>
          </a:xfrm>
          <a:prstGeom prst="rect">
            <a:avLst/>
          </a:prstGeom>
        </p:spPr>
      </p:pic>
      <p:pic>
        <p:nvPicPr>
          <p:cNvPr id="13" name="Monday maths slide 6B">
            <a:hlinkClick r:id="" action="ppaction://media"/>
            <a:extLst>
              <a:ext uri="{FF2B5EF4-FFF2-40B4-BE49-F238E27FC236}">
                <a16:creationId xmlns:a16="http://schemas.microsoft.com/office/drawing/2014/main" id="{22C568AB-7039-43F7-A87F-80EF1516CF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62376" y="6144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1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0C957-5B3B-46C3-9BDB-1CE6F6653D6F}"/>
              </a:ext>
            </a:extLst>
          </p:cNvPr>
          <p:cNvSpPr txBox="1"/>
          <p:nvPr/>
        </p:nvSpPr>
        <p:spPr>
          <a:xfrm>
            <a:off x="1090434" y="6058867"/>
            <a:ext cx="665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60891-6B81-4C33-B04B-B7F959CEE329}"/>
              </a:ext>
            </a:extLst>
          </p:cNvPr>
          <p:cNvSpPr txBox="1"/>
          <p:nvPr/>
        </p:nvSpPr>
        <p:spPr>
          <a:xfrm>
            <a:off x="972244" y="310358"/>
            <a:ext cx="590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sound button if you would like the questions read to you.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9027F1-FF8F-49DB-AE09-B3A98E5E1A06}"/>
              </a:ext>
            </a:extLst>
          </p:cNvPr>
          <p:cNvGrpSpPr/>
          <p:nvPr/>
        </p:nvGrpSpPr>
        <p:grpSpPr>
          <a:xfrm>
            <a:off x="835101" y="1176268"/>
            <a:ext cx="6654753" cy="4505464"/>
            <a:chOff x="1491175" y="1313135"/>
            <a:chExt cx="6983823" cy="47457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F822A-CC08-427A-92BF-EEC7A5771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615" t="16342" r="5103" b="10620"/>
            <a:stretch/>
          </p:blipFill>
          <p:spPr>
            <a:xfrm>
              <a:off x="1491175" y="1313135"/>
              <a:ext cx="6983823" cy="474573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85F98E-F37E-40BD-809F-1434AE996465}"/>
                </a:ext>
              </a:extLst>
            </p:cNvPr>
            <p:cNvSpPr/>
            <p:nvPr/>
          </p:nvSpPr>
          <p:spPr>
            <a:xfrm>
              <a:off x="1645920" y="5838092"/>
              <a:ext cx="464234" cy="220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Monday maths slide 7A">
            <a:hlinkClick r:id="" action="ppaction://media"/>
            <a:extLst>
              <a:ext uri="{FF2B5EF4-FFF2-40B4-BE49-F238E27FC236}">
                <a16:creationId xmlns:a16="http://schemas.microsoft.com/office/drawing/2014/main" id="{5B75A6D7-9F7D-4602-B415-D8FC78757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2025" y="277701"/>
            <a:ext cx="609600" cy="609600"/>
          </a:xfrm>
          <a:prstGeom prst="rect">
            <a:avLst/>
          </a:prstGeom>
        </p:spPr>
      </p:pic>
      <p:pic>
        <p:nvPicPr>
          <p:cNvPr id="5" name="Monday maths slide 7B">
            <a:hlinkClick r:id="" action="ppaction://media"/>
            <a:extLst>
              <a:ext uri="{FF2B5EF4-FFF2-40B4-BE49-F238E27FC236}">
                <a16:creationId xmlns:a16="http://schemas.microsoft.com/office/drawing/2014/main" id="{B9E9355C-D91B-40F8-BBD9-4ADA436656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4486" y="5970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0C957-5B3B-46C3-9BDB-1CE6F6653D6F}"/>
              </a:ext>
            </a:extLst>
          </p:cNvPr>
          <p:cNvSpPr txBox="1"/>
          <p:nvPr/>
        </p:nvSpPr>
        <p:spPr>
          <a:xfrm>
            <a:off x="972244" y="6110036"/>
            <a:ext cx="665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60891-6B81-4C33-B04B-B7F959CEE329}"/>
              </a:ext>
            </a:extLst>
          </p:cNvPr>
          <p:cNvSpPr txBox="1"/>
          <p:nvPr/>
        </p:nvSpPr>
        <p:spPr>
          <a:xfrm>
            <a:off x="972244" y="310358"/>
            <a:ext cx="590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sound button if you would like the questions read to you.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BAF942E-E811-4242-BEB3-A827FC31538C}"/>
              </a:ext>
            </a:extLst>
          </p:cNvPr>
          <p:cNvGrpSpPr/>
          <p:nvPr/>
        </p:nvGrpSpPr>
        <p:grpSpPr>
          <a:xfrm>
            <a:off x="585870" y="1104409"/>
            <a:ext cx="8005905" cy="4695890"/>
            <a:chOff x="585870" y="1104409"/>
            <a:chExt cx="8005905" cy="46958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EB6FA1C-4D31-4A3F-B5A2-CCADF09EF073}"/>
                </a:ext>
              </a:extLst>
            </p:cNvPr>
            <p:cNvGrpSpPr/>
            <p:nvPr/>
          </p:nvGrpSpPr>
          <p:grpSpPr>
            <a:xfrm>
              <a:off x="585870" y="1104409"/>
              <a:ext cx="8005905" cy="4695890"/>
              <a:chOff x="585870" y="1104409"/>
              <a:chExt cx="8005905" cy="469589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2A7496B-ED40-4233-BAA3-406CFCFE13EA}"/>
                  </a:ext>
                </a:extLst>
              </p:cNvPr>
              <p:cNvGrpSpPr/>
              <p:nvPr/>
            </p:nvGrpSpPr>
            <p:grpSpPr>
              <a:xfrm>
                <a:off x="585870" y="1104409"/>
                <a:ext cx="8005905" cy="4695890"/>
                <a:chOff x="585870" y="1104409"/>
                <a:chExt cx="8005905" cy="469589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7965DDFE-E0E5-4278-B425-940108ED810E}"/>
                    </a:ext>
                  </a:extLst>
                </p:cNvPr>
                <p:cNvGrpSpPr/>
                <p:nvPr/>
              </p:nvGrpSpPr>
              <p:grpSpPr>
                <a:xfrm>
                  <a:off x="585870" y="1104409"/>
                  <a:ext cx="8005905" cy="4695890"/>
                  <a:chOff x="609280" y="1407049"/>
                  <a:chExt cx="7982495" cy="5035928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87919BE2-1445-4165-A13F-28F18D5E81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37615" t="47042" r="6424" b="14223"/>
                  <a:stretch/>
                </p:blipFill>
                <p:spPr>
                  <a:xfrm>
                    <a:off x="609280" y="3498344"/>
                    <a:ext cx="7982493" cy="2944633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5F013B0C-CEBD-46AB-8556-47D6A7529F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37615" t="27104" r="6424" b="52381"/>
                  <a:stretch/>
                </p:blipFill>
                <p:spPr>
                  <a:xfrm>
                    <a:off x="609282" y="1407049"/>
                    <a:ext cx="7982493" cy="1559508"/>
                  </a:xfrm>
                  <a:prstGeom prst="rect">
                    <a:avLst/>
                  </a:prstGeom>
                </p:spPr>
              </p:pic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359D08F7-1F09-4787-92FC-0CA12F0BC129}"/>
                      </a:ext>
                    </a:extLst>
                  </p:cNvPr>
                  <p:cNvSpPr/>
                  <p:nvPr/>
                </p:nvSpPr>
                <p:spPr>
                  <a:xfrm>
                    <a:off x="609281" y="2922724"/>
                    <a:ext cx="7982493" cy="5732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CB5F3B0-DD76-45C5-B4BD-A7EB866E9F9E}"/>
                    </a:ext>
                  </a:extLst>
                </p:cNvPr>
                <p:cNvSpPr/>
                <p:nvPr/>
              </p:nvSpPr>
              <p:spPr>
                <a:xfrm>
                  <a:off x="2679934" y="3971499"/>
                  <a:ext cx="4892470" cy="3138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F26A6EC-BE47-44A1-BB35-D64D0E432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1155" y="2631514"/>
                <a:ext cx="4573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CB2B6B-2A62-4059-AD0C-9139564D90D8}"/>
                  </a:ext>
                </a:extLst>
              </p:cNvPr>
              <p:cNvSpPr txBox="1"/>
              <p:nvPr/>
            </p:nvSpPr>
            <p:spPr>
              <a:xfrm>
                <a:off x="1709357" y="2670001"/>
                <a:ext cx="795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÷ </a:t>
                </a:r>
                <a:r>
                  <a:rPr lang="en-GB" sz="1600" b="1" dirty="0">
                    <a:solidFill>
                      <a:srgbClr val="FF0000"/>
                    </a:solidFill>
                  </a:rPr>
                  <a:t>10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FFD5EB7-4992-4365-81D6-E1AC533D82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526" y="2631514"/>
                <a:ext cx="4573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480F0F-9A99-4B04-96CB-FAD58CF526B1}"/>
                  </a:ext>
                </a:extLst>
              </p:cNvPr>
              <p:cNvSpPr txBox="1"/>
              <p:nvPr/>
            </p:nvSpPr>
            <p:spPr>
              <a:xfrm>
                <a:off x="2572728" y="2670001"/>
                <a:ext cx="7951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FF0000"/>
                    </a:solidFill>
                  </a:rPr>
                  <a:t>÷ 4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42F863C-B42A-4624-9184-C56DC8257D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2499" y="2631514"/>
                <a:ext cx="4573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93A015-6967-465C-AB9F-654A58FE0B4A}"/>
                  </a:ext>
                </a:extLst>
              </p:cNvPr>
              <p:cNvSpPr txBox="1"/>
              <p:nvPr/>
            </p:nvSpPr>
            <p:spPr>
              <a:xfrm>
                <a:off x="3420701" y="2670001"/>
                <a:ext cx="7951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FF0000"/>
                    </a:solidFill>
                  </a:rPr>
                  <a:t>x </a:t>
                </a:r>
                <a:r>
                  <a:rPr lang="en-GB" sz="1600" b="1" dirty="0">
                    <a:solidFill>
                      <a:srgbClr val="FF0000"/>
                    </a:solidFill>
                  </a:rPr>
                  <a:t>100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B40D7C-2FA3-4000-8DAE-10760BEE4B53}"/>
                  </a:ext>
                </a:extLst>
              </p:cNvPr>
              <p:cNvSpPr txBox="1"/>
              <p:nvPr/>
            </p:nvSpPr>
            <p:spPr>
              <a:xfrm>
                <a:off x="3818266" y="2138092"/>
                <a:ext cx="7951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FF0000"/>
                    </a:solidFill>
                  </a:rPr>
                  <a:t>600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403A24-9288-4E98-ACBB-F1D02FBD9C6A}"/>
                  </a:ext>
                </a:extLst>
              </p:cNvPr>
              <p:cNvSpPr txBox="1"/>
              <p:nvPr/>
            </p:nvSpPr>
            <p:spPr>
              <a:xfrm>
                <a:off x="2106922" y="2125097"/>
                <a:ext cx="7951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FF0000"/>
                    </a:solidFill>
                  </a:rPr>
                  <a:t>24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CD163C-A8C4-4DFE-A6FE-4790A35FAF51}"/>
                  </a:ext>
                </a:extLst>
              </p:cNvPr>
              <p:cNvSpPr txBox="1"/>
              <p:nvPr/>
            </p:nvSpPr>
            <p:spPr>
              <a:xfrm>
                <a:off x="2982253" y="1641799"/>
                <a:ext cx="7951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76D4472-BC74-4C20-8B2D-A38923A507C7}"/>
                </a:ext>
              </a:extLst>
            </p:cNvPr>
            <p:cNvSpPr/>
            <p:nvPr/>
          </p:nvSpPr>
          <p:spPr>
            <a:xfrm>
              <a:off x="7305345" y="1641799"/>
              <a:ext cx="965408" cy="873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844EE3C-369D-44AE-BEE7-AA56BB6B1D9B}"/>
                </a:ext>
              </a:extLst>
            </p:cNvPr>
            <p:cNvSpPr/>
            <p:nvPr/>
          </p:nvSpPr>
          <p:spPr>
            <a:xfrm>
              <a:off x="6789489" y="2113579"/>
              <a:ext cx="515855" cy="486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8E46774-A06E-4C32-878E-11E17B0E8164}"/>
              </a:ext>
            </a:extLst>
          </p:cNvPr>
          <p:cNvGrpSpPr/>
          <p:nvPr/>
        </p:nvGrpSpPr>
        <p:grpSpPr>
          <a:xfrm>
            <a:off x="6789488" y="2097347"/>
            <a:ext cx="296353" cy="218314"/>
            <a:chOff x="9642355" y="2824877"/>
            <a:chExt cx="296353" cy="21831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6B441E-4E1D-4AED-A168-24FBA4387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432" t="37477" r="48023" b="59688"/>
            <a:stretch/>
          </p:blipFill>
          <p:spPr>
            <a:xfrm>
              <a:off x="9717643" y="2824877"/>
              <a:ext cx="221065" cy="20096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987F80-B848-47A6-BDC5-E9CB638B2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670" t="41206" r="53431" b="56137"/>
            <a:stretch/>
          </p:blipFill>
          <p:spPr>
            <a:xfrm>
              <a:off x="9642355" y="2854795"/>
              <a:ext cx="128587" cy="188396"/>
            </a:xfrm>
            <a:prstGeom prst="rect">
              <a:avLst/>
            </a:prstGeom>
          </p:spPr>
        </p:pic>
      </p:grpSp>
      <p:pic>
        <p:nvPicPr>
          <p:cNvPr id="33" name="Monday maths slide 8A">
            <a:hlinkClick r:id="" action="ppaction://media"/>
            <a:extLst>
              <a:ext uri="{FF2B5EF4-FFF2-40B4-BE49-F238E27FC236}">
                <a16:creationId xmlns:a16="http://schemas.microsoft.com/office/drawing/2014/main" id="{5292DFE7-0431-4FE6-8260-F4A63391A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1875" y="298103"/>
            <a:ext cx="609600" cy="609600"/>
          </a:xfrm>
          <a:prstGeom prst="rect">
            <a:avLst/>
          </a:prstGeom>
        </p:spPr>
      </p:pic>
      <p:pic>
        <p:nvPicPr>
          <p:cNvPr id="34" name="Monday maths slide 8B">
            <a:hlinkClick r:id="" action="ppaction://media"/>
            <a:extLst>
              <a:ext uri="{FF2B5EF4-FFF2-40B4-BE49-F238E27FC236}">
                <a16:creationId xmlns:a16="http://schemas.microsoft.com/office/drawing/2014/main" id="{B84D7857-67AE-4384-B5C3-EAD8596686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5500" y="5989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4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8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6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753418" y="231421"/>
            <a:ext cx="670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1400" dirty="0"/>
          </a:p>
          <a:p>
            <a:pPr algn="ctr"/>
            <a:r>
              <a:rPr lang="en-GB" sz="2000" dirty="0"/>
              <a:t>Only try this question if you are feeling confident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440178" y="4735577"/>
            <a:ext cx="303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301659" y="2883998"/>
            <a:ext cx="359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C1ACF-FBA9-4531-88FF-6DC41066E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31" t="16342" r="6885" b="10025"/>
          <a:stretch/>
        </p:blipFill>
        <p:spPr>
          <a:xfrm>
            <a:off x="753418" y="1790929"/>
            <a:ext cx="6895953" cy="4634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Monday maths slide 9">
            <a:hlinkClick r:id="" action="ppaction://media"/>
            <a:extLst>
              <a:ext uri="{FF2B5EF4-FFF2-40B4-BE49-F238E27FC236}">
                <a16:creationId xmlns:a16="http://schemas.microsoft.com/office/drawing/2014/main" id="{C747C9D1-A185-45AF-9A45-2335CB5C2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583" y="380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www.w3.org/XML/1998/namespace"/>
    <ds:schemaRef ds:uri="http://purl.org/dc/elements/1.1/"/>
    <ds:schemaRef ds:uri="6e6ca74e-b4f7-4601-85ac-67e42a279e9b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460e403-a353-4628-9222-e96d0f2ecf1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404</Words>
  <Application>Microsoft Office PowerPoint</Application>
  <PresentationFormat>Widescreen</PresentationFormat>
  <Paragraphs>65</Paragraphs>
  <Slides>10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</vt:lpstr>
      <vt:lpstr>Calibri</vt:lpstr>
      <vt:lpstr>Calibri Light</vt:lpstr>
      <vt:lpstr>Cambria Math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66</cp:revision>
  <dcterms:created xsi:type="dcterms:W3CDTF">2020-07-13T10:58:18Z</dcterms:created>
  <dcterms:modified xsi:type="dcterms:W3CDTF">2021-01-17T12:12:35Z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