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18.01.21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3 – Lesson 1</a:t>
            </a:r>
          </a:p>
          <a:p>
            <a:r>
              <a:rPr lang="en-GB" b="1" dirty="0"/>
              <a:t>Picture Play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38B6A0-E35F-4A25-9DB4-B971D74F5F36}"/>
              </a:ext>
            </a:extLst>
          </p:cNvPr>
          <p:cNvSpPr/>
          <p:nvPr/>
        </p:nvSpPr>
        <p:spPr>
          <a:xfrm>
            <a:off x="579924" y="2821830"/>
            <a:ext cx="4280452" cy="403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Imagine you are walking in the mountains and you see this scene.</a:t>
            </a:r>
          </a:p>
          <a:p>
            <a:endParaRPr lang="en-GB" sz="2000" dirty="0"/>
          </a:p>
          <a:p>
            <a:r>
              <a:rPr lang="en-GB" sz="2000" dirty="0"/>
              <a:t>Have a think about what you might </a:t>
            </a:r>
            <a:r>
              <a:rPr lang="en-GB" sz="2000" b="1" dirty="0"/>
              <a:t>see, hear </a:t>
            </a:r>
            <a:r>
              <a:rPr lang="en-GB" sz="2000" dirty="0"/>
              <a:t>and </a:t>
            </a:r>
            <a:r>
              <a:rPr lang="en-GB" sz="2000" b="1" dirty="0"/>
              <a:t>smell </a:t>
            </a:r>
            <a:r>
              <a:rPr lang="en-GB" sz="2000" dirty="0"/>
              <a:t>and make some notes.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i="1" dirty="0">
                <a:solidFill>
                  <a:srgbClr val="FF0000"/>
                </a:solidFill>
              </a:rPr>
              <a:t>E.g. </a:t>
            </a:r>
            <a:r>
              <a:rPr lang="en-GB" sz="2000" b="1" dirty="0">
                <a:solidFill>
                  <a:srgbClr val="FF0000"/>
                </a:solidFill>
              </a:rPr>
              <a:t>See: </a:t>
            </a:r>
            <a:r>
              <a:rPr lang="en-GB" sz="2000" dirty="0">
                <a:solidFill>
                  <a:srgbClr val="FF0000"/>
                </a:solidFill>
              </a:rPr>
              <a:t>thick, luscious trees</a:t>
            </a:r>
          </a:p>
          <a:p>
            <a:r>
              <a:rPr lang="en-GB" sz="2000" dirty="0">
                <a:solidFill>
                  <a:srgbClr val="FF0000"/>
                </a:solidFill>
              </a:rPr>
              <a:t>        </a:t>
            </a:r>
            <a:r>
              <a:rPr lang="en-GB" sz="2000" b="1" dirty="0">
                <a:solidFill>
                  <a:srgbClr val="FF0000"/>
                </a:solidFill>
              </a:rPr>
              <a:t>Hear: </a:t>
            </a:r>
            <a:r>
              <a:rPr lang="en-GB" sz="2000" dirty="0">
                <a:solidFill>
                  <a:srgbClr val="FF0000"/>
                </a:solidFill>
              </a:rPr>
              <a:t>cascading water</a:t>
            </a:r>
          </a:p>
          <a:p>
            <a:r>
              <a:rPr lang="en-GB" sz="2000" dirty="0">
                <a:solidFill>
                  <a:srgbClr val="FF0000"/>
                </a:solidFill>
              </a:rPr>
              <a:t>        </a:t>
            </a:r>
            <a:r>
              <a:rPr lang="en-GB" sz="2000" b="1" dirty="0">
                <a:solidFill>
                  <a:srgbClr val="FF0000"/>
                </a:solidFill>
              </a:rPr>
              <a:t>Smell: </a:t>
            </a:r>
            <a:r>
              <a:rPr lang="en-GB" sz="2000" dirty="0">
                <a:solidFill>
                  <a:srgbClr val="FF0000"/>
                </a:solidFill>
              </a:rPr>
              <a:t>damp undergrowth and   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                    fresh, wild flowers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2400" dirty="0"/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7EE75-4A57-4746-A642-1CAA9A880A88}"/>
              </a:ext>
            </a:extLst>
          </p:cNvPr>
          <p:cNvSpPr/>
          <p:nvPr/>
        </p:nvSpPr>
        <p:spPr>
          <a:xfrm>
            <a:off x="1092208" y="1866295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1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6A536-F23C-400E-A459-ABEDDBA95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8" t="34755" r="65978" b="17693"/>
          <a:stretch/>
        </p:blipFill>
        <p:spPr>
          <a:xfrm>
            <a:off x="5555987" y="626165"/>
            <a:ext cx="5543805" cy="560567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394489" y="441499"/>
            <a:ext cx="340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explained to you.</a:t>
            </a:r>
          </a:p>
        </p:txBody>
      </p:sp>
      <p:pic>
        <p:nvPicPr>
          <p:cNvPr id="3" name="Monday writing slide 2">
            <a:hlinkClick r:id="" action="ppaction://media"/>
            <a:extLst>
              <a:ext uri="{FF2B5EF4-FFF2-40B4-BE49-F238E27FC236}">
                <a16:creationId xmlns:a16="http://schemas.microsoft.com/office/drawing/2014/main" id="{E138D3BE-D759-4C90-9CAC-7AD648994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3374" y="885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BFD667-F3C8-4018-8814-272622BBD400}"/>
              </a:ext>
            </a:extLst>
          </p:cNvPr>
          <p:cNvSpPr/>
          <p:nvPr/>
        </p:nvSpPr>
        <p:spPr>
          <a:xfrm>
            <a:off x="689112" y="578696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2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2831E-0BD4-4D72-A034-029C5DC32508}"/>
              </a:ext>
            </a:extLst>
          </p:cNvPr>
          <p:cNvSpPr/>
          <p:nvPr/>
        </p:nvSpPr>
        <p:spPr>
          <a:xfrm>
            <a:off x="689112" y="1529950"/>
            <a:ext cx="98198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Write a description of the place in first person (</a:t>
            </a:r>
            <a:r>
              <a:rPr lang="en-GB" sz="2400" b="1" dirty="0">
                <a:latin typeface="Consolas" panose="020B0609020204030204" pitchFamily="49" charset="0"/>
                <a:cs typeface="Arial" panose="020B0604020202020204" pitchFamily="34" charset="0"/>
              </a:rPr>
              <a:t>I, me, my</a:t>
            </a:r>
            <a:r>
              <a:rPr lang="en-GB" sz="2400" b="1" dirty="0"/>
              <a:t>) explaining what you saw, heard, smelt and felt as you approached it. </a:t>
            </a:r>
          </a:p>
          <a:p>
            <a:endParaRPr lang="en-GB" sz="1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What did you see and hear when you arrived?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What did you do?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Did you meet anyone?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E51C97-89E8-4A4B-9899-B1D17C1307FA}"/>
              </a:ext>
            </a:extLst>
          </p:cNvPr>
          <p:cNvSpPr/>
          <p:nvPr/>
        </p:nvSpPr>
        <p:spPr>
          <a:xfrm>
            <a:off x="689112" y="4028241"/>
            <a:ext cx="98198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</a:rPr>
              <a:t>Can you use some of these fronted adverbials in your writing?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As I approached the castle…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When I arrived…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As I got closer…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Carefully…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In the distance…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A4D15D-F0B7-4E21-99A9-E87BDDAF12CB}"/>
              </a:ext>
            </a:extLst>
          </p:cNvPr>
          <p:cNvSpPr/>
          <p:nvPr/>
        </p:nvSpPr>
        <p:spPr>
          <a:xfrm>
            <a:off x="4777409" y="4397573"/>
            <a:ext cx="408829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Without making a sound…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Unexpectedly…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Without warning…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After a while…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As fast as I could…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800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4278619" y="578696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explained to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19EB5-D7D7-4BE8-B0F2-07D812101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8" t="34755" r="65978" b="17693"/>
          <a:stretch/>
        </p:blipFill>
        <p:spPr>
          <a:xfrm>
            <a:off x="8433329" y="2945377"/>
            <a:ext cx="3400727" cy="3438677"/>
          </a:xfrm>
          <a:prstGeom prst="rect">
            <a:avLst/>
          </a:prstGeom>
        </p:spPr>
      </p:pic>
      <p:pic>
        <p:nvPicPr>
          <p:cNvPr id="2" name="Monday writing slide 3">
            <a:hlinkClick r:id="" action="ppaction://media"/>
            <a:extLst>
              <a:ext uri="{FF2B5EF4-FFF2-40B4-BE49-F238E27FC236}">
                <a16:creationId xmlns:a16="http://schemas.microsoft.com/office/drawing/2014/main" id="{A8BD5C3E-701C-421C-81B0-B422DBE30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8730" y="473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2B673F5-9790-473E-9DCF-9D52CB85CE40}"/>
              </a:ext>
            </a:extLst>
          </p:cNvPr>
          <p:cNvSpPr/>
          <p:nvPr/>
        </p:nvSpPr>
        <p:spPr>
          <a:xfrm>
            <a:off x="424071" y="4373216"/>
            <a:ext cx="6717968" cy="21373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BFD667-F3C8-4018-8814-272622BBD400}"/>
              </a:ext>
            </a:extLst>
          </p:cNvPr>
          <p:cNvSpPr/>
          <p:nvPr/>
        </p:nvSpPr>
        <p:spPr>
          <a:xfrm>
            <a:off x="689112" y="578696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WAGOLL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2831E-0BD4-4D72-A034-029C5DC32508}"/>
              </a:ext>
            </a:extLst>
          </p:cNvPr>
          <p:cNvSpPr/>
          <p:nvPr/>
        </p:nvSpPr>
        <p:spPr>
          <a:xfrm>
            <a:off x="689112" y="1412019"/>
            <a:ext cx="10668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highlight>
                  <a:srgbClr val="FFFF00"/>
                </a:highlight>
              </a:rPr>
              <a:t>As I was walking through the forest</a:t>
            </a:r>
            <a:r>
              <a:rPr lang="en-GB" sz="2400" dirty="0"/>
              <a:t>, I was surrounded by thick, luscious trees and I could smell the sweet scent of fresh, wild flowers. </a:t>
            </a:r>
            <a:r>
              <a:rPr lang="en-GB" sz="2400" dirty="0">
                <a:highlight>
                  <a:srgbClr val="FFFF00"/>
                </a:highlight>
              </a:rPr>
              <a:t>In the distance</a:t>
            </a:r>
            <a:r>
              <a:rPr lang="en-GB" sz="2400" dirty="0"/>
              <a:t>, I could hear the faint sound of cascading water. I followed it and as I got closer I could see the crystal clear water pounding over the jagged cliff face through a gap in the trees. </a:t>
            </a:r>
            <a:r>
              <a:rPr lang="en-GB" sz="2400" dirty="0">
                <a:highlight>
                  <a:srgbClr val="FFFF00"/>
                </a:highlight>
              </a:rPr>
              <a:t>Unexpectedly</a:t>
            </a:r>
            <a:r>
              <a:rPr lang="en-GB" sz="2400" dirty="0"/>
              <a:t>, beyond the waterfall, there lay a mammoth castle with towers standing like giants. It was a miraculous sight.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04238F-1E5F-4576-8EBC-0B4DB4A7FA56}"/>
              </a:ext>
            </a:extLst>
          </p:cNvPr>
          <p:cNvGrpSpPr/>
          <p:nvPr/>
        </p:nvGrpSpPr>
        <p:grpSpPr>
          <a:xfrm>
            <a:off x="815669" y="4518572"/>
            <a:ext cx="9819861" cy="2739211"/>
            <a:chOff x="689112" y="4028241"/>
            <a:chExt cx="9819861" cy="27392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E51C97-89E8-4A4B-9899-B1D17C1307FA}"/>
                </a:ext>
              </a:extLst>
            </p:cNvPr>
            <p:cNvSpPr/>
            <p:nvPr/>
          </p:nvSpPr>
          <p:spPr>
            <a:xfrm>
              <a:off x="689112" y="4028241"/>
              <a:ext cx="9819861" cy="2739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Can you use some of these fronted adverbials in your writing?</a:t>
              </a:r>
            </a:p>
            <a:p>
              <a:endParaRPr lang="en-GB" sz="1600" b="1" dirty="0">
                <a:solidFill>
                  <a:srgbClr val="FF0000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As I approached the castle…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When I arrived…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As I got closer…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Carefully…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In the distance…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GB" sz="2400" dirty="0"/>
            </a:p>
            <a:p>
              <a:endParaRPr lang="en-GB" sz="28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A4D15D-F0B7-4E21-99A9-E87BDDAF12CB}"/>
                </a:ext>
              </a:extLst>
            </p:cNvPr>
            <p:cNvSpPr/>
            <p:nvPr/>
          </p:nvSpPr>
          <p:spPr>
            <a:xfrm>
              <a:off x="3732168" y="4336017"/>
              <a:ext cx="4088296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GB" sz="1600" b="1" dirty="0">
                <a:solidFill>
                  <a:srgbClr val="FF0000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Without making a sound…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Unexpectedly…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Without warning…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After a while…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1600" dirty="0"/>
                <a:t>As fast as I could…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GB" sz="2400" dirty="0"/>
            </a:p>
            <a:p>
              <a:endParaRPr lang="en-GB" sz="2800" dirty="0"/>
            </a:p>
          </p:txBody>
        </p:sp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4278619" y="578696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the WAGOLL read to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19EB5-D7D7-4BE8-B0F2-07D812101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8" t="34755" r="65978" b="17693"/>
          <a:stretch/>
        </p:blipFill>
        <p:spPr>
          <a:xfrm>
            <a:off x="8104993" y="3691277"/>
            <a:ext cx="2663059" cy="2692777"/>
          </a:xfrm>
          <a:prstGeom prst="rect">
            <a:avLst/>
          </a:prstGeom>
        </p:spPr>
      </p:pic>
      <p:pic>
        <p:nvPicPr>
          <p:cNvPr id="5" name="Monday writing slide 4">
            <a:hlinkClick r:id="" action="ppaction://media"/>
            <a:extLst>
              <a:ext uri="{FF2B5EF4-FFF2-40B4-BE49-F238E27FC236}">
                <a16:creationId xmlns:a16="http://schemas.microsoft.com/office/drawing/2014/main" id="{66B7D503-563B-4BFE-9E50-814618DA7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8973" y="45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D33A3-DBAA-4705-A116-9AF666041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84" t="15630" r="34346" b="6645"/>
          <a:stretch/>
        </p:blipFill>
        <p:spPr>
          <a:xfrm>
            <a:off x="6583680" y="501961"/>
            <a:ext cx="4419096" cy="5854078"/>
          </a:xfrm>
          <a:prstGeom prst="rect">
            <a:avLst/>
          </a:prstGeom>
        </p:spPr>
      </p:pic>
      <p:pic>
        <p:nvPicPr>
          <p:cNvPr id="2" name="Monday writing slide 5 - story time">
            <a:hlinkClick r:id="" action="ppaction://media"/>
            <a:extLst>
              <a:ext uri="{FF2B5EF4-FFF2-40B4-BE49-F238E27FC236}">
                <a16:creationId xmlns:a16="http://schemas.microsoft.com/office/drawing/2014/main" id="{D150B7E1-B5F7-48C4-BA60-0C5AB3D75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8114" y="3891450"/>
            <a:ext cx="1010478" cy="101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a460e403-a353-4628-9222-e96d0f2ecf11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e6ca74e-b4f7-4601-85ac-67e42a279e9b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363</Words>
  <Application>Microsoft Office PowerPoint</Application>
  <PresentationFormat>Widescreen</PresentationFormat>
  <Paragraphs>53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Consolas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76</cp:revision>
  <dcterms:created xsi:type="dcterms:W3CDTF">2020-07-13T10:58:18Z</dcterms:created>
  <dcterms:modified xsi:type="dcterms:W3CDTF">2021-01-15T15:09:17Z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