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57" r:id="rId3"/>
    <p:sldId id="260" r:id="rId4"/>
    <p:sldId id="261"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99"/>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3EB6FFA-35BE-4976-AE8C-C4C8BBFC1463}" type="datetimeFigureOut">
              <a:rPr lang="en-GB" smtClean="0"/>
              <a:t>14/01/2021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DFA06B-1753-4588-8F49-59877436CA8C}" type="slidenum">
              <a:rPr lang="en-GB" smtClean="0"/>
              <a:t>‹#›</a:t>
            </a:fld>
            <a:endParaRPr lang="en-GB"/>
          </a:p>
        </p:txBody>
      </p:sp>
    </p:spTree>
    <p:extLst>
      <p:ext uri="{BB962C8B-B14F-4D97-AF65-F5344CB8AC3E}">
        <p14:creationId xmlns:p14="http://schemas.microsoft.com/office/powerpoint/2010/main" val="4155972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3EB6FFA-35BE-4976-AE8C-C4C8BBFC1463}" type="datetimeFigureOut">
              <a:rPr lang="en-GB" smtClean="0"/>
              <a:t>14/01/2021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DFA06B-1753-4588-8F49-59877436CA8C}" type="slidenum">
              <a:rPr lang="en-GB" smtClean="0"/>
              <a:t>‹#›</a:t>
            </a:fld>
            <a:endParaRPr lang="en-GB"/>
          </a:p>
        </p:txBody>
      </p:sp>
    </p:spTree>
    <p:extLst>
      <p:ext uri="{BB962C8B-B14F-4D97-AF65-F5344CB8AC3E}">
        <p14:creationId xmlns:p14="http://schemas.microsoft.com/office/powerpoint/2010/main" val="485468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3EB6FFA-35BE-4976-AE8C-C4C8BBFC1463}" type="datetimeFigureOut">
              <a:rPr lang="en-GB" smtClean="0"/>
              <a:t>14/01/2021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DFA06B-1753-4588-8F49-59877436CA8C}" type="slidenum">
              <a:rPr lang="en-GB" smtClean="0"/>
              <a:t>‹#›</a:t>
            </a:fld>
            <a:endParaRPr lang="en-GB"/>
          </a:p>
        </p:txBody>
      </p:sp>
    </p:spTree>
    <p:extLst>
      <p:ext uri="{BB962C8B-B14F-4D97-AF65-F5344CB8AC3E}">
        <p14:creationId xmlns:p14="http://schemas.microsoft.com/office/powerpoint/2010/main" val="243613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3EB6FFA-35BE-4976-AE8C-C4C8BBFC1463}" type="datetimeFigureOut">
              <a:rPr lang="en-GB" smtClean="0"/>
              <a:t>14/01/2021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DFA06B-1753-4588-8F49-59877436CA8C}" type="slidenum">
              <a:rPr lang="en-GB" smtClean="0"/>
              <a:t>‹#›</a:t>
            </a:fld>
            <a:endParaRPr lang="en-GB"/>
          </a:p>
        </p:txBody>
      </p:sp>
    </p:spTree>
    <p:extLst>
      <p:ext uri="{BB962C8B-B14F-4D97-AF65-F5344CB8AC3E}">
        <p14:creationId xmlns:p14="http://schemas.microsoft.com/office/powerpoint/2010/main" val="3536834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3EB6FFA-35BE-4976-AE8C-C4C8BBFC1463}" type="datetimeFigureOut">
              <a:rPr lang="en-GB" smtClean="0"/>
              <a:t>14/01/2021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DFA06B-1753-4588-8F49-59877436CA8C}" type="slidenum">
              <a:rPr lang="en-GB" smtClean="0"/>
              <a:t>‹#›</a:t>
            </a:fld>
            <a:endParaRPr lang="en-GB"/>
          </a:p>
        </p:txBody>
      </p:sp>
    </p:spTree>
    <p:extLst>
      <p:ext uri="{BB962C8B-B14F-4D97-AF65-F5344CB8AC3E}">
        <p14:creationId xmlns:p14="http://schemas.microsoft.com/office/powerpoint/2010/main" val="2252129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3EB6FFA-35BE-4976-AE8C-C4C8BBFC1463}" type="datetimeFigureOut">
              <a:rPr lang="en-GB" smtClean="0"/>
              <a:t>14/01/2021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3DFA06B-1753-4588-8F49-59877436CA8C}" type="slidenum">
              <a:rPr lang="en-GB" smtClean="0"/>
              <a:t>‹#›</a:t>
            </a:fld>
            <a:endParaRPr lang="en-GB"/>
          </a:p>
        </p:txBody>
      </p:sp>
    </p:spTree>
    <p:extLst>
      <p:ext uri="{BB962C8B-B14F-4D97-AF65-F5344CB8AC3E}">
        <p14:creationId xmlns:p14="http://schemas.microsoft.com/office/powerpoint/2010/main" val="3050386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3EB6FFA-35BE-4976-AE8C-C4C8BBFC1463}" type="datetimeFigureOut">
              <a:rPr lang="en-GB" smtClean="0"/>
              <a:t>14/01/2021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3DFA06B-1753-4588-8F49-59877436CA8C}" type="slidenum">
              <a:rPr lang="en-GB" smtClean="0"/>
              <a:t>‹#›</a:t>
            </a:fld>
            <a:endParaRPr lang="en-GB"/>
          </a:p>
        </p:txBody>
      </p:sp>
    </p:spTree>
    <p:extLst>
      <p:ext uri="{BB962C8B-B14F-4D97-AF65-F5344CB8AC3E}">
        <p14:creationId xmlns:p14="http://schemas.microsoft.com/office/powerpoint/2010/main" val="58324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3EB6FFA-35BE-4976-AE8C-C4C8BBFC1463}" type="datetimeFigureOut">
              <a:rPr lang="en-GB" smtClean="0"/>
              <a:t>14/01/2021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3DFA06B-1753-4588-8F49-59877436CA8C}" type="slidenum">
              <a:rPr lang="en-GB" smtClean="0"/>
              <a:t>‹#›</a:t>
            </a:fld>
            <a:endParaRPr lang="en-GB"/>
          </a:p>
        </p:txBody>
      </p:sp>
    </p:spTree>
    <p:extLst>
      <p:ext uri="{BB962C8B-B14F-4D97-AF65-F5344CB8AC3E}">
        <p14:creationId xmlns:p14="http://schemas.microsoft.com/office/powerpoint/2010/main" val="3105752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EB6FFA-35BE-4976-AE8C-C4C8BBFC1463}" type="datetimeFigureOut">
              <a:rPr lang="en-GB" smtClean="0"/>
              <a:t>14/01/2021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3DFA06B-1753-4588-8F49-59877436CA8C}" type="slidenum">
              <a:rPr lang="en-GB" smtClean="0"/>
              <a:t>‹#›</a:t>
            </a:fld>
            <a:endParaRPr lang="en-GB"/>
          </a:p>
        </p:txBody>
      </p:sp>
    </p:spTree>
    <p:extLst>
      <p:ext uri="{BB962C8B-B14F-4D97-AF65-F5344CB8AC3E}">
        <p14:creationId xmlns:p14="http://schemas.microsoft.com/office/powerpoint/2010/main" val="3433489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3EB6FFA-35BE-4976-AE8C-C4C8BBFC1463}" type="datetimeFigureOut">
              <a:rPr lang="en-GB" smtClean="0"/>
              <a:t>14/01/2021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3DFA06B-1753-4588-8F49-59877436CA8C}" type="slidenum">
              <a:rPr lang="en-GB" smtClean="0"/>
              <a:t>‹#›</a:t>
            </a:fld>
            <a:endParaRPr lang="en-GB"/>
          </a:p>
        </p:txBody>
      </p:sp>
    </p:spTree>
    <p:extLst>
      <p:ext uri="{BB962C8B-B14F-4D97-AF65-F5344CB8AC3E}">
        <p14:creationId xmlns:p14="http://schemas.microsoft.com/office/powerpoint/2010/main" val="189855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3EB6FFA-35BE-4976-AE8C-C4C8BBFC1463}" type="datetimeFigureOut">
              <a:rPr lang="en-GB" smtClean="0"/>
              <a:t>14/01/2021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3DFA06B-1753-4588-8F49-59877436CA8C}" type="slidenum">
              <a:rPr lang="en-GB" smtClean="0"/>
              <a:t>‹#›</a:t>
            </a:fld>
            <a:endParaRPr lang="en-GB"/>
          </a:p>
        </p:txBody>
      </p:sp>
    </p:spTree>
    <p:extLst>
      <p:ext uri="{BB962C8B-B14F-4D97-AF65-F5344CB8AC3E}">
        <p14:creationId xmlns:p14="http://schemas.microsoft.com/office/powerpoint/2010/main" val="3548427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EB6FFA-35BE-4976-AE8C-C4C8BBFC1463}" type="datetimeFigureOut">
              <a:rPr lang="en-GB" smtClean="0"/>
              <a:t>14/01/2021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DFA06B-1753-4588-8F49-59877436CA8C}" type="slidenum">
              <a:rPr lang="en-GB" smtClean="0"/>
              <a:t>‹#›</a:t>
            </a:fld>
            <a:endParaRPr lang="en-GB"/>
          </a:p>
        </p:txBody>
      </p:sp>
    </p:spTree>
    <p:extLst>
      <p:ext uri="{BB962C8B-B14F-4D97-AF65-F5344CB8AC3E}">
        <p14:creationId xmlns:p14="http://schemas.microsoft.com/office/powerpoint/2010/main" val="1369108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hyperlink" Target="https://www.chesterzoo.org/our-zoo/animals/" TargetMode="External"/><Relationship Id="rId4" Type="http://schemas.openxmlformats.org/officeDocument/2006/relationships/hyperlink" Target="https://zoo.sandiegozoo.org/"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1025" y="349251"/>
            <a:ext cx="9144000" cy="2387600"/>
          </a:xfrm>
        </p:spPr>
        <p:txBody>
          <a:bodyPr/>
          <a:lstStyle/>
          <a:p>
            <a:r>
              <a:rPr lang="en-GB" dirty="0" smtClean="0"/>
              <a:t>      English</a:t>
            </a:r>
            <a:br>
              <a:rPr lang="en-GB" dirty="0" smtClean="0"/>
            </a:br>
            <a:endParaRPr lang="en-GB"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459" y="362326"/>
            <a:ext cx="1968107" cy="1994041"/>
          </a:xfrm>
          <a:prstGeom prst="rect">
            <a:avLst/>
          </a:prstGeom>
        </p:spPr>
      </p:pic>
      <p:pic>
        <p:nvPicPr>
          <p:cNvPr id="11" name="Picture 10"/>
          <p:cNvPicPr>
            <a:picLocks noChangeAspect="1"/>
          </p:cNvPicPr>
          <p:nvPr/>
        </p:nvPicPr>
        <p:blipFill rotWithShape="1">
          <a:blip r:embed="rId5"/>
          <a:srcRect t="8149" b="-1"/>
          <a:stretch/>
        </p:blipFill>
        <p:spPr>
          <a:xfrm>
            <a:off x="9396413" y="5598926"/>
            <a:ext cx="2543174" cy="1068574"/>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2681" y="156093"/>
            <a:ext cx="2017393" cy="1386958"/>
          </a:xfrm>
          <a:prstGeom prst="rect">
            <a:avLst/>
          </a:prstGeom>
        </p:spPr>
      </p:pic>
      <p:pic>
        <p:nvPicPr>
          <p:cNvPr id="14" name="Picture 13"/>
          <p:cNvPicPr>
            <a:picLocks noChangeAspect="1"/>
          </p:cNvPicPr>
          <p:nvPr/>
        </p:nvPicPr>
        <p:blipFill>
          <a:blip r:embed="rId7"/>
          <a:stretch>
            <a:fillRect/>
          </a:stretch>
        </p:blipFill>
        <p:spPr>
          <a:xfrm>
            <a:off x="152400" y="5648325"/>
            <a:ext cx="2602149" cy="1019175"/>
          </a:xfrm>
          <a:prstGeom prst="rect">
            <a:avLst/>
          </a:prstGeom>
        </p:spPr>
      </p:pic>
      <p:pic>
        <p:nvPicPr>
          <p:cNvPr id="6" name="Picture 5"/>
          <p:cNvPicPr>
            <a:picLocks noChangeAspect="1"/>
          </p:cNvPicPr>
          <p:nvPr/>
        </p:nvPicPr>
        <p:blipFill>
          <a:blip r:embed="rId8"/>
          <a:stretch>
            <a:fillRect/>
          </a:stretch>
        </p:blipFill>
        <p:spPr>
          <a:xfrm>
            <a:off x="3999975" y="2798540"/>
            <a:ext cx="3667562" cy="3868960"/>
          </a:xfrm>
          <a:prstGeom prst="rect">
            <a:avLst/>
          </a:prstGeom>
        </p:spPr>
      </p:pic>
      <p:sp>
        <p:nvSpPr>
          <p:cNvPr id="3" name="TextBox 2"/>
          <p:cNvSpPr txBox="1"/>
          <p:nvPr/>
        </p:nvSpPr>
        <p:spPr>
          <a:xfrm>
            <a:off x="4478946" y="287562"/>
            <a:ext cx="3829031" cy="369332"/>
          </a:xfrm>
          <a:prstGeom prst="rect">
            <a:avLst/>
          </a:prstGeom>
          <a:noFill/>
        </p:spPr>
        <p:txBody>
          <a:bodyPr wrap="square" rtlCol="0">
            <a:spAutoFit/>
          </a:bodyPr>
          <a:lstStyle/>
          <a:p>
            <a:r>
              <a:rPr lang="en-GB" dirty="0" smtClean="0"/>
              <a:t>Friday 15</a:t>
            </a:r>
            <a:r>
              <a:rPr lang="en-GB" baseline="30000" dirty="0" smtClean="0"/>
              <a:t>th</a:t>
            </a:r>
            <a:r>
              <a:rPr lang="en-GB" dirty="0" smtClean="0"/>
              <a:t> January</a:t>
            </a:r>
            <a:endParaRPr lang="en-GB"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592756" y="1186103"/>
            <a:ext cx="1803657" cy="1803657"/>
          </a:xfrm>
          <a:prstGeom prst="rect">
            <a:avLst/>
          </a:prstGeom>
        </p:spPr>
      </p:pic>
    </p:spTree>
    <p:extLst>
      <p:ext uri="{BB962C8B-B14F-4D97-AF65-F5344CB8AC3E}">
        <p14:creationId xmlns:p14="http://schemas.microsoft.com/office/powerpoint/2010/main" val="9379796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7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2549" y="128183"/>
            <a:ext cx="4613774" cy="369332"/>
          </a:xfrm>
          <a:prstGeom prst="rect">
            <a:avLst/>
          </a:prstGeom>
          <a:noFill/>
        </p:spPr>
        <p:txBody>
          <a:bodyPr wrap="square" rtlCol="0">
            <a:spAutoFit/>
          </a:bodyPr>
          <a:lstStyle/>
          <a:p>
            <a:r>
              <a:rPr lang="en-GB" dirty="0" smtClean="0"/>
              <a:t>Friday 15th January</a:t>
            </a:r>
            <a:endParaRPr lang="en-GB" dirty="0"/>
          </a:p>
        </p:txBody>
      </p:sp>
      <p:sp>
        <p:nvSpPr>
          <p:cNvPr id="6" name="TextBox 5"/>
          <p:cNvSpPr txBox="1"/>
          <p:nvPr/>
        </p:nvSpPr>
        <p:spPr>
          <a:xfrm>
            <a:off x="0" y="473079"/>
            <a:ext cx="9117874" cy="769441"/>
          </a:xfrm>
          <a:prstGeom prst="rect">
            <a:avLst/>
          </a:prstGeom>
          <a:noFill/>
        </p:spPr>
        <p:txBody>
          <a:bodyPr wrap="square" rtlCol="0">
            <a:spAutoFit/>
          </a:bodyPr>
          <a:lstStyle/>
          <a:p>
            <a:pPr algn="ctr"/>
            <a:r>
              <a:rPr lang="en-GB" sz="4400" u="sng" dirty="0" smtClean="0">
                <a:solidFill>
                  <a:srgbClr val="0070C0"/>
                </a:solidFill>
              </a:rPr>
              <a:t>Can I write a non-chronological report?</a:t>
            </a:r>
            <a:endParaRPr lang="en-GB" sz="4400" u="sng" dirty="0">
              <a:solidFill>
                <a:srgbClr val="0070C0"/>
              </a:solidFill>
            </a:endParaRPr>
          </a:p>
        </p:txBody>
      </p:sp>
      <p:sp>
        <p:nvSpPr>
          <p:cNvPr id="7" name="TextBox 6"/>
          <p:cNvSpPr txBox="1"/>
          <p:nvPr/>
        </p:nvSpPr>
        <p:spPr>
          <a:xfrm>
            <a:off x="252549" y="5759417"/>
            <a:ext cx="5463810" cy="1169551"/>
          </a:xfrm>
          <a:prstGeom prst="rect">
            <a:avLst/>
          </a:prstGeom>
          <a:noFill/>
        </p:spPr>
        <p:txBody>
          <a:bodyPr wrap="square" rtlCol="0">
            <a:spAutoFit/>
          </a:bodyPr>
          <a:lstStyle/>
          <a:p>
            <a:r>
              <a:rPr lang="en-GB" sz="1400" dirty="0" smtClean="0">
                <a:solidFill>
                  <a:schemeClr val="accent2">
                    <a:lumMod val="75000"/>
                  </a:schemeClr>
                </a:solidFill>
                <a:hlinkClick r:id="rId4"/>
              </a:rPr>
              <a:t>Useful websites</a:t>
            </a:r>
          </a:p>
          <a:p>
            <a:endParaRPr lang="en-GB" sz="1400" dirty="0" smtClean="0">
              <a:hlinkClick r:id="rId4"/>
            </a:endParaRPr>
          </a:p>
          <a:p>
            <a:r>
              <a:rPr lang="en-GB" sz="1400" dirty="0" smtClean="0">
                <a:hlinkClick r:id="rId4"/>
              </a:rPr>
              <a:t>https</a:t>
            </a:r>
            <a:r>
              <a:rPr lang="en-GB" sz="1400" dirty="0">
                <a:hlinkClick r:id="rId4"/>
              </a:rPr>
              <a:t>://zoo.sandiegozoo.org</a:t>
            </a:r>
            <a:r>
              <a:rPr lang="en-GB" sz="1400" dirty="0" smtClean="0">
                <a:hlinkClick r:id="rId4"/>
              </a:rPr>
              <a:t>/</a:t>
            </a:r>
            <a:r>
              <a:rPr lang="en-GB" sz="1400" dirty="0" smtClean="0"/>
              <a:t>        </a:t>
            </a:r>
            <a:endParaRPr lang="en-GB" sz="1400" dirty="0"/>
          </a:p>
          <a:p>
            <a:r>
              <a:rPr lang="en-GB" sz="1400" dirty="0">
                <a:hlinkClick r:id="rId5"/>
              </a:rPr>
              <a:t>https://www.chesterzoo.org/our-zoo/animals</a:t>
            </a:r>
            <a:r>
              <a:rPr lang="en-GB" sz="1400" dirty="0" smtClean="0">
                <a:hlinkClick r:id="rId5"/>
              </a:rPr>
              <a:t>/</a:t>
            </a:r>
            <a:endParaRPr lang="en-GB" sz="1400" dirty="0" smtClean="0"/>
          </a:p>
          <a:p>
            <a:endParaRPr lang="en-GB" sz="1400" dirty="0"/>
          </a:p>
        </p:txBody>
      </p:sp>
      <p:sp>
        <p:nvSpPr>
          <p:cNvPr id="8" name="TextBox 7"/>
          <p:cNvSpPr txBox="1"/>
          <p:nvPr/>
        </p:nvSpPr>
        <p:spPr>
          <a:xfrm>
            <a:off x="252549" y="1390002"/>
            <a:ext cx="6365965" cy="4154984"/>
          </a:xfrm>
          <a:prstGeom prst="rect">
            <a:avLst/>
          </a:prstGeom>
          <a:noFill/>
        </p:spPr>
        <p:txBody>
          <a:bodyPr wrap="square" rtlCol="0">
            <a:spAutoFit/>
          </a:bodyPr>
          <a:lstStyle/>
          <a:p>
            <a:r>
              <a:rPr lang="en-GB" dirty="0" smtClean="0"/>
              <a:t>Use your fact file remind yourself about the colour coded key.</a:t>
            </a:r>
          </a:p>
          <a:p>
            <a:endParaRPr lang="en-GB" dirty="0"/>
          </a:p>
          <a:p>
            <a:r>
              <a:rPr lang="en-GB" dirty="0" smtClean="0"/>
              <a:t>Read your sentences from yesterday’s conjunction work.</a:t>
            </a:r>
          </a:p>
          <a:p>
            <a:endParaRPr lang="en-GB" dirty="0" smtClean="0"/>
          </a:p>
          <a:p>
            <a:endParaRPr lang="en-GB" dirty="0"/>
          </a:p>
          <a:p>
            <a:pPr marL="171450" indent="-171450">
              <a:buFont typeface="Arial" panose="020B0604020202020204" pitchFamily="34" charset="0"/>
              <a:buChar char="•"/>
            </a:pPr>
            <a:r>
              <a:rPr lang="en-GB" sz="1050" dirty="0">
                <a:latin typeface="Comic Sans MS" panose="030F0702030302020204" pitchFamily="66" charset="0"/>
                <a:ea typeface="Calibri" panose="020F0502020204030204" pitchFamily="34" charset="0"/>
                <a:cs typeface="Arial" panose="020B0604020202020204" pitchFamily="34" charset="0"/>
              </a:rPr>
              <a:t> </a:t>
            </a:r>
            <a:r>
              <a:rPr lang="en-GB" dirty="0">
                <a:latin typeface="Comic Sans MS" panose="030F0702030302020204" pitchFamily="66" charset="0"/>
                <a:ea typeface="Calibri" panose="020F0502020204030204" pitchFamily="34" charset="0"/>
                <a:cs typeface="Times New Roman" panose="02020603050405020304" pitchFamily="18" charset="0"/>
              </a:rPr>
              <a:t>Carnivorous flies eat the Leafcutter Ants </a:t>
            </a:r>
            <a:r>
              <a:rPr lang="en-GB" dirty="0">
                <a:solidFill>
                  <a:srgbClr val="FF0000"/>
                </a:solidFill>
                <a:latin typeface="Comic Sans MS" panose="030F0702030302020204" pitchFamily="66" charset="0"/>
                <a:ea typeface="Calibri" panose="020F0502020204030204" pitchFamily="34" charset="0"/>
                <a:cs typeface="Times New Roman" panose="02020603050405020304" pitchFamily="18" charset="0"/>
              </a:rPr>
              <a:t>but</a:t>
            </a:r>
            <a:r>
              <a:rPr lang="en-GB" dirty="0">
                <a:latin typeface="Comic Sans MS" panose="030F0702030302020204" pitchFamily="66" charset="0"/>
                <a:ea typeface="Calibri" panose="020F0502020204030204" pitchFamily="34" charset="0"/>
                <a:cs typeface="Times New Roman" panose="02020603050405020304" pitchFamily="18" charset="0"/>
              </a:rPr>
              <a:t> their main predator is the armadillo</a:t>
            </a:r>
            <a:r>
              <a:rPr lang="en-GB" dirty="0" smtClean="0">
                <a:latin typeface="Comic Sans MS" panose="030F0702030302020204" pitchFamily="66" charset="0"/>
                <a:ea typeface="Calibri" panose="020F0502020204030204" pitchFamily="34" charset="0"/>
                <a:cs typeface="Times New Roman" panose="02020603050405020304" pitchFamily="18" charset="0"/>
              </a:rPr>
              <a:t>.</a:t>
            </a:r>
          </a:p>
          <a:p>
            <a:endParaRPr lang="en-GB" dirty="0" smtClean="0">
              <a:latin typeface="Comic Sans MS" panose="030F0702030302020204" pitchFamily="66"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GB" dirty="0">
                <a:solidFill>
                  <a:srgbClr val="00B050"/>
                </a:solidFill>
                <a:latin typeface="Comic Sans MS" panose="030F0702030302020204" pitchFamily="66" charset="0"/>
                <a:ea typeface="Calibri" panose="020F0502020204030204" pitchFamily="34" charset="0"/>
                <a:cs typeface="Times New Roman" panose="02020603050405020304" pitchFamily="18" charset="0"/>
              </a:rPr>
              <a:t>After</a:t>
            </a:r>
            <a:r>
              <a:rPr lang="en-GB" dirty="0">
                <a:latin typeface="Comic Sans MS" panose="030F0702030302020204" pitchFamily="66" charset="0"/>
                <a:ea typeface="Calibri" panose="020F0502020204030204" pitchFamily="34" charset="0"/>
                <a:cs typeface="Times New Roman" panose="02020603050405020304" pitchFamily="18" charset="0"/>
              </a:rPr>
              <a:t> Leafcutter ants climb high into the trees,</a:t>
            </a:r>
            <a:r>
              <a:rPr lang="en-GB" dirty="0">
                <a:latin typeface="Comic Sans MS" panose="030F0702030302020204" pitchFamily="66" charset="0"/>
                <a:ea typeface="Calibri" panose="020F0502020204030204" pitchFamily="34" charset="0"/>
                <a:cs typeface="Arial" panose="020B0604020202020204" pitchFamily="34" charset="0"/>
              </a:rPr>
              <a:t> they use their powerful jaws to slice off pieces of leaf.</a:t>
            </a:r>
            <a:endParaRPr lang="en-GB" dirty="0">
              <a:latin typeface="Comic Sans MS" panose="030F0702030302020204" pitchFamily="66"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endParaRPr lang="en-GB" dirty="0" smtClean="0"/>
          </a:p>
          <a:p>
            <a:r>
              <a:rPr lang="en-GB" dirty="0" smtClean="0"/>
              <a:t>Today you might want to use a folded piece of paper like a booklet or leaflet to present your report. Or you could use your computer to present it if you prefer.</a:t>
            </a:r>
            <a:endParaRPr lang="en-GB" dirty="0"/>
          </a:p>
        </p:txBody>
      </p:sp>
      <p:pic>
        <p:nvPicPr>
          <p:cNvPr id="13" name="Picture 12"/>
          <p:cNvPicPr>
            <a:picLocks noChangeAspect="1"/>
          </p:cNvPicPr>
          <p:nvPr/>
        </p:nvPicPr>
        <p:blipFill>
          <a:blip r:embed="rId6"/>
          <a:stretch>
            <a:fillRect/>
          </a:stretch>
        </p:blipFill>
        <p:spPr>
          <a:xfrm>
            <a:off x="6854295" y="1320334"/>
            <a:ext cx="4884859" cy="5023859"/>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00416" y="0"/>
            <a:ext cx="1367881" cy="1367881"/>
          </a:xfrm>
          <a:prstGeom prst="rect">
            <a:avLst/>
          </a:prstGeom>
        </p:spPr>
      </p:pic>
    </p:spTree>
    <p:extLst>
      <p:ext uri="{BB962C8B-B14F-4D97-AF65-F5344CB8AC3E}">
        <p14:creationId xmlns:p14="http://schemas.microsoft.com/office/powerpoint/2010/main" val="41594846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1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1539" y="23634"/>
            <a:ext cx="9983233" cy="707886"/>
          </a:xfrm>
          <a:prstGeom prst="rect">
            <a:avLst/>
          </a:prstGeom>
        </p:spPr>
        <p:txBody>
          <a:bodyPr wrap="square">
            <a:spAutoFit/>
          </a:bodyPr>
          <a:lstStyle/>
          <a:p>
            <a:pPr algn="ctr"/>
            <a:r>
              <a:rPr lang="en-GB" sz="4000" u="sng" dirty="0">
                <a:solidFill>
                  <a:srgbClr val="0070C0"/>
                </a:solidFill>
              </a:rPr>
              <a:t>Can I write a non-chronological report?</a:t>
            </a:r>
          </a:p>
        </p:txBody>
      </p:sp>
      <p:sp>
        <p:nvSpPr>
          <p:cNvPr id="3" name="TextBox 2"/>
          <p:cNvSpPr txBox="1"/>
          <p:nvPr/>
        </p:nvSpPr>
        <p:spPr>
          <a:xfrm>
            <a:off x="121920" y="731520"/>
            <a:ext cx="6339840" cy="2800767"/>
          </a:xfrm>
          <a:prstGeom prst="rect">
            <a:avLst/>
          </a:prstGeom>
          <a:noFill/>
        </p:spPr>
        <p:txBody>
          <a:bodyPr wrap="square" rtlCol="0">
            <a:spAutoFit/>
          </a:bodyPr>
          <a:lstStyle/>
          <a:p>
            <a:endParaRPr lang="en-GB" dirty="0" smtClean="0"/>
          </a:p>
          <a:p>
            <a:r>
              <a:rPr lang="en-GB" sz="2000" dirty="0" smtClean="0"/>
              <a:t>Organise your report into different sections using sub headings. You can choose which order to put your paragraphs in. </a:t>
            </a:r>
          </a:p>
          <a:p>
            <a:endParaRPr lang="en-GB" sz="2000" dirty="0"/>
          </a:p>
          <a:p>
            <a:r>
              <a:rPr lang="en-GB" sz="2000" dirty="0" smtClean="0"/>
              <a:t>Think about what information needs to go in each section and these will create your report paragraphs. You can look at and use the work you did yesterday to help you.</a:t>
            </a:r>
          </a:p>
          <a:p>
            <a:endParaRPr lang="en-GB" dirty="0"/>
          </a:p>
        </p:txBody>
      </p:sp>
      <p:sp>
        <p:nvSpPr>
          <p:cNvPr id="5" name="Rectangle 4"/>
          <p:cNvSpPr/>
          <p:nvPr/>
        </p:nvSpPr>
        <p:spPr>
          <a:xfrm>
            <a:off x="121920" y="3427512"/>
            <a:ext cx="6096000" cy="3108543"/>
          </a:xfrm>
          <a:prstGeom prst="rect">
            <a:avLst/>
          </a:prstGeom>
          <a:ln w="31750">
            <a:solidFill>
              <a:srgbClr val="7030A0"/>
            </a:solidFill>
          </a:ln>
        </p:spPr>
        <p:txBody>
          <a:bodyPr>
            <a:spAutoFit/>
          </a:bodyPr>
          <a:lstStyle/>
          <a:p>
            <a:r>
              <a:rPr lang="en-GB" sz="2800" dirty="0" smtClean="0"/>
              <a:t>Use </a:t>
            </a:r>
            <a:r>
              <a:rPr lang="en-GB" sz="2800" dirty="0"/>
              <a:t>fronted adverbials that grab the reader’s </a:t>
            </a:r>
            <a:r>
              <a:rPr lang="en-GB" sz="2800" dirty="0" smtClean="0"/>
              <a:t>interest:</a:t>
            </a:r>
          </a:p>
          <a:p>
            <a:r>
              <a:rPr lang="en-GB" sz="2800" dirty="0" smtClean="0">
                <a:solidFill>
                  <a:srgbClr val="7030A0"/>
                </a:solidFill>
              </a:rPr>
              <a:t>Amazingly,                     Sadly,</a:t>
            </a:r>
          </a:p>
          <a:p>
            <a:r>
              <a:rPr lang="en-GB" sz="2800" dirty="0" smtClean="0">
                <a:solidFill>
                  <a:srgbClr val="7030A0"/>
                </a:solidFill>
              </a:rPr>
              <a:t>Surprisingly,                  Importantly,</a:t>
            </a:r>
          </a:p>
          <a:p>
            <a:r>
              <a:rPr lang="en-GB" sz="2800" dirty="0" smtClean="0">
                <a:solidFill>
                  <a:srgbClr val="7030A0"/>
                </a:solidFill>
              </a:rPr>
              <a:t>Unbelievably,                Devastatingly,</a:t>
            </a:r>
          </a:p>
          <a:p>
            <a:r>
              <a:rPr lang="en-GB" sz="2800" dirty="0" smtClean="0">
                <a:solidFill>
                  <a:srgbClr val="7030A0"/>
                </a:solidFill>
              </a:rPr>
              <a:t>Worryingly,                    Cleverly,</a:t>
            </a:r>
          </a:p>
          <a:p>
            <a:r>
              <a:rPr lang="en-GB" sz="2800" dirty="0" smtClean="0">
                <a:solidFill>
                  <a:srgbClr val="7030A0"/>
                </a:solidFill>
              </a:rPr>
              <a:t>Unfortunately,              Carefully,</a:t>
            </a:r>
            <a:endParaRPr lang="en-GB" dirty="0"/>
          </a:p>
        </p:txBody>
      </p:sp>
      <p:sp>
        <p:nvSpPr>
          <p:cNvPr id="6" name="TextBox 5"/>
          <p:cNvSpPr txBox="1"/>
          <p:nvPr/>
        </p:nvSpPr>
        <p:spPr>
          <a:xfrm>
            <a:off x="9292471" y="180469"/>
            <a:ext cx="2644763" cy="6494085"/>
          </a:xfrm>
          <a:prstGeom prst="rect">
            <a:avLst/>
          </a:prstGeom>
          <a:noFill/>
          <a:ln w="38100">
            <a:solidFill>
              <a:srgbClr val="00B050"/>
            </a:solidFill>
          </a:ln>
        </p:spPr>
        <p:txBody>
          <a:bodyPr wrap="square" rtlCol="0">
            <a:spAutoFit/>
          </a:bodyPr>
          <a:lstStyle/>
          <a:p>
            <a:r>
              <a:rPr lang="en-GB" sz="2800" dirty="0" smtClean="0"/>
              <a:t>Subordinating conjunctions</a:t>
            </a:r>
          </a:p>
          <a:p>
            <a:r>
              <a:rPr lang="en-GB" sz="3600" dirty="0" smtClean="0">
                <a:solidFill>
                  <a:srgbClr val="00B050"/>
                </a:solidFill>
              </a:rPr>
              <a:t>When</a:t>
            </a:r>
          </a:p>
          <a:p>
            <a:r>
              <a:rPr lang="en-GB" sz="3600" dirty="0" smtClean="0">
                <a:solidFill>
                  <a:srgbClr val="00B050"/>
                </a:solidFill>
              </a:rPr>
              <a:t>That</a:t>
            </a:r>
          </a:p>
          <a:p>
            <a:r>
              <a:rPr lang="en-GB" sz="3600" dirty="0" smtClean="0">
                <a:solidFill>
                  <a:srgbClr val="00B050"/>
                </a:solidFill>
              </a:rPr>
              <a:t>If </a:t>
            </a:r>
          </a:p>
          <a:p>
            <a:r>
              <a:rPr lang="en-GB" sz="3600" dirty="0" smtClean="0">
                <a:solidFill>
                  <a:srgbClr val="00B050"/>
                </a:solidFill>
              </a:rPr>
              <a:t>Because</a:t>
            </a:r>
          </a:p>
          <a:p>
            <a:r>
              <a:rPr lang="en-GB" sz="3600" dirty="0" smtClean="0">
                <a:solidFill>
                  <a:srgbClr val="00B050"/>
                </a:solidFill>
              </a:rPr>
              <a:t>Although </a:t>
            </a:r>
          </a:p>
          <a:p>
            <a:r>
              <a:rPr lang="en-GB" sz="3600" dirty="0" smtClean="0">
                <a:solidFill>
                  <a:srgbClr val="00B050"/>
                </a:solidFill>
              </a:rPr>
              <a:t>After</a:t>
            </a:r>
          </a:p>
          <a:p>
            <a:r>
              <a:rPr lang="en-GB" sz="3600" dirty="0" smtClean="0">
                <a:solidFill>
                  <a:srgbClr val="00B050"/>
                </a:solidFill>
              </a:rPr>
              <a:t>As </a:t>
            </a:r>
          </a:p>
          <a:p>
            <a:r>
              <a:rPr lang="en-GB" sz="3600" dirty="0" smtClean="0">
                <a:solidFill>
                  <a:srgbClr val="00B050"/>
                </a:solidFill>
              </a:rPr>
              <a:t>Since</a:t>
            </a:r>
          </a:p>
          <a:p>
            <a:r>
              <a:rPr lang="en-GB" sz="3600" dirty="0" smtClean="0">
                <a:solidFill>
                  <a:srgbClr val="00B050"/>
                </a:solidFill>
              </a:rPr>
              <a:t>While</a:t>
            </a:r>
          </a:p>
          <a:p>
            <a:r>
              <a:rPr lang="en-GB" sz="3600" dirty="0" smtClean="0">
                <a:solidFill>
                  <a:srgbClr val="00B050"/>
                </a:solidFill>
              </a:rPr>
              <a:t>Before</a:t>
            </a:r>
            <a:endParaRPr lang="en-GB" sz="3600" dirty="0">
              <a:solidFill>
                <a:srgbClr val="00B050"/>
              </a:solidFill>
            </a:endParaRPr>
          </a:p>
        </p:txBody>
      </p:sp>
      <p:sp>
        <p:nvSpPr>
          <p:cNvPr id="7" name="TextBox 6"/>
          <p:cNvSpPr txBox="1"/>
          <p:nvPr/>
        </p:nvSpPr>
        <p:spPr>
          <a:xfrm>
            <a:off x="6700390" y="2334904"/>
            <a:ext cx="2262673" cy="4339650"/>
          </a:xfrm>
          <a:prstGeom prst="rect">
            <a:avLst/>
          </a:prstGeom>
          <a:noFill/>
          <a:ln w="31750">
            <a:solidFill>
              <a:srgbClr val="FF0000"/>
            </a:solidFill>
          </a:ln>
        </p:spPr>
        <p:txBody>
          <a:bodyPr wrap="square" rtlCol="0">
            <a:spAutoFit/>
          </a:bodyPr>
          <a:lstStyle/>
          <a:p>
            <a:r>
              <a:rPr lang="en-GB" sz="2800" dirty="0" smtClean="0"/>
              <a:t>Coordinating conjunctions</a:t>
            </a:r>
          </a:p>
          <a:p>
            <a:r>
              <a:rPr lang="en-GB" sz="4400" dirty="0" smtClean="0">
                <a:solidFill>
                  <a:srgbClr val="FF0000"/>
                </a:solidFill>
              </a:rPr>
              <a:t>and</a:t>
            </a:r>
          </a:p>
          <a:p>
            <a:r>
              <a:rPr lang="en-GB" sz="4400" dirty="0" smtClean="0">
                <a:solidFill>
                  <a:srgbClr val="FF0000"/>
                </a:solidFill>
              </a:rPr>
              <a:t>but</a:t>
            </a:r>
          </a:p>
          <a:p>
            <a:r>
              <a:rPr lang="en-GB" sz="4400" dirty="0" smtClean="0">
                <a:solidFill>
                  <a:srgbClr val="FF0000"/>
                </a:solidFill>
              </a:rPr>
              <a:t>or</a:t>
            </a:r>
          </a:p>
          <a:p>
            <a:r>
              <a:rPr lang="en-GB" sz="4400" dirty="0">
                <a:solidFill>
                  <a:srgbClr val="FF0000"/>
                </a:solidFill>
              </a:rPr>
              <a:t>s</a:t>
            </a:r>
            <a:r>
              <a:rPr lang="en-GB" sz="4400" dirty="0" smtClean="0">
                <a:solidFill>
                  <a:srgbClr val="FF0000"/>
                </a:solidFill>
              </a:rPr>
              <a:t>o </a:t>
            </a:r>
          </a:p>
          <a:p>
            <a:r>
              <a:rPr lang="en-GB" sz="4400" dirty="0" smtClean="0">
                <a:solidFill>
                  <a:srgbClr val="FF0000"/>
                </a:solidFill>
              </a:rPr>
              <a:t>yet</a:t>
            </a:r>
            <a:endParaRPr lang="en-GB" sz="4400" dirty="0">
              <a:solidFill>
                <a:srgbClr val="FF0000"/>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22649" y="819584"/>
            <a:ext cx="1340142" cy="1340142"/>
          </a:xfrm>
          <a:prstGeom prst="rect">
            <a:avLst/>
          </a:prstGeom>
        </p:spPr>
      </p:pic>
    </p:spTree>
    <p:extLst>
      <p:ext uri="{BB962C8B-B14F-4D97-AF65-F5344CB8AC3E}">
        <p14:creationId xmlns:p14="http://schemas.microsoft.com/office/powerpoint/2010/main" val="37206855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27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271" y="635997"/>
            <a:ext cx="6013679" cy="3139321"/>
          </a:xfrm>
          <a:prstGeom prst="rect">
            <a:avLst/>
          </a:prstGeom>
          <a:noFill/>
          <a:ln>
            <a:solidFill>
              <a:schemeClr val="tx1"/>
            </a:solidFill>
          </a:ln>
        </p:spPr>
        <p:txBody>
          <a:bodyPr wrap="square" rtlCol="0">
            <a:spAutoFit/>
          </a:bodyPr>
          <a:lstStyle/>
          <a:p>
            <a:r>
              <a:rPr lang="en-GB" b="1" u="sng" dirty="0" smtClean="0"/>
              <a:t>Habitat</a:t>
            </a:r>
          </a:p>
          <a:p>
            <a:endParaRPr lang="en-GB" b="1" u="sng" dirty="0"/>
          </a:p>
          <a:p>
            <a:r>
              <a:rPr lang="en-GB" dirty="0">
                <a:solidFill>
                  <a:srgbClr val="00B050"/>
                </a:solidFill>
                <a:latin typeface="Comic Sans MS" panose="030F0702030302020204" pitchFamily="66" charset="0"/>
                <a:ea typeface="Calibri" panose="020F0502020204030204" pitchFamily="34" charset="0"/>
                <a:cs typeface="Arial" panose="020B0604020202020204" pitchFamily="34" charset="0"/>
              </a:rPr>
              <a:t>A</a:t>
            </a:r>
            <a:r>
              <a:rPr lang="en-GB" dirty="0" smtClean="0">
                <a:solidFill>
                  <a:srgbClr val="00B050"/>
                </a:solidFill>
                <a:latin typeface="Comic Sans MS" panose="030F0702030302020204" pitchFamily="66" charset="0"/>
                <a:ea typeface="Calibri" panose="020F0502020204030204" pitchFamily="34" charset="0"/>
                <a:cs typeface="Arial" panose="020B0604020202020204" pitchFamily="34" charset="0"/>
              </a:rPr>
              <a:t>lthough</a:t>
            </a:r>
            <a:r>
              <a:rPr lang="en-GB" dirty="0" smtClean="0">
                <a:latin typeface="Comic Sans MS" panose="030F0702030302020204" pitchFamily="66" charset="0"/>
                <a:ea typeface="Calibri" panose="020F0502020204030204" pitchFamily="34" charset="0"/>
                <a:cs typeface="Arial" panose="020B0604020202020204" pitchFamily="34" charset="0"/>
              </a:rPr>
              <a:t> they </a:t>
            </a:r>
            <a:r>
              <a:rPr lang="en-GB" dirty="0">
                <a:latin typeface="Comic Sans MS" panose="030F0702030302020204" pitchFamily="66" charset="0"/>
                <a:ea typeface="Calibri" panose="020F0502020204030204" pitchFamily="34" charset="0"/>
                <a:cs typeface="Arial" panose="020B0604020202020204" pitchFamily="34" charset="0"/>
              </a:rPr>
              <a:t>like to climb high into the </a:t>
            </a:r>
            <a:r>
              <a:rPr lang="en-GB" dirty="0" smtClean="0">
                <a:latin typeface="Comic Sans MS" panose="030F0702030302020204" pitchFamily="66" charset="0"/>
                <a:ea typeface="Calibri" panose="020F0502020204030204" pitchFamily="34" charset="0"/>
                <a:cs typeface="Arial" panose="020B0604020202020204" pitchFamily="34" charset="0"/>
              </a:rPr>
              <a:t>trees to collect leaves, leaf </a:t>
            </a:r>
            <a:r>
              <a:rPr lang="en-GB" dirty="0">
                <a:latin typeface="Comic Sans MS" panose="030F0702030302020204" pitchFamily="66" charset="0"/>
                <a:ea typeface="Calibri" panose="020F0502020204030204" pitchFamily="34" charset="0"/>
                <a:cs typeface="Arial" panose="020B0604020202020204" pitchFamily="34" charset="0"/>
              </a:rPr>
              <a:t>cutter ants live on the forest floor in a type of underground nest </a:t>
            </a:r>
            <a:r>
              <a:rPr lang="en-GB" dirty="0" smtClean="0">
                <a:latin typeface="Comic Sans MS" panose="030F0702030302020204" pitchFamily="66" charset="0"/>
                <a:ea typeface="Calibri" panose="020F0502020204030204" pitchFamily="34" charset="0"/>
                <a:cs typeface="Arial" panose="020B0604020202020204" pitchFamily="34" charset="0"/>
              </a:rPr>
              <a:t>. These tiny creatures live in colonies with different roles: Queen, soldier and worker. </a:t>
            </a:r>
            <a:r>
              <a:rPr lang="en-GB" dirty="0" smtClean="0">
                <a:solidFill>
                  <a:srgbClr val="7030A0"/>
                </a:solidFill>
                <a:latin typeface="Comic Sans MS" panose="030F0702030302020204" pitchFamily="66" charset="0"/>
                <a:ea typeface="Calibri" panose="020F0502020204030204" pitchFamily="34" charset="0"/>
                <a:cs typeface="Arial" panose="020B0604020202020204" pitchFamily="34" charset="0"/>
              </a:rPr>
              <a:t>Unbelievably,</a:t>
            </a:r>
            <a:r>
              <a:rPr lang="en-GB" dirty="0" smtClean="0">
                <a:latin typeface="Comic Sans MS" panose="030F0702030302020204" pitchFamily="66" charset="0"/>
                <a:ea typeface="Calibri" panose="020F0502020204030204" pitchFamily="34" charset="0"/>
                <a:cs typeface="Arial" panose="020B0604020202020204" pitchFamily="34" charset="0"/>
              </a:rPr>
              <a:t> there is only one queen </a:t>
            </a:r>
            <a:r>
              <a:rPr lang="en-GB" dirty="0" smtClean="0">
                <a:solidFill>
                  <a:srgbClr val="FF0000"/>
                </a:solidFill>
                <a:latin typeface="Comic Sans MS" panose="030F0702030302020204" pitchFamily="66" charset="0"/>
                <a:ea typeface="Calibri" panose="020F0502020204030204" pitchFamily="34" charset="0"/>
                <a:cs typeface="Arial" panose="020B0604020202020204" pitchFamily="34" charset="0"/>
              </a:rPr>
              <a:t>and</a:t>
            </a:r>
            <a:r>
              <a:rPr lang="en-GB" dirty="0" smtClean="0">
                <a:latin typeface="Comic Sans MS" panose="030F0702030302020204" pitchFamily="66" charset="0"/>
                <a:ea typeface="Calibri" panose="020F0502020204030204" pitchFamily="34" charset="0"/>
                <a:cs typeface="Arial" panose="020B0604020202020204" pitchFamily="34" charset="0"/>
              </a:rPr>
              <a:t> she produces up to 30,000 eggs a day to keep the colony supplied with new workers. </a:t>
            </a:r>
            <a:r>
              <a:rPr lang="en-GB" dirty="0" smtClean="0">
                <a:solidFill>
                  <a:srgbClr val="00B050"/>
                </a:solidFill>
                <a:latin typeface="Comic Sans MS" panose="030F0702030302020204" pitchFamily="66" charset="0"/>
                <a:ea typeface="Calibri" panose="020F0502020204030204" pitchFamily="34" charset="0"/>
                <a:cs typeface="Arial" panose="020B0604020202020204" pitchFamily="34" charset="0"/>
              </a:rPr>
              <a:t>Because</a:t>
            </a:r>
            <a:r>
              <a:rPr lang="en-GB" dirty="0" smtClean="0">
                <a:latin typeface="Comic Sans MS" panose="030F0702030302020204" pitchFamily="66" charset="0"/>
                <a:ea typeface="Calibri" panose="020F0502020204030204" pitchFamily="34" charset="0"/>
                <a:cs typeface="Arial" panose="020B0604020202020204" pitchFamily="34" charset="0"/>
              </a:rPr>
              <a:t> the queen produces so many eggs, there can be three to eight million ants in a single colony.</a:t>
            </a:r>
            <a:endParaRPr lang="en-GB" dirty="0"/>
          </a:p>
        </p:txBody>
      </p:sp>
      <p:sp>
        <p:nvSpPr>
          <p:cNvPr id="6" name="TextBox 5"/>
          <p:cNvSpPr txBox="1"/>
          <p:nvPr/>
        </p:nvSpPr>
        <p:spPr>
          <a:xfrm>
            <a:off x="6213705" y="649678"/>
            <a:ext cx="5787795" cy="2585323"/>
          </a:xfrm>
          <a:prstGeom prst="rect">
            <a:avLst/>
          </a:prstGeom>
          <a:noFill/>
          <a:ln>
            <a:solidFill>
              <a:schemeClr val="tx1"/>
            </a:solidFill>
          </a:ln>
        </p:spPr>
        <p:txBody>
          <a:bodyPr wrap="square" rtlCol="0">
            <a:spAutoFit/>
          </a:bodyPr>
          <a:lstStyle/>
          <a:p>
            <a:r>
              <a:rPr lang="en-GB" b="1" u="sng" dirty="0" smtClean="0"/>
              <a:t>Diet</a:t>
            </a:r>
          </a:p>
          <a:p>
            <a:endParaRPr lang="en-GB" b="1" u="sng" dirty="0"/>
          </a:p>
          <a:p>
            <a:r>
              <a:rPr lang="en-GB" dirty="0" smtClean="0">
                <a:latin typeface="Comic Sans MS" panose="030F0702030302020204" pitchFamily="66" charset="0"/>
                <a:ea typeface="Calibri" panose="020F0502020204030204" pitchFamily="34" charset="0"/>
                <a:cs typeface="Times New Roman" panose="02020603050405020304" pitchFamily="18" charset="0"/>
              </a:rPr>
              <a:t>Worker ants </a:t>
            </a:r>
            <a:r>
              <a:rPr lang="en-GB" dirty="0">
                <a:latin typeface="Comic Sans MS" panose="030F0702030302020204" pitchFamily="66" charset="0"/>
                <a:ea typeface="Calibri" panose="020F0502020204030204" pitchFamily="34" charset="0"/>
                <a:cs typeface="Times New Roman" panose="02020603050405020304" pitchFamily="18" charset="0"/>
              </a:rPr>
              <a:t>pick up and </a:t>
            </a:r>
            <a:r>
              <a:rPr lang="en-GB" dirty="0" smtClean="0">
                <a:latin typeface="Comic Sans MS" panose="030F0702030302020204" pitchFamily="66" charset="0"/>
                <a:ea typeface="Calibri" panose="020F0502020204030204" pitchFamily="34" charset="0"/>
                <a:cs typeface="Times New Roman" panose="02020603050405020304" pitchFamily="18" charset="0"/>
              </a:rPr>
              <a:t>carry </a:t>
            </a:r>
            <a:r>
              <a:rPr lang="en-GB" dirty="0">
                <a:latin typeface="Comic Sans MS" panose="030F0702030302020204" pitchFamily="66" charset="0"/>
                <a:ea typeface="Calibri" panose="020F0502020204030204" pitchFamily="34" charset="0"/>
                <a:cs typeface="Times New Roman" panose="02020603050405020304" pitchFamily="18" charset="0"/>
              </a:rPr>
              <a:t>leaves to a kind of ‘garden’ in their underground nest </a:t>
            </a:r>
            <a:r>
              <a:rPr lang="en-GB" dirty="0">
                <a:solidFill>
                  <a:srgbClr val="FF0000"/>
                </a:solidFill>
                <a:latin typeface="Comic Sans MS" panose="030F0702030302020204" pitchFamily="66" charset="0"/>
                <a:ea typeface="Calibri" panose="020F0502020204030204" pitchFamily="34" charset="0"/>
                <a:cs typeface="Times New Roman" panose="02020603050405020304" pitchFamily="18" charset="0"/>
              </a:rPr>
              <a:t>so</a:t>
            </a:r>
            <a:r>
              <a:rPr lang="en-GB" dirty="0">
                <a:latin typeface="Comic Sans MS" panose="030F0702030302020204" pitchFamily="66" charset="0"/>
                <a:ea typeface="Calibri" panose="020F0502020204030204" pitchFamily="34" charset="0"/>
                <a:cs typeface="Times New Roman" panose="02020603050405020304" pitchFamily="18" charset="0"/>
              </a:rPr>
              <a:t> they can </a:t>
            </a:r>
            <a:r>
              <a:rPr lang="en-GB" dirty="0">
                <a:latin typeface="Comic Sans MS" panose="030F0702030302020204" pitchFamily="66" charset="0"/>
                <a:ea typeface="Calibri" panose="020F0502020204030204" pitchFamily="34" charset="0"/>
                <a:cs typeface="Arial" panose="020B0604020202020204" pitchFamily="34" charset="0"/>
              </a:rPr>
              <a:t>use them as compost to cultivate a particular fungus</a:t>
            </a:r>
            <a:r>
              <a:rPr lang="en-GB" dirty="0" smtClean="0">
                <a:latin typeface="Comic Sans MS" panose="030F0702030302020204" pitchFamily="66" charset="0"/>
                <a:ea typeface="Calibri" panose="020F0502020204030204" pitchFamily="34" charset="0"/>
                <a:cs typeface="Arial" panose="020B0604020202020204" pitchFamily="34" charset="0"/>
              </a:rPr>
              <a:t>. </a:t>
            </a:r>
            <a:r>
              <a:rPr lang="en-GB" dirty="0">
                <a:solidFill>
                  <a:srgbClr val="00B050"/>
                </a:solidFill>
                <a:latin typeface="Comic Sans MS" panose="030F0702030302020204" pitchFamily="66" charset="0"/>
              </a:rPr>
              <a:t>Before</a:t>
            </a:r>
            <a:r>
              <a:rPr lang="en-GB" dirty="0">
                <a:latin typeface="Comic Sans MS" panose="030F0702030302020204" pitchFamily="66" charset="0"/>
              </a:rPr>
              <a:t> the Leafcutter ants eat the fungi, they have to compost the leaves first</a:t>
            </a:r>
            <a:r>
              <a:rPr lang="en-GB" dirty="0" smtClean="0">
                <a:latin typeface="Comic Sans MS" panose="030F0702030302020204" pitchFamily="66" charset="0"/>
              </a:rPr>
              <a:t>. </a:t>
            </a:r>
            <a:r>
              <a:rPr lang="en-GB" dirty="0" smtClean="0">
                <a:solidFill>
                  <a:srgbClr val="7030A0"/>
                </a:solidFill>
                <a:latin typeface="Comic Sans MS" panose="030F0702030302020204" pitchFamily="66" charset="0"/>
              </a:rPr>
              <a:t>Surprisingly</a:t>
            </a:r>
            <a:r>
              <a:rPr lang="en-GB" dirty="0" smtClean="0">
                <a:latin typeface="Comic Sans MS" panose="030F0702030302020204" pitchFamily="66" charset="0"/>
              </a:rPr>
              <a:t>, leaf cutter ants eat more vegetation than any other animal group.</a:t>
            </a:r>
            <a:endParaRPr lang="en-GB" dirty="0"/>
          </a:p>
        </p:txBody>
      </p:sp>
      <p:sp>
        <p:nvSpPr>
          <p:cNvPr id="7" name="TextBox 6"/>
          <p:cNvSpPr txBox="1"/>
          <p:nvPr/>
        </p:nvSpPr>
        <p:spPr>
          <a:xfrm>
            <a:off x="63271" y="3958184"/>
            <a:ext cx="6013679" cy="2769989"/>
          </a:xfrm>
          <a:prstGeom prst="rect">
            <a:avLst/>
          </a:prstGeom>
          <a:noFill/>
          <a:ln>
            <a:solidFill>
              <a:schemeClr val="tx1"/>
            </a:solidFill>
          </a:ln>
        </p:spPr>
        <p:txBody>
          <a:bodyPr wrap="square" rtlCol="0">
            <a:spAutoFit/>
          </a:bodyPr>
          <a:lstStyle/>
          <a:p>
            <a:r>
              <a:rPr lang="en-GB" b="1" u="sng" dirty="0" smtClean="0"/>
              <a:t>Fascinating facts</a:t>
            </a:r>
          </a:p>
          <a:p>
            <a:endParaRPr lang="en-GB" b="1" u="sng" dirty="0" smtClean="0"/>
          </a:p>
          <a:p>
            <a:endParaRPr lang="en-GB" b="1" u="sng" dirty="0" smtClean="0"/>
          </a:p>
          <a:p>
            <a:r>
              <a:rPr lang="en-GB" dirty="0"/>
              <a:t> </a:t>
            </a:r>
            <a:endParaRPr lang="en-GB" dirty="0" smtClean="0"/>
          </a:p>
          <a:p>
            <a:r>
              <a:rPr lang="en-GB" b="1" dirty="0" smtClean="0">
                <a:solidFill>
                  <a:schemeClr val="accent4">
                    <a:lumMod val="50000"/>
                  </a:schemeClr>
                </a:solidFill>
                <a:latin typeface="Comic Sans MS" panose="030F0702030302020204" pitchFamily="66" charset="0"/>
              </a:rPr>
              <a:t>Did you know? </a:t>
            </a:r>
            <a:r>
              <a:rPr lang="en-GB" dirty="0" smtClean="0">
                <a:latin typeface="Comic Sans MS" panose="030F0702030302020204" pitchFamily="66" charset="0"/>
              </a:rPr>
              <a:t>L</a:t>
            </a:r>
            <a:r>
              <a:rPr lang="en-GB" dirty="0" smtClean="0">
                <a:latin typeface="Comic Sans MS" panose="030F0702030302020204" pitchFamily="66" charset="0"/>
                <a:ea typeface="Calibri" panose="020F0502020204030204" pitchFamily="34" charset="0"/>
                <a:cs typeface="Times New Roman" panose="02020603050405020304" pitchFamily="18" charset="0"/>
              </a:rPr>
              <a:t>eafcutter ants are </a:t>
            </a:r>
            <a:r>
              <a:rPr lang="en-GB" dirty="0">
                <a:latin typeface="Comic Sans MS" panose="030F0702030302020204" pitchFamily="66" charset="0"/>
                <a:ea typeface="Calibri" panose="020F0502020204030204" pitchFamily="34" charset="0"/>
                <a:cs typeface="Times New Roman" panose="02020603050405020304" pitchFamily="18" charset="0"/>
              </a:rPr>
              <a:t>tiny creatures </a:t>
            </a:r>
            <a:r>
              <a:rPr lang="en-GB" dirty="0">
                <a:solidFill>
                  <a:srgbClr val="FF0000"/>
                </a:solidFill>
                <a:latin typeface="Comic Sans MS" panose="030F0702030302020204" pitchFamily="66" charset="0"/>
                <a:ea typeface="Calibri" panose="020F0502020204030204" pitchFamily="34" charset="0"/>
                <a:cs typeface="Times New Roman" panose="02020603050405020304" pitchFamily="18" charset="0"/>
              </a:rPr>
              <a:t>yet </a:t>
            </a:r>
            <a:r>
              <a:rPr lang="en-GB" dirty="0">
                <a:latin typeface="Comic Sans MS" panose="030F0702030302020204" pitchFamily="66" charset="0"/>
                <a:ea typeface="Calibri" panose="020F0502020204030204" pitchFamily="34" charset="0"/>
                <a:cs typeface="Times New Roman" panose="02020603050405020304" pitchFamily="18" charset="0"/>
              </a:rPr>
              <a:t>they </a:t>
            </a:r>
            <a:r>
              <a:rPr lang="en-GB" dirty="0">
                <a:latin typeface="Comic Sans MS" panose="030F0702030302020204" pitchFamily="66" charset="0"/>
                <a:ea typeface="Calibri" panose="020F0502020204030204" pitchFamily="34" charset="0"/>
                <a:cs typeface="Arial" panose="020B0604020202020204" pitchFamily="34" charset="0"/>
              </a:rPr>
              <a:t>are able to carry pieces of leaf that weigh at least 20 times their own body </a:t>
            </a:r>
            <a:r>
              <a:rPr lang="en-GB" dirty="0" smtClean="0">
                <a:latin typeface="Comic Sans MS" panose="030F0702030302020204" pitchFamily="66" charset="0"/>
                <a:ea typeface="Calibri" panose="020F0502020204030204" pitchFamily="34" charset="0"/>
                <a:cs typeface="Arial" panose="020B0604020202020204" pitchFamily="34" charset="0"/>
              </a:rPr>
              <a:t>weight.</a:t>
            </a:r>
          </a:p>
          <a:p>
            <a:endParaRPr lang="en-GB" sz="1200" dirty="0">
              <a:latin typeface="Comic Sans MS" panose="030F0702030302020204" pitchFamily="66" charset="0"/>
              <a:ea typeface="Calibri" panose="020F0502020204030204" pitchFamily="34" charset="0"/>
              <a:cs typeface="Arial" panose="020B0604020202020204" pitchFamily="34" charset="0"/>
            </a:endParaRPr>
          </a:p>
          <a:p>
            <a:r>
              <a:rPr lang="en-GB" b="1" dirty="0" smtClean="0">
                <a:solidFill>
                  <a:schemeClr val="accent4">
                    <a:lumMod val="50000"/>
                  </a:schemeClr>
                </a:solidFill>
                <a:latin typeface="Comic Sans MS" panose="030F0702030302020204" pitchFamily="66" charset="0"/>
                <a:ea typeface="Calibri" panose="020F0502020204030204" pitchFamily="34" charset="0"/>
                <a:cs typeface="Times New Roman" panose="02020603050405020304" pitchFamily="18" charset="0"/>
              </a:rPr>
              <a:t>Did you know? </a:t>
            </a:r>
            <a:r>
              <a:rPr lang="en-GB" dirty="0" smtClean="0">
                <a:latin typeface="Comic Sans MS" panose="030F0702030302020204" pitchFamily="66" charset="0"/>
                <a:ea typeface="Calibri" panose="020F0502020204030204" pitchFamily="34" charset="0"/>
                <a:cs typeface="Times New Roman" panose="02020603050405020304" pitchFamily="18" charset="0"/>
              </a:rPr>
              <a:t>Soldier leaf cutters have huge jaws </a:t>
            </a:r>
            <a:r>
              <a:rPr lang="en-GB" dirty="0" smtClean="0">
                <a:solidFill>
                  <a:srgbClr val="00B050"/>
                </a:solidFill>
                <a:latin typeface="Comic Sans MS" panose="030F0702030302020204" pitchFamily="66" charset="0"/>
                <a:ea typeface="Calibri" panose="020F0502020204030204" pitchFamily="34" charset="0"/>
                <a:cs typeface="Times New Roman" panose="02020603050405020304" pitchFamily="18" charset="0"/>
              </a:rPr>
              <a:t>that</a:t>
            </a:r>
            <a:r>
              <a:rPr lang="en-GB" dirty="0" smtClean="0">
                <a:latin typeface="Comic Sans MS" panose="030F0702030302020204" pitchFamily="66" charset="0"/>
                <a:ea typeface="Calibri" panose="020F0502020204030204" pitchFamily="34" charset="0"/>
                <a:cs typeface="Times New Roman" panose="02020603050405020304" pitchFamily="18" charset="0"/>
              </a:rPr>
              <a:t> are strong enough to cut through leather.</a:t>
            </a:r>
            <a:endParaRPr lang="en-GB" dirty="0"/>
          </a:p>
        </p:txBody>
      </p:sp>
      <p:sp>
        <p:nvSpPr>
          <p:cNvPr id="8" name="TextBox 7"/>
          <p:cNvSpPr txBox="1"/>
          <p:nvPr/>
        </p:nvSpPr>
        <p:spPr>
          <a:xfrm>
            <a:off x="6213705" y="3419475"/>
            <a:ext cx="5787795" cy="2031325"/>
          </a:xfrm>
          <a:prstGeom prst="rect">
            <a:avLst/>
          </a:prstGeom>
          <a:noFill/>
          <a:ln>
            <a:solidFill>
              <a:schemeClr val="tx1"/>
            </a:solidFill>
          </a:ln>
        </p:spPr>
        <p:txBody>
          <a:bodyPr wrap="square" rtlCol="0">
            <a:spAutoFit/>
          </a:bodyPr>
          <a:lstStyle/>
          <a:p>
            <a:r>
              <a:rPr lang="en-GB" b="1" dirty="0" smtClean="0">
                <a:latin typeface="Comic Sans MS" panose="030F0702030302020204" pitchFamily="66" charset="0"/>
              </a:rPr>
              <a:t>Animals under threat</a:t>
            </a:r>
          </a:p>
          <a:p>
            <a:endParaRPr lang="en-GB" b="1" dirty="0">
              <a:latin typeface="Comic Sans MS" panose="030F0702030302020204" pitchFamily="66" charset="0"/>
            </a:endParaRPr>
          </a:p>
          <a:p>
            <a:r>
              <a:rPr lang="en-GB" dirty="0">
                <a:solidFill>
                  <a:srgbClr val="00B050"/>
                </a:solidFill>
                <a:latin typeface="Comic Sans MS" panose="030F0702030302020204" pitchFamily="66" charset="0"/>
                <a:ea typeface="Calibri" panose="020F0502020204030204" pitchFamily="34" charset="0"/>
                <a:cs typeface="Times New Roman" panose="02020603050405020304" pitchFamily="18" charset="0"/>
              </a:rPr>
              <a:t>While</a:t>
            </a:r>
            <a:r>
              <a:rPr lang="en-GB" dirty="0">
                <a:latin typeface="Comic Sans MS" panose="030F0702030302020204" pitchFamily="66" charset="0"/>
                <a:ea typeface="Calibri" panose="020F0502020204030204" pitchFamily="34" charset="0"/>
                <a:cs typeface="Times New Roman" panose="02020603050405020304" pitchFamily="18" charset="0"/>
              </a:rPr>
              <a:t> the leafcutter ant’s main predator is the armadillo,</a:t>
            </a:r>
            <a:r>
              <a:rPr lang="en-GB" sz="1600" dirty="0">
                <a:latin typeface="Comic Sans MS" panose="030F0702030302020204" pitchFamily="66" charset="0"/>
                <a:ea typeface="Calibri" panose="020F0502020204030204" pitchFamily="34" charset="0"/>
                <a:cs typeface="Times New Roman" panose="02020603050405020304" pitchFamily="18" charset="0"/>
              </a:rPr>
              <a:t> </a:t>
            </a:r>
            <a:r>
              <a:rPr lang="en-GB" dirty="0">
                <a:latin typeface="Comic Sans MS" panose="030F0702030302020204" pitchFamily="66" charset="0"/>
                <a:ea typeface="Calibri" panose="020F0502020204030204" pitchFamily="34" charset="0"/>
                <a:cs typeface="Times New Roman" panose="02020603050405020304" pitchFamily="18" charset="0"/>
              </a:rPr>
              <a:t>carnivorous flies also eat the ants</a:t>
            </a:r>
            <a:r>
              <a:rPr lang="en-GB" dirty="0" smtClean="0">
                <a:latin typeface="Comic Sans MS" panose="030F0702030302020204" pitchFamily="66" charset="0"/>
                <a:ea typeface="Calibri" panose="020F0502020204030204" pitchFamily="34" charset="0"/>
                <a:cs typeface="Times New Roman" panose="02020603050405020304" pitchFamily="18" charset="0"/>
              </a:rPr>
              <a:t>. </a:t>
            </a:r>
            <a:r>
              <a:rPr lang="en-GB" dirty="0" smtClean="0">
                <a:solidFill>
                  <a:srgbClr val="7030A0"/>
                </a:solidFill>
                <a:latin typeface="Comic Sans MS" panose="030F0702030302020204" pitchFamily="66" charset="0"/>
                <a:ea typeface="Calibri" panose="020F0502020204030204" pitchFamily="34" charset="0"/>
                <a:cs typeface="Times New Roman" panose="02020603050405020304" pitchFamily="18" charset="0"/>
              </a:rPr>
              <a:t>Worryingly</a:t>
            </a:r>
            <a:r>
              <a:rPr lang="en-GB" dirty="0" smtClean="0">
                <a:latin typeface="Comic Sans MS" panose="030F0702030302020204" pitchFamily="66" charset="0"/>
                <a:ea typeface="Calibri" panose="020F0502020204030204" pitchFamily="34" charset="0"/>
                <a:cs typeface="Times New Roman" panose="02020603050405020304" pitchFamily="18" charset="0"/>
              </a:rPr>
              <a:t>, t</a:t>
            </a:r>
            <a:r>
              <a:rPr lang="en-GB" dirty="0" smtClean="0">
                <a:latin typeface="Comic Sans MS" panose="030F0702030302020204" pitchFamily="66" charset="0"/>
              </a:rPr>
              <a:t>hese fascinating creatures are also under threat of losing their habitat </a:t>
            </a:r>
            <a:r>
              <a:rPr lang="en-GB" dirty="0" smtClean="0">
                <a:solidFill>
                  <a:srgbClr val="00B050"/>
                </a:solidFill>
                <a:latin typeface="Comic Sans MS" panose="030F0702030302020204" pitchFamily="66" charset="0"/>
              </a:rPr>
              <a:t>as</a:t>
            </a:r>
            <a:r>
              <a:rPr lang="en-GB" dirty="0" smtClean="0">
                <a:latin typeface="Comic Sans MS" panose="030F0702030302020204" pitchFamily="66" charset="0"/>
              </a:rPr>
              <a:t> the rainforests are disappearing.</a:t>
            </a:r>
            <a:endParaRPr lang="en-GB" b="1" dirty="0">
              <a:latin typeface="Comic Sans MS" panose="030F0702030302020204" pitchFamily="66" charset="0"/>
            </a:endParaRPr>
          </a:p>
        </p:txBody>
      </p:sp>
      <p:pic>
        <p:nvPicPr>
          <p:cNvPr id="9" name="Picture 8"/>
          <p:cNvPicPr>
            <a:picLocks noChangeAspect="1"/>
          </p:cNvPicPr>
          <p:nvPr/>
        </p:nvPicPr>
        <p:blipFill>
          <a:blip r:embed="rId4"/>
          <a:stretch>
            <a:fillRect/>
          </a:stretch>
        </p:blipFill>
        <p:spPr>
          <a:xfrm>
            <a:off x="4257675" y="4052732"/>
            <a:ext cx="1666875" cy="953905"/>
          </a:xfrm>
          <a:prstGeom prst="rect">
            <a:avLst/>
          </a:prstGeom>
        </p:spPr>
      </p:pic>
      <p:pic>
        <p:nvPicPr>
          <p:cNvPr id="10" name="Picture 9"/>
          <p:cNvPicPr>
            <a:picLocks noChangeAspect="1"/>
          </p:cNvPicPr>
          <p:nvPr/>
        </p:nvPicPr>
        <p:blipFill>
          <a:blip r:embed="rId5"/>
          <a:stretch>
            <a:fillRect/>
          </a:stretch>
        </p:blipFill>
        <p:spPr>
          <a:xfrm>
            <a:off x="6263032" y="5588997"/>
            <a:ext cx="1655156" cy="1139176"/>
          </a:xfrm>
          <a:prstGeom prst="rect">
            <a:avLst/>
          </a:prstGeom>
        </p:spPr>
      </p:pic>
      <p:sp>
        <p:nvSpPr>
          <p:cNvPr id="11" name="TextBox 10"/>
          <p:cNvSpPr txBox="1"/>
          <p:nvPr/>
        </p:nvSpPr>
        <p:spPr>
          <a:xfrm>
            <a:off x="63271" y="95250"/>
            <a:ext cx="3280004" cy="369332"/>
          </a:xfrm>
          <a:prstGeom prst="rect">
            <a:avLst/>
          </a:prstGeom>
          <a:noFill/>
        </p:spPr>
        <p:txBody>
          <a:bodyPr wrap="square" rtlCol="0">
            <a:spAutoFit/>
          </a:bodyPr>
          <a:lstStyle/>
          <a:p>
            <a:r>
              <a:rPr lang="en-GB" dirty="0" smtClean="0"/>
              <a:t>Mrs Evans’ model</a:t>
            </a:r>
            <a:endParaRPr lang="en-GB"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84823" y="0"/>
            <a:ext cx="1341120" cy="1341120"/>
          </a:xfrm>
          <a:prstGeom prst="rect">
            <a:avLst/>
          </a:prstGeom>
        </p:spPr>
      </p:pic>
      <p:sp>
        <p:nvSpPr>
          <p:cNvPr id="3" name="TextBox 2"/>
          <p:cNvSpPr txBox="1"/>
          <p:nvPr/>
        </p:nvSpPr>
        <p:spPr>
          <a:xfrm>
            <a:off x="2795451" y="165463"/>
            <a:ext cx="6740435" cy="523220"/>
          </a:xfrm>
          <a:prstGeom prst="rect">
            <a:avLst/>
          </a:prstGeom>
          <a:noFill/>
        </p:spPr>
        <p:txBody>
          <a:bodyPr wrap="square" rtlCol="0">
            <a:spAutoFit/>
          </a:bodyPr>
          <a:lstStyle/>
          <a:p>
            <a:pPr algn="ctr"/>
            <a:r>
              <a:rPr lang="en-GB" sz="2800" b="1" dirty="0" smtClean="0">
                <a:solidFill>
                  <a:schemeClr val="accent2">
                    <a:lumMod val="75000"/>
                  </a:schemeClr>
                </a:solidFill>
              </a:rPr>
              <a:t>The Leaf Cutter Ant</a:t>
            </a:r>
            <a:endParaRPr lang="en-GB" sz="2800" b="1" dirty="0">
              <a:solidFill>
                <a:schemeClr val="accent2">
                  <a:lumMod val="75000"/>
                </a:schemeClr>
              </a:solidFill>
            </a:endParaRPr>
          </a:p>
        </p:txBody>
      </p:sp>
    </p:spTree>
    <p:extLst>
      <p:ext uri="{BB962C8B-B14F-4D97-AF65-F5344CB8AC3E}">
        <p14:creationId xmlns:p14="http://schemas.microsoft.com/office/powerpoint/2010/main" val="13964478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3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TotalTime>
  <Words>405</Words>
  <Application>Microsoft Office PowerPoint</Application>
  <PresentationFormat>Widescreen</PresentationFormat>
  <Paragraphs>65</Paragraphs>
  <Slides>4</Slides>
  <Notes>0</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Arial</vt:lpstr>
      <vt:lpstr>Calibri</vt:lpstr>
      <vt:lpstr>Calibri Light</vt:lpstr>
      <vt:lpstr>Comic Sans MS</vt:lpstr>
      <vt:lpstr>Times New Roman</vt:lpstr>
      <vt:lpstr>Office Theme</vt:lpstr>
      <vt:lpstr>      English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home</dc:creator>
  <cp:lastModifiedBy>home</cp:lastModifiedBy>
  <cp:revision>31</cp:revision>
  <dcterms:created xsi:type="dcterms:W3CDTF">2020-09-20T20:04:10Z</dcterms:created>
  <dcterms:modified xsi:type="dcterms:W3CDTF">2021-01-14T19:18:12Z</dcterms:modified>
</cp:coreProperties>
</file>