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9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9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3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5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e9bnYRzFvk" TargetMode="External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</a:t>
            </a:r>
            <a:r>
              <a:rPr lang="en-GB" sz="4800" dirty="0" smtClean="0"/>
              <a:t>Maths </a:t>
            </a:r>
            <a:r>
              <a:rPr lang="en-GB" sz="4800" dirty="0"/>
              <a:t>Home Learning  </a:t>
            </a:r>
          </a:p>
          <a:p>
            <a:pPr algn="ctr"/>
            <a:r>
              <a:rPr lang="en-GB" sz="4800" dirty="0" smtClean="0"/>
              <a:t>Friday 15</a:t>
            </a:r>
            <a:r>
              <a:rPr lang="en-GB" sz="4800" baseline="30000" dirty="0" smtClean="0"/>
              <a:t>th</a:t>
            </a:r>
            <a:r>
              <a:rPr lang="en-GB" sz="4800" dirty="0" smtClean="0"/>
              <a:t> January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326" y="4863899"/>
            <a:ext cx="2114821" cy="17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676149"/>
            <a:ext cx="10972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16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Today we are going to be looking at calendars. You could use the one we made in class with your handprints or have a look at the one I have attached.</a:t>
            </a:r>
          </a:p>
          <a:p>
            <a:pPr algn="ctr">
              <a:lnSpc>
                <a:spcPct val="150000"/>
              </a:lnSpc>
            </a:pPr>
            <a:endParaRPr lang="en-GB" sz="16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latin typeface="Comic Sans MS" panose="030F0702030302020204" pitchFamily="66" charset="0"/>
              </a:rPr>
              <a:t>There is so much you can tell from a calendar. It shows us how many days are in each month. It also tells us </a:t>
            </a:r>
            <a:r>
              <a:rPr lang="en-GB" sz="1600" dirty="0" smtClean="0">
                <a:latin typeface="Comic Sans MS" panose="030F0702030302020204" pitchFamily="66" charset="0"/>
              </a:rPr>
              <a:t>what day </a:t>
            </a:r>
            <a:r>
              <a:rPr lang="en-GB" sz="1600" dirty="0">
                <a:latin typeface="Comic Sans MS" panose="030F0702030302020204" pitchFamily="66" charset="0"/>
              </a:rPr>
              <a:t>each date </a:t>
            </a:r>
            <a:r>
              <a:rPr lang="en-GB" sz="1600" dirty="0" smtClean="0">
                <a:latin typeface="Comic Sans MS" panose="030F0702030302020204" pitchFamily="66" charset="0"/>
              </a:rPr>
              <a:t>is. </a:t>
            </a:r>
          </a:p>
          <a:p>
            <a:pPr algn="ctr">
              <a:lnSpc>
                <a:spcPct val="150000"/>
              </a:lnSpc>
            </a:pPr>
            <a:endParaRPr lang="en-GB" sz="16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 smtClean="0">
                <a:latin typeface="Comic Sans MS" panose="030F0702030302020204" pitchFamily="66" charset="0"/>
              </a:rPr>
              <a:t>Can you remember what year we’re in now? What was last year and what will next year be?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7375" y="2776127"/>
            <a:ext cx="461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TIME LESSON TWO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441" y="25479"/>
            <a:ext cx="23622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048" y="76288"/>
            <a:ext cx="3400698" cy="406244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48846" y="3020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587" y="209006"/>
            <a:ext cx="832974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Our first task is to think about the months of the year.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Can </a:t>
            </a:r>
            <a:r>
              <a:rPr lang="en-GB" sz="2000" dirty="0">
                <a:latin typeface="Comic Sans MS" panose="030F0702030302020204" pitchFamily="66" charset="0"/>
              </a:rPr>
              <a:t>you name them all?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Have a look at this video to help you remember: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  <a:hlinkClick r:id="rId8"/>
              </a:rPr>
              <a:t>https://</a:t>
            </a:r>
            <a:r>
              <a:rPr lang="en-GB" sz="2000" dirty="0" smtClean="0">
                <a:latin typeface="Comic Sans MS" panose="030F0702030302020204" pitchFamily="66" charset="0"/>
                <a:hlinkClick r:id="rId8"/>
              </a:rPr>
              <a:t>www.youtube.com/watch?v=Fe9bnYRzFvk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How many months of the year do we have? 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Do they all have the same number of days?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What month is the odd one out? Do you know why?</a:t>
            </a:r>
          </a:p>
          <a:p>
            <a:pPr algn="ctr">
              <a:lnSpc>
                <a:spcPct val="15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You could play a game by writing down the months of the year (don’t forget they start with a capital letter!) and then mixing them up and trying to put them back in the right order.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56023" y="85126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05109" y="325599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02484" y="5998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130629"/>
            <a:ext cx="10515600" cy="5889580"/>
          </a:xfrm>
        </p:spPr>
        <p:txBody>
          <a:bodyPr/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Can </a:t>
            </a:r>
            <a:r>
              <a:rPr lang="en-GB" sz="1600" dirty="0" smtClean="0">
                <a:latin typeface="Comic Sans MS" panose="030F0702030302020204" pitchFamily="66" charset="0"/>
              </a:rPr>
              <a:t>you answer these questions about calendars?: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52" y="630467"/>
            <a:ext cx="4893674" cy="6061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114" y="630467"/>
            <a:ext cx="5214392" cy="606131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1126" y="130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551713" y="2377440"/>
            <a:ext cx="6322424" cy="43035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1700" b="1" dirty="0" smtClean="0">
                <a:latin typeface="Comic Sans MS" panose="030F0702030302020204" pitchFamily="66" charset="0"/>
              </a:rPr>
              <a:t>Look at the 2021 calendar and see if you can answer these questions. Remember that when we use the calendar we must go across first and then down</a:t>
            </a:r>
          </a:p>
          <a:p>
            <a:pPr>
              <a:lnSpc>
                <a:spcPct val="150000"/>
              </a:lnSpc>
            </a:pPr>
            <a:r>
              <a:rPr lang="en-GB" sz="1700" b="1" dirty="0" smtClean="0">
                <a:latin typeface="Comic Sans MS" panose="030F0702030302020204" pitchFamily="66" charset="0"/>
              </a:rPr>
              <a:t>What </a:t>
            </a:r>
            <a:r>
              <a:rPr lang="en-GB" sz="1700" b="1" dirty="0">
                <a:latin typeface="Comic Sans MS" panose="030F0702030302020204" pitchFamily="66" charset="0"/>
              </a:rPr>
              <a:t>day of the week is your birthday? </a:t>
            </a:r>
            <a:endParaRPr lang="en-GB" sz="17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700" b="1" dirty="0" smtClean="0">
                <a:latin typeface="Comic Sans MS" panose="030F0702030302020204" pitchFamily="66" charset="0"/>
              </a:rPr>
              <a:t>What </a:t>
            </a:r>
            <a:r>
              <a:rPr lang="en-GB" sz="1700" b="1" dirty="0">
                <a:latin typeface="Comic Sans MS" panose="030F0702030302020204" pitchFamily="66" charset="0"/>
              </a:rPr>
              <a:t>about Christmas? </a:t>
            </a:r>
            <a:endParaRPr lang="en-GB" sz="17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700" b="1" dirty="0" smtClean="0">
                <a:latin typeface="Comic Sans MS" panose="030F0702030302020204" pitchFamily="66" charset="0"/>
              </a:rPr>
              <a:t>How </a:t>
            </a:r>
            <a:r>
              <a:rPr lang="en-GB" sz="1700" b="1" dirty="0">
                <a:latin typeface="Comic Sans MS" panose="030F0702030302020204" pitchFamily="66" charset="0"/>
              </a:rPr>
              <a:t>many months start on a Monday? </a:t>
            </a:r>
            <a:endParaRPr lang="en-GB" sz="17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700" b="1" dirty="0" smtClean="0">
                <a:latin typeface="Comic Sans MS" panose="030F0702030302020204" pitchFamily="66" charset="0"/>
              </a:rPr>
              <a:t>How many Tuesdays are there in June?</a:t>
            </a:r>
          </a:p>
          <a:p>
            <a:pPr>
              <a:lnSpc>
                <a:spcPct val="150000"/>
              </a:lnSpc>
            </a:pPr>
            <a:r>
              <a:rPr lang="en-GB" sz="1700" b="1" dirty="0" smtClean="0">
                <a:latin typeface="Comic Sans MS" panose="030F0702030302020204" pitchFamily="66" charset="0"/>
              </a:rPr>
              <a:t>Which months </a:t>
            </a:r>
            <a:r>
              <a:rPr lang="en-GB" sz="1700" b="1" dirty="0">
                <a:latin typeface="Comic Sans MS" panose="030F0702030302020204" pitchFamily="66" charset="0"/>
              </a:rPr>
              <a:t>have 31 days? </a:t>
            </a:r>
            <a:endParaRPr lang="en-GB" sz="17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700" b="1" dirty="0" smtClean="0">
                <a:latin typeface="Comic Sans MS" panose="030F0702030302020204" pitchFamily="66" charset="0"/>
              </a:rPr>
              <a:t>What </a:t>
            </a:r>
            <a:r>
              <a:rPr lang="en-GB" sz="1700" b="1" dirty="0">
                <a:latin typeface="Comic Sans MS" panose="030F0702030302020204" pitchFamily="66" charset="0"/>
              </a:rPr>
              <a:t>happens to February in a leap year? </a:t>
            </a:r>
            <a:endParaRPr lang="en-GB" sz="17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700" b="1" dirty="0" smtClean="0">
                <a:latin typeface="Comic Sans MS" panose="030F0702030302020204" pitchFamily="66" charset="0"/>
              </a:rPr>
              <a:t>If </a:t>
            </a:r>
            <a:r>
              <a:rPr lang="en-GB" sz="1700" b="1" dirty="0">
                <a:latin typeface="Comic Sans MS" panose="030F0702030302020204" pitchFamily="66" charset="0"/>
              </a:rPr>
              <a:t>I know today’s date, how can I use the calendar to </a:t>
            </a:r>
            <a:r>
              <a:rPr lang="en-GB" sz="1700" b="1" dirty="0" smtClean="0">
                <a:latin typeface="Comic Sans MS" panose="030F0702030302020204" pitchFamily="66" charset="0"/>
              </a:rPr>
              <a:t>find </a:t>
            </a:r>
            <a:r>
              <a:rPr lang="en-GB" sz="1700" b="1" dirty="0">
                <a:latin typeface="Comic Sans MS" panose="030F0702030302020204" pitchFamily="66" charset="0"/>
              </a:rPr>
              <a:t>the date in a week’s time? </a:t>
            </a:r>
            <a:endParaRPr lang="en-GB" sz="1700" b="1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53" y="197050"/>
            <a:ext cx="4935404" cy="6483967"/>
          </a:xfrm>
          <a:prstGeom prst="rect">
            <a:avLst/>
          </a:prstGeom>
        </p:spPr>
      </p:pic>
      <p:pic>
        <p:nvPicPr>
          <p:cNvPr id="8" name="Picture 2" descr="Your Daily Challenge – Gurnard Pre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03" y="165034"/>
            <a:ext cx="2273117" cy="19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0320" y="859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66B432-8386-4AFD-978D-7389A1084108}"/>
</file>

<file path=customXml/itemProps2.xml><?xml version="1.0" encoding="utf-8"?>
<ds:datastoreItem xmlns:ds="http://schemas.openxmlformats.org/officeDocument/2006/customXml" ds:itemID="{D4FD8341-DCBD-46B5-ACA4-E9C94395A2F4}"/>
</file>

<file path=customXml/itemProps3.xml><?xml version="1.0" encoding="utf-8"?>
<ds:datastoreItem xmlns:ds="http://schemas.openxmlformats.org/officeDocument/2006/customXml" ds:itemID="{55FD7585-D25A-495D-BC9F-ACD07351267C}"/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302</Words>
  <Application>Microsoft Office PowerPoint</Application>
  <PresentationFormat>Widescreen</PresentationFormat>
  <Paragraphs>31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Mrs Judge</cp:lastModifiedBy>
  <cp:revision>37</cp:revision>
  <dcterms:created xsi:type="dcterms:W3CDTF">2020-11-02T10:04:53Z</dcterms:created>
  <dcterms:modified xsi:type="dcterms:W3CDTF">2021-01-12T11:14:13Z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