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66" r:id="rId8"/>
    <p:sldId id="267" r:id="rId9"/>
    <p:sldId id="268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hyperlink" Target="https://www.literacywagoll.com/non-chronological-report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15.01.21</a:t>
            </a:r>
            <a:endParaRPr lang="en-GB" b="1" dirty="0"/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2 – Lesson 5</a:t>
            </a:r>
          </a:p>
          <a:p>
            <a:r>
              <a:rPr lang="en-GB" b="1" dirty="0"/>
              <a:t>Creature Feature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38B6A0-E35F-4A25-9DB4-B971D74F5F36}"/>
              </a:ext>
            </a:extLst>
          </p:cNvPr>
          <p:cNvSpPr/>
          <p:nvPr/>
        </p:nvSpPr>
        <p:spPr>
          <a:xfrm>
            <a:off x="683191" y="2150058"/>
            <a:ext cx="108256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Recap which North American animal you choose to research yesterday – </a:t>
            </a:r>
            <a:r>
              <a:rPr lang="en-GB" sz="2400" i="1" dirty="0"/>
              <a:t>What did you learn about it? Can you recall 3 key facts you learnt from your research?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97EE75-4A57-4746-A642-1CAA9A880A88}"/>
              </a:ext>
            </a:extLst>
          </p:cNvPr>
          <p:cNvSpPr/>
          <p:nvPr/>
        </p:nvSpPr>
        <p:spPr>
          <a:xfrm>
            <a:off x="683191" y="922290"/>
            <a:ext cx="2574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1</a:t>
            </a:r>
            <a:endParaRPr lang="en-GB" sz="2000" b="1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34" name="Picture 10" descr="pronghorn">
            <a:extLst>
              <a:ext uri="{FF2B5EF4-FFF2-40B4-BE49-F238E27FC236}">
                <a16:creationId xmlns:a16="http://schemas.microsoft.com/office/drawing/2014/main" id="{96333A95-3272-4217-9047-F08FD6A0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85" y="3796695"/>
            <a:ext cx="2373585" cy="1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B32EB15-54A1-44A9-B98B-73CB1159348A}"/>
              </a:ext>
            </a:extLst>
          </p:cNvPr>
          <p:cNvSpPr txBox="1"/>
          <p:nvPr/>
        </p:nvSpPr>
        <p:spPr>
          <a:xfrm>
            <a:off x="3563559" y="1023420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explained to you.</a:t>
            </a:r>
          </a:p>
        </p:txBody>
      </p:sp>
      <p:pic>
        <p:nvPicPr>
          <p:cNvPr id="9" name="Picture 2" descr="12 Important Animals of North America">
            <a:extLst>
              <a:ext uri="{FF2B5EF4-FFF2-40B4-BE49-F238E27FC236}">
                <a16:creationId xmlns:a16="http://schemas.microsoft.com/office/drawing/2014/main" id="{B472C60C-88CE-4B6D-8653-999152F6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15" y="3796693"/>
            <a:ext cx="2372104" cy="158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lack-footed ferret">
            <a:extLst>
              <a:ext uri="{FF2B5EF4-FFF2-40B4-BE49-F238E27FC236}">
                <a16:creationId xmlns:a16="http://schemas.microsoft.com/office/drawing/2014/main" id="{6DD45DFB-4FBE-449F-9A3E-C473941E2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08" y="3796693"/>
            <a:ext cx="2373585" cy="158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riday writing slide 2">
            <a:hlinkClick r:id="" action="ppaction://media"/>
            <a:extLst>
              <a:ext uri="{FF2B5EF4-FFF2-40B4-BE49-F238E27FC236}">
                <a16:creationId xmlns:a16="http://schemas.microsoft.com/office/drawing/2014/main" id="{5B98FEA9-85F3-45AA-AC4F-81D9E8EC5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0164" y="897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BFD667-F3C8-4018-8814-272622BBD400}"/>
              </a:ext>
            </a:extLst>
          </p:cNvPr>
          <p:cNvSpPr/>
          <p:nvPr/>
        </p:nvSpPr>
        <p:spPr>
          <a:xfrm>
            <a:off x="689113" y="379667"/>
            <a:ext cx="2574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2</a:t>
            </a:r>
            <a:endParaRPr lang="en-GB" sz="2000" b="1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482CCE-871F-4898-A027-C114C4954206}"/>
              </a:ext>
            </a:extLst>
          </p:cNvPr>
          <p:cNvSpPr/>
          <p:nvPr/>
        </p:nvSpPr>
        <p:spPr>
          <a:xfrm>
            <a:off x="689113" y="1196767"/>
            <a:ext cx="1094629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Write a </a:t>
            </a:r>
            <a:r>
              <a:rPr lang="en-GB" sz="2400" b="1" dirty="0"/>
              <a:t>non-chronological report </a:t>
            </a:r>
            <a:r>
              <a:rPr lang="en-GB" sz="2400" dirty="0"/>
              <a:t>about your animal. </a:t>
            </a:r>
          </a:p>
          <a:p>
            <a:endParaRPr lang="en-GB" sz="2400" dirty="0"/>
          </a:p>
          <a:p>
            <a:r>
              <a:rPr lang="en-GB" sz="2400" i="1" dirty="0"/>
              <a:t>Think about: </a:t>
            </a:r>
            <a:endParaRPr lang="en-GB" sz="1100" i="1" dirty="0"/>
          </a:p>
          <a:p>
            <a:r>
              <a:rPr lang="en-GB" sz="2400" dirty="0"/>
              <a:t>• What sections you need to have (e.g. appearance, habitat, diet)</a:t>
            </a:r>
          </a:p>
          <a:p>
            <a:r>
              <a:rPr lang="en-GB" sz="2400" dirty="0"/>
              <a:t>• How you are going to set it out (e.g. headings and subheadings)</a:t>
            </a:r>
          </a:p>
          <a:p>
            <a:r>
              <a:rPr lang="en-GB" sz="2400" dirty="0"/>
              <a:t>• How you are going to make your information interesting to read</a:t>
            </a:r>
          </a:p>
          <a:p>
            <a:endParaRPr lang="en-GB" sz="3200" dirty="0"/>
          </a:p>
          <a:p>
            <a:r>
              <a:rPr lang="en-GB" sz="2400" dirty="0"/>
              <a:t>The following website has lots of examples of </a:t>
            </a:r>
            <a:r>
              <a:rPr lang="en-GB" sz="2400" b="1" dirty="0"/>
              <a:t>non-chronological reports </a:t>
            </a:r>
            <a:r>
              <a:rPr lang="en-GB" sz="2400" dirty="0"/>
              <a:t>to use as a WAGOLL</a:t>
            </a:r>
            <a:r>
              <a:rPr lang="en-GB" sz="2400" b="1" dirty="0"/>
              <a:t>. I will go through an example of one of these on the next slide.</a:t>
            </a:r>
            <a:endParaRPr lang="en-GB" sz="2400" dirty="0"/>
          </a:p>
          <a:p>
            <a:endParaRPr lang="en-GB" sz="600" dirty="0">
              <a:hlinkClick r:id="rId4"/>
            </a:endParaRPr>
          </a:p>
          <a:p>
            <a:r>
              <a:rPr lang="en-GB" sz="2400" dirty="0">
                <a:hlinkClick r:id="rId4"/>
              </a:rPr>
              <a:t>https://www.literacywagoll.com/non-chronological-report.html</a:t>
            </a:r>
            <a:r>
              <a:rPr lang="en-GB" sz="2400" dirty="0"/>
              <a:t> </a:t>
            </a:r>
          </a:p>
          <a:p>
            <a:endParaRPr lang="en-GB" sz="2000" dirty="0"/>
          </a:p>
          <a:p>
            <a:pPr algn="ctr"/>
            <a:endParaRPr lang="en-GB" dirty="0"/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You could present your report on paper or on a laptop using software such as Word. 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B32EB15-54A1-44A9-B98B-73CB1159348A}"/>
              </a:ext>
            </a:extLst>
          </p:cNvPr>
          <p:cNvSpPr txBox="1"/>
          <p:nvPr/>
        </p:nvSpPr>
        <p:spPr>
          <a:xfrm>
            <a:off x="4377972" y="487388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explained to you.</a:t>
            </a:r>
          </a:p>
        </p:txBody>
      </p:sp>
      <p:pic>
        <p:nvPicPr>
          <p:cNvPr id="2" name="Friday writing slide 3">
            <a:hlinkClick r:id="" action="ppaction://media"/>
            <a:extLst>
              <a:ext uri="{FF2B5EF4-FFF2-40B4-BE49-F238E27FC236}">
                <a16:creationId xmlns:a16="http://schemas.microsoft.com/office/drawing/2014/main" id="{AD9043CA-0C0D-4746-BD17-EB91ED810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8083" y="401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A791DC-5B38-4F47-825B-E08557E3D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8" t="23825" r="24999" b="14444"/>
          <a:stretch/>
        </p:blipFill>
        <p:spPr>
          <a:xfrm>
            <a:off x="0" y="0"/>
            <a:ext cx="6268278" cy="4055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8666B3-64F3-4C88-8EBB-B5BD7095BD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60" t="25035" r="25326" b="10611"/>
          <a:stretch/>
        </p:blipFill>
        <p:spPr>
          <a:xfrm>
            <a:off x="5930348" y="2630556"/>
            <a:ext cx="6268278" cy="42274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A9AEB0-59ED-4571-85A3-AEC1C1B9144C}"/>
              </a:ext>
            </a:extLst>
          </p:cNvPr>
          <p:cNvSpPr/>
          <p:nvPr/>
        </p:nvSpPr>
        <p:spPr>
          <a:xfrm>
            <a:off x="7205204" y="550255"/>
            <a:ext cx="405649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WAGOLL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(What A Good One Looks Like)</a:t>
            </a:r>
            <a:endParaRPr lang="en-GB" sz="2400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7AFA7BF1-2A73-42D5-804C-A9F2F142A83E}"/>
              </a:ext>
            </a:extLst>
          </p:cNvPr>
          <p:cNvSpPr txBox="1"/>
          <p:nvPr/>
        </p:nvSpPr>
        <p:spPr>
          <a:xfrm>
            <a:off x="723789" y="5234971"/>
            <a:ext cx="330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the WAGOLL read to you.</a:t>
            </a:r>
          </a:p>
        </p:txBody>
      </p:sp>
      <p:pic>
        <p:nvPicPr>
          <p:cNvPr id="5" name="Friday writing slide 4">
            <a:hlinkClick r:id="" action="ppaction://media"/>
            <a:extLst>
              <a:ext uri="{FF2B5EF4-FFF2-40B4-BE49-F238E27FC236}">
                <a16:creationId xmlns:a16="http://schemas.microsoft.com/office/drawing/2014/main" id="{AF776DE3-28AC-4895-99F7-9DE31D063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9357" y="5271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0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g, Bad Spelling Quiz! | The Pioneer Woman">
            <a:extLst>
              <a:ext uri="{FF2B5EF4-FFF2-40B4-BE49-F238E27FC236}">
                <a16:creationId xmlns:a16="http://schemas.microsoft.com/office/drawing/2014/main" id="{36A36541-54F8-4D4C-AB39-110B29A5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47" y="836858"/>
            <a:ext cx="5453905" cy="391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C17189A-0BCA-41F1-8975-CA734A5689EC}"/>
              </a:ext>
            </a:extLst>
          </p:cNvPr>
          <p:cNvSpPr txBox="1"/>
          <p:nvPr/>
        </p:nvSpPr>
        <p:spPr>
          <a:xfrm>
            <a:off x="1664352" y="5520085"/>
            <a:ext cx="791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Click on the sound button to hear the spellings for this week’s quiz.</a:t>
            </a:r>
          </a:p>
        </p:txBody>
      </p:sp>
      <p:pic>
        <p:nvPicPr>
          <p:cNvPr id="2" name="Friday writing slide 5">
            <a:hlinkClick r:id="" action="ppaction://media"/>
            <a:extLst>
              <a:ext uri="{FF2B5EF4-FFF2-40B4-BE49-F238E27FC236}">
                <a16:creationId xmlns:a16="http://schemas.microsoft.com/office/drawing/2014/main" id="{7CA6BB8A-9412-4A9C-AE85-A0B77BBCD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3729" y="5380382"/>
            <a:ext cx="735186" cy="73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3D2E3D-5D89-40E5-99E6-7AAE978CE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1346" y="1782409"/>
            <a:ext cx="609600" cy="609600"/>
          </a:xfrm>
          <a:prstGeom prst="rect">
            <a:avLst/>
          </a:prstGeom>
        </p:spPr>
      </p:pic>
      <p:pic>
        <p:nvPicPr>
          <p:cNvPr id="1026" name="Picture 2" descr="Big, Bad Spelling Quiz! | The Pioneer Woman">
            <a:extLst>
              <a:ext uri="{FF2B5EF4-FFF2-40B4-BE49-F238E27FC236}">
                <a16:creationId xmlns:a16="http://schemas.microsoft.com/office/drawing/2014/main" id="{36A36541-54F8-4D4C-AB39-110B29A5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701" y="745418"/>
            <a:ext cx="3742891" cy="268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43E9F0-BC4A-4C1B-BE6D-100811DC0132}"/>
              </a:ext>
            </a:extLst>
          </p:cNvPr>
          <p:cNvSpPr txBox="1"/>
          <p:nvPr/>
        </p:nvSpPr>
        <p:spPr>
          <a:xfrm>
            <a:off x="1452633" y="378773"/>
            <a:ext cx="5410795" cy="610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600" b="1" dirty="0">
                <a:solidFill>
                  <a:srgbClr val="FF0000"/>
                </a:solidFill>
              </a:rPr>
              <a:t>Answers: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GB" sz="3600" dirty="0"/>
              <a:t>fasten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GB" sz="3600" dirty="0"/>
              <a:t>castle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GB" sz="3600" dirty="0"/>
              <a:t>glistening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GB" sz="3600" dirty="0"/>
              <a:t>whistle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GB" sz="3600" dirty="0"/>
              <a:t>listening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endParaRPr lang="en-GB" sz="3600" dirty="0"/>
          </a:p>
        </p:txBody>
      </p:sp>
      <p:pic>
        <p:nvPicPr>
          <p:cNvPr id="2" name="Friday writing slide 6">
            <a:hlinkClick r:id="" action="ppaction://media"/>
            <a:extLst>
              <a:ext uri="{FF2B5EF4-FFF2-40B4-BE49-F238E27FC236}">
                <a16:creationId xmlns:a16="http://schemas.microsoft.com/office/drawing/2014/main" id="{5E2FA370-4B90-4CC5-A120-701F29FB9F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8165" y="4890052"/>
            <a:ext cx="953198" cy="953198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3851A723-1921-41A1-9FE7-DF64D6A62A02}"/>
              </a:ext>
            </a:extLst>
          </p:cNvPr>
          <p:cNvSpPr txBox="1"/>
          <p:nvPr/>
        </p:nvSpPr>
        <p:spPr>
          <a:xfrm>
            <a:off x="6353569" y="5069511"/>
            <a:ext cx="348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Click on the sound button to hear the spelling quiz answers.</a:t>
            </a:r>
          </a:p>
        </p:txBody>
      </p:sp>
    </p:spTree>
    <p:extLst>
      <p:ext uri="{BB962C8B-B14F-4D97-AF65-F5344CB8AC3E}">
        <p14:creationId xmlns:p14="http://schemas.microsoft.com/office/powerpoint/2010/main" val="24449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CD33A3-DBAA-4705-A116-9AF666041E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84" t="15630" r="34346" b="6645"/>
          <a:stretch/>
        </p:blipFill>
        <p:spPr>
          <a:xfrm>
            <a:off x="6583680" y="501961"/>
            <a:ext cx="4419096" cy="5854078"/>
          </a:xfrm>
          <a:prstGeom prst="rect">
            <a:avLst/>
          </a:prstGeom>
        </p:spPr>
      </p:pic>
      <p:pic>
        <p:nvPicPr>
          <p:cNvPr id="2" name="Friday reading - 15.1.21">
            <a:hlinkClick r:id="" action="ppaction://media"/>
            <a:extLst>
              <a:ext uri="{FF2B5EF4-FFF2-40B4-BE49-F238E27FC236}">
                <a16:creationId xmlns:a16="http://schemas.microsoft.com/office/drawing/2014/main" id="{7F908625-BAB1-4ECC-8EB1-96DF1F393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1110" y="4303643"/>
            <a:ext cx="967409" cy="9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BAF6C6-6E40-4680-A7E1-FBAA692749C8}">
  <ds:schemaRefs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6e6ca74e-b4f7-4601-85ac-67e42a279e9b"/>
    <ds:schemaRef ds:uri="http://www.w3.org/XML/1998/namespace"/>
    <ds:schemaRef ds:uri="a460e403-a353-4628-9222-e96d0f2ecf11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244</Words>
  <Application>Microsoft Office PowerPoint</Application>
  <PresentationFormat>Widescreen</PresentationFormat>
  <Paragraphs>39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75</cp:revision>
  <dcterms:created xsi:type="dcterms:W3CDTF">2020-07-13T10:58:18Z</dcterms:created>
  <dcterms:modified xsi:type="dcterms:W3CDTF">2021-01-12T22:32:25Z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