
<file path=[Content_Types].xml><?xml version="1.0" encoding="utf-8"?>
<Types xmlns="http://schemas.openxmlformats.org/package/2006/content-types">
  <Default Extension="png" ContentType="image/png"/>
  <Default Extension="tmp"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63" r:id="rId5"/>
    <p:sldId id="265" r:id="rId6"/>
    <p:sldId id="266" r:id="rId7"/>
    <p:sldId id="267" r:id="rId8"/>
    <p:sldId id="257"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609DE-F8A3-4D9C-8898-BF3A54C0D1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429220-02DD-4CA3-B076-C6ADFB5091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20E1AB-8ED1-48CB-9594-B8F814F76E7C}"/>
              </a:ext>
            </a:extLst>
          </p:cNvPr>
          <p:cNvSpPr>
            <a:spLocks noGrp="1"/>
          </p:cNvSpPr>
          <p:nvPr>
            <p:ph type="dt" sz="half" idx="10"/>
          </p:nvPr>
        </p:nvSpPr>
        <p:spPr/>
        <p:txBody>
          <a:bodyPr/>
          <a:lstStyle/>
          <a:p>
            <a:fld id="{B84041C9-33C8-400C-880A-64B9B161CA66}" type="datetimeFigureOut">
              <a:rPr lang="en-GB" smtClean="0"/>
              <a:t>11/01/2021</a:t>
            </a:fld>
            <a:endParaRPr lang="en-GB"/>
          </a:p>
        </p:txBody>
      </p:sp>
      <p:sp>
        <p:nvSpPr>
          <p:cNvPr id="5" name="Footer Placeholder 4">
            <a:extLst>
              <a:ext uri="{FF2B5EF4-FFF2-40B4-BE49-F238E27FC236}">
                <a16:creationId xmlns:a16="http://schemas.microsoft.com/office/drawing/2014/main" id="{95839D69-F589-460C-A14D-61C506BA43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75325F-2C8D-493D-AFCB-A750D0456EDB}"/>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53225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40DEE-3E4F-45D9-9F3E-B2D26D8181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C8E671-FB7E-483D-BFFA-E86426574E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0C4C6C-C144-49FB-8A73-2A75CD01337C}"/>
              </a:ext>
            </a:extLst>
          </p:cNvPr>
          <p:cNvSpPr>
            <a:spLocks noGrp="1"/>
          </p:cNvSpPr>
          <p:nvPr>
            <p:ph type="dt" sz="half" idx="10"/>
          </p:nvPr>
        </p:nvSpPr>
        <p:spPr/>
        <p:txBody>
          <a:bodyPr/>
          <a:lstStyle/>
          <a:p>
            <a:fld id="{B84041C9-33C8-400C-880A-64B9B161CA66}" type="datetimeFigureOut">
              <a:rPr lang="en-GB" smtClean="0"/>
              <a:t>11/01/2021</a:t>
            </a:fld>
            <a:endParaRPr lang="en-GB"/>
          </a:p>
        </p:txBody>
      </p:sp>
      <p:sp>
        <p:nvSpPr>
          <p:cNvPr id="5" name="Footer Placeholder 4">
            <a:extLst>
              <a:ext uri="{FF2B5EF4-FFF2-40B4-BE49-F238E27FC236}">
                <a16:creationId xmlns:a16="http://schemas.microsoft.com/office/drawing/2014/main" id="{BDB2757D-C050-4830-8930-D6358A0B80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B0FCB-7DCE-4647-9110-B53FDFBBE50F}"/>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238869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35A9EB-5DB2-4735-A0A3-031D97C271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2AC71B-5783-4FB6-93EE-8B50332FEF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FBEDAB-0CD4-4B46-ABB0-D93410A90FE9}"/>
              </a:ext>
            </a:extLst>
          </p:cNvPr>
          <p:cNvSpPr>
            <a:spLocks noGrp="1"/>
          </p:cNvSpPr>
          <p:nvPr>
            <p:ph type="dt" sz="half" idx="10"/>
          </p:nvPr>
        </p:nvSpPr>
        <p:spPr/>
        <p:txBody>
          <a:bodyPr/>
          <a:lstStyle/>
          <a:p>
            <a:fld id="{B84041C9-33C8-400C-880A-64B9B161CA66}" type="datetimeFigureOut">
              <a:rPr lang="en-GB" smtClean="0"/>
              <a:t>11/01/2021</a:t>
            </a:fld>
            <a:endParaRPr lang="en-GB"/>
          </a:p>
        </p:txBody>
      </p:sp>
      <p:sp>
        <p:nvSpPr>
          <p:cNvPr id="5" name="Footer Placeholder 4">
            <a:extLst>
              <a:ext uri="{FF2B5EF4-FFF2-40B4-BE49-F238E27FC236}">
                <a16:creationId xmlns:a16="http://schemas.microsoft.com/office/drawing/2014/main" id="{5F050F5A-8507-4D02-8EB6-C9C472F261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289FD3-5D42-495A-8F8E-D65E04502C37}"/>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208998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0CD3-33A3-4499-98DD-CE4CFB891C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F438CC-F7AD-43BE-81C5-9070FE6286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E8F9E-C02E-4D2D-BF7F-534201660BA4}"/>
              </a:ext>
            </a:extLst>
          </p:cNvPr>
          <p:cNvSpPr>
            <a:spLocks noGrp="1"/>
          </p:cNvSpPr>
          <p:nvPr>
            <p:ph type="dt" sz="half" idx="10"/>
          </p:nvPr>
        </p:nvSpPr>
        <p:spPr/>
        <p:txBody>
          <a:bodyPr/>
          <a:lstStyle/>
          <a:p>
            <a:fld id="{B84041C9-33C8-400C-880A-64B9B161CA66}" type="datetimeFigureOut">
              <a:rPr lang="en-GB" smtClean="0"/>
              <a:t>11/01/2021</a:t>
            </a:fld>
            <a:endParaRPr lang="en-GB"/>
          </a:p>
        </p:txBody>
      </p:sp>
      <p:sp>
        <p:nvSpPr>
          <p:cNvPr id="5" name="Footer Placeholder 4">
            <a:extLst>
              <a:ext uri="{FF2B5EF4-FFF2-40B4-BE49-F238E27FC236}">
                <a16:creationId xmlns:a16="http://schemas.microsoft.com/office/drawing/2014/main" id="{36242C6C-072A-4FC8-A65A-C399EF244C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3FE7CD-1182-4FD1-9DDC-207D26D59936}"/>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413638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3C31-88F8-40BD-8249-CCAFD11CBD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61A0DE-B755-4213-9952-6FAFED3662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2BD979-4780-46F5-91C3-F8082960A19B}"/>
              </a:ext>
            </a:extLst>
          </p:cNvPr>
          <p:cNvSpPr>
            <a:spLocks noGrp="1"/>
          </p:cNvSpPr>
          <p:nvPr>
            <p:ph type="dt" sz="half" idx="10"/>
          </p:nvPr>
        </p:nvSpPr>
        <p:spPr/>
        <p:txBody>
          <a:bodyPr/>
          <a:lstStyle/>
          <a:p>
            <a:fld id="{B84041C9-33C8-400C-880A-64B9B161CA66}" type="datetimeFigureOut">
              <a:rPr lang="en-GB" smtClean="0"/>
              <a:t>11/01/2021</a:t>
            </a:fld>
            <a:endParaRPr lang="en-GB"/>
          </a:p>
        </p:txBody>
      </p:sp>
      <p:sp>
        <p:nvSpPr>
          <p:cNvPr id="5" name="Footer Placeholder 4">
            <a:extLst>
              <a:ext uri="{FF2B5EF4-FFF2-40B4-BE49-F238E27FC236}">
                <a16:creationId xmlns:a16="http://schemas.microsoft.com/office/drawing/2014/main" id="{154E23EC-7791-4E0A-B71A-A1D5C07D60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10E02-556A-45FE-9E19-5494014D3E21}"/>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341998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3BA26-FC04-4353-99C5-50B09B0FE6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12D19F-745E-4FA2-B90F-DB09A4DB07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BEA848-FC01-4E70-85C2-7FA35994C8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18276E-0C26-47BB-B30F-36ACD19611DD}"/>
              </a:ext>
            </a:extLst>
          </p:cNvPr>
          <p:cNvSpPr>
            <a:spLocks noGrp="1"/>
          </p:cNvSpPr>
          <p:nvPr>
            <p:ph type="dt" sz="half" idx="10"/>
          </p:nvPr>
        </p:nvSpPr>
        <p:spPr/>
        <p:txBody>
          <a:bodyPr/>
          <a:lstStyle/>
          <a:p>
            <a:fld id="{B84041C9-33C8-400C-880A-64B9B161CA66}" type="datetimeFigureOut">
              <a:rPr lang="en-GB" smtClean="0"/>
              <a:t>11/01/2021</a:t>
            </a:fld>
            <a:endParaRPr lang="en-GB"/>
          </a:p>
        </p:txBody>
      </p:sp>
      <p:sp>
        <p:nvSpPr>
          <p:cNvPr id="6" name="Footer Placeholder 5">
            <a:extLst>
              <a:ext uri="{FF2B5EF4-FFF2-40B4-BE49-F238E27FC236}">
                <a16:creationId xmlns:a16="http://schemas.microsoft.com/office/drawing/2014/main" id="{FD7863A6-D97F-432A-8EB9-855CAC948A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1A670E-F694-4AEB-89D9-3C0FF5B4C9FE}"/>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226657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1B525-2620-472F-BF0F-5E5AAC2D31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C48582-9BB9-4095-84E1-CD7A1E013A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A2DF80-6A29-4055-9E1E-54B25143E3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73DC03-3483-41D3-B679-0BDD5837B2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6FAE38-B168-44FB-A453-455063241E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9A6232-777D-47CC-A2EC-7B4E5FF6424E}"/>
              </a:ext>
            </a:extLst>
          </p:cNvPr>
          <p:cNvSpPr>
            <a:spLocks noGrp="1"/>
          </p:cNvSpPr>
          <p:nvPr>
            <p:ph type="dt" sz="half" idx="10"/>
          </p:nvPr>
        </p:nvSpPr>
        <p:spPr/>
        <p:txBody>
          <a:bodyPr/>
          <a:lstStyle/>
          <a:p>
            <a:fld id="{B84041C9-33C8-400C-880A-64B9B161CA66}" type="datetimeFigureOut">
              <a:rPr lang="en-GB" smtClean="0"/>
              <a:t>11/01/2021</a:t>
            </a:fld>
            <a:endParaRPr lang="en-GB"/>
          </a:p>
        </p:txBody>
      </p:sp>
      <p:sp>
        <p:nvSpPr>
          <p:cNvPr id="8" name="Footer Placeholder 7">
            <a:extLst>
              <a:ext uri="{FF2B5EF4-FFF2-40B4-BE49-F238E27FC236}">
                <a16:creationId xmlns:a16="http://schemas.microsoft.com/office/drawing/2014/main" id="{BFD924FC-0996-4FE9-BE9E-18A0DC9A1CC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B66910-001E-42B8-8B27-606639640F9C}"/>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296780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0448-6C0A-4279-B583-CD3FB1FA08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D5A69A-A417-4BD4-858C-3E2B76F97D63}"/>
              </a:ext>
            </a:extLst>
          </p:cNvPr>
          <p:cNvSpPr>
            <a:spLocks noGrp="1"/>
          </p:cNvSpPr>
          <p:nvPr>
            <p:ph type="dt" sz="half" idx="10"/>
          </p:nvPr>
        </p:nvSpPr>
        <p:spPr/>
        <p:txBody>
          <a:bodyPr/>
          <a:lstStyle/>
          <a:p>
            <a:fld id="{B84041C9-33C8-400C-880A-64B9B161CA66}" type="datetimeFigureOut">
              <a:rPr lang="en-GB" smtClean="0"/>
              <a:t>11/01/2021</a:t>
            </a:fld>
            <a:endParaRPr lang="en-GB"/>
          </a:p>
        </p:txBody>
      </p:sp>
      <p:sp>
        <p:nvSpPr>
          <p:cNvPr id="4" name="Footer Placeholder 3">
            <a:extLst>
              <a:ext uri="{FF2B5EF4-FFF2-40B4-BE49-F238E27FC236}">
                <a16:creationId xmlns:a16="http://schemas.microsoft.com/office/drawing/2014/main" id="{51A8099C-8B08-439F-84EA-E8F15133AC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814CB0-BE58-4540-A583-4477F586AB48}"/>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307738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0423F9-9F53-40C6-B5A3-E69AAB27AB0E}"/>
              </a:ext>
            </a:extLst>
          </p:cNvPr>
          <p:cNvSpPr>
            <a:spLocks noGrp="1"/>
          </p:cNvSpPr>
          <p:nvPr>
            <p:ph type="dt" sz="half" idx="10"/>
          </p:nvPr>
        </p:nvSpPr>
        <p:spPr/>
        <p:txBody>
          <a:bodyPr/>
          <a:lstStyle/>
          <a:p>
            <a:fld id="{B84041C9-33C8-400C-880A-64B9B161CA66}" type="datetimeFigureOut">
              <a:rPr lang="en-GB" smtClean="0"/>
              <a:t>11/01/2021</a:t>
            </a:fld>
            <a:endParaRPr lang="en-GB"/>
          </a:p>
        </p:txBody>
      </p:sp>
      <p:sp>
        <p:nvSpPr>
          <p:cNvPr id="3" name="Footer Placeholder 2">
            <a:extLst>
              <a:ext uri="{FF2B5EF4-FFF2-40B4-BE49-F238E27FC236}">
                <a16:creationId xmlns:a16="http://schemas.microsoft.com/office/drawing/2014/main" id="{C2E0F51A-7C6E-4D50-9F0C-FE4C09A46F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505E79-19F1-4E7C-A737-E385A16E2FD6}"/>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400875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0D60-B55D-4F7F-88F7-63E0797AFE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4ABF88-C31B-46E5-907A-D4AE646998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545FD9-CB57-4A80-8CCD-74AA25884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79A301-C220-444E-A0B0-615BDA753E0F}"/>
              </a:ext>
            </a:extLst>
          </p:cNvPr>
          <p:cNvSpPr>
            <a:spLocks noGrp="1"/>
          </p:cNvSpPr>
          <p:nvPr>
            <p:ph type="dt" sz="half" idx="10"/>
          </p:nvPr>
        </p:nvSpPr>
        <p:spPr/>
        <p:txBody>
          <a:bodyPr/>
          <a:lstStyle/>
          <a:p>
            <a:fld id="{B84041C9-33C8-400C-880A-64B9B161CA66}" type="datetimeFigureOut">
              <a:rPr lang="en-GB" smtClean="0"/>
              <a:t>11/01/2021</a:t>
            </a:fld>
            <a:endParaRPr lang="en-GB"/>
          </a:p>
        </p:txBody>
      </p:sp>
      <p:sp>
        <p:nvSpPr>
          <p:cNvPr id="6" name="Footer Placeholder 5">
            <a:extLst>
              <a:ext uri="{FF2B5EF4-FFF2-40B4-BE49-F238E27FC236}">
                <a16:creationId xmlns:a16="http://schemas.microsoft.com/office/drawing/2014/main" id="{75FA3BA2-5C45-45A5-AE92-2ED4C51642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BBB8B9-96D8-44DB-8723-C6DCABBFD03B}"/>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238298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7609-C7E8-422F-9F87-7E82FC4544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2A92C7-F6EC-4A32-A3A9-076FA330EF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1A85854-D3E2-4B49-84D6-9BC6C3BCA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68B00A-7AF7-48B4-8967-0F8F161B78BE}"/>
              </a:ext>
            </a:extLst>
          </p:cNvPr>
          <p:cNvSpPr>
            <a:spLocks noGrp="1"/>
          </p:cNvSpPr>
          <p:nvPr>
            <p:ph type="dt" sz="half" idx="10"/>
          </p:nvPr>
        </p:nvSpPr>
        <p:spPr/>
        <p:txBody>
          <a:bodyPr/>
          <a:lstStyle/>
          <a:p>
            <a:fld id="{B84041C9-33C8-400C-880A-64B9B161CA66}" type="datetimeFigureOut">
              <a:rPr lang="en-GB" smtClean="0"/>
              <a:t>11/01/2021</a:t>
            </a:fld>
            <a:endParaRPr lang="en-GB"/>
          </a:p>
        </p:txBody>
      </p:sp>
      <p:sp>
        <p:nvSpPr>
          <p:cNvPr id="6" name="Footer Placeholder 5">
            <a:extLst>
              <a:ext uri="{FF2B5EF4-FFF2-40B4-BE49-F238E27FC236}">
                <a16:creationId xmlns:a16="http://schemas.microsoft.com/office/drawing/2014/main" id="{29C6FD5A-92D8-47A0-9ABD-3C6826A4B5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EC43B1-82BE-41C6-8141-236E96E43449}"/>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377381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5D53F4-F118-45F5-9E7B-EEF8C6F4D2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988E9C-BD4B-4262-BE25-D8F4AE4C92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691EBF-783B-4465-9CAC-5548F993A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041C9-33C8-400C-880A-64B9B161CA66}" type="datetimeFigureOut">
              <a:rPr lang="en-GB" smtClean="0"/>
              <a:t>11/01/2021</a:t>
            </a:fld>
            <a:endParaRPr lang="en-GB"/>
          </a:p>
        </p:txBody>
      </p:sp>
      <p:sp>
        <p:nvSpPr>
          <p:cNvPr id="5" name="Footer Placeholder 4">
            <a:extLst>
              <a:ext uri="{FF2B5EF4-FFF2-40B4-BE49-F238E27FC236}">
                <a16:creationId xmlns:a16="http://schemas.microsoft.com/office/drawing/2014/main" id="{D64BF606-FA9A-43E6-81D1-6C41098EB6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5E4EEA3-6E29-4EC5-874E-5852586503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DD53A-B165-4678-92AD-DBC8BCE979C1}" type="slidenum">
              <a:rPr lang="en-GB" smtClean="0"/>
              <a:t>‹#›</a:t>
            </a:fld>
            <a:endParaRPr lang="en-GB"/>
          </a:p>
        </p:txBody>
      </p:sp>
    </p:spTree>
    <p:extLst>
      <p:ext uri="{BB962C8B-B14F-4D97-AF65-F5344CB8AC3E}">
        <p14:creationId xmlns:p14="http://schemas.microsoft.com/office/powerpoint/2010/main" val="3971006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hyperlink" Target="https://www.youtube.com/channel/UCo7fbLgY2oA_cFCIg9GdxtQ"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BB26FF-B3E6-45ED-B9B3-86CCF21FE76F}"/>
              </a:ext>
            </a:extLst>
          </p:cNvPr>
          <p:cNvSpPr txBox="1"/>
          <p:nvPr/>
        </p:nvSpPr>
        <p:spPr>
          <a:xfrm>
            <a:off x="2278966" y="2145352"/>
            <a:ext cx="6848621" cy="2308324"/>
          </a:xfrm>
          <a:prstGeom prst="rect">
            <a:avLst/>
          </a:prstGeom>
          <a:noFill/>
        </p:spPr>
        <p:txBody>
          <a:bodyPr wrap="square" rtlCol="0">
            <a:spAutoFit/>
          </a:bodyPr>
          <a:lstStyle/>
          <a:p>
            <a:pPr algn="ctr"/>
            <a:r>
              <a:rPr lang="en-GB" sz="4800" dirty="0"/>
              <a:t>Starlings English Home Learning  </a:t>
            </a:r>
          </a:p>
          <a:p>
            <a:pPr algn="ctr"/>
            <a:r>
              <a:rPr lang="en-GB" sz="4800" dirty="0"/>
              <a:t>Thursday 14</a:t>
            </a:r>
            <a:r>
              <a:rPr lang="en-GB" sz="4800" baseline="30000" dirty="0"/>
              <a:t>th</a:t>
            </a:r>
            <a:r>
              <a:rPr lang="en-GB" sz="4800" dirty="0"/>
              <a:t> January</a:t>
            </a:r>
          </a:p>
        </p:txBody>
      </p:sp>
      <p:pic>
        <p:nvPicPr>
          <p:cNvPr id="6" name="Picture 5">
            <a:extLst>
              <a:ext uri="{FF2B5EF4-FFF2-40B4-BE49-F238E27FC236}">
                <a16:creationId xmlns:a16="http://schemas.microsoft.com/office/drawing/2014/main" id="{0FBD720D-550C-48E0-BC37-DC98286372C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85893" y="227514"/>
            <a:ext cx="2117188" cy="1711702"/>
          </a:xfrm>
          <a:prstGeom prst="rect">
            <a:avLst/>
          </a:prstGeom>
        </p:spPr>
      </p:pic>
    </p:spTree>
    <p:extLst>
      <p:ext uri="{BB962C8B-B14F-4D97-AF65-F5344CB8AC3E}">
        <p14:creationId xmlns:p14="http://schemas.microsoft.com/office/powerpoint/2010/main" val="2659648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249995-D235-4F40-B352-91ABC629C9AC}"/>
              </a:ext>
            </a:extLst>
          </p:cNvPr>
          <p:cNvPicPr>
            <a:picLocks noChangeAspect="1"/>
          </p:cNvPicPr>
          <p:nvPr/>
        </p:nvPicPr>
        <p:blipFill>
          <a:blip r:embed="rId4"/>
          <a:stretch>
            <a:fillRect/>
          </a:stretch>
        </p:blipFill>
        <p:spPr>
          <a:xfrm>
            <a:off x="180448" y="176724"/>
            <a:ext cx="2011854" cy="1383912"/>
          </a:xfrm>
          <a:prstGeom prst="rect">
            <a:avLst/>
          </a:prstGeom>
        </p:spPr>
      </p:pic>
      <p:pic>
        <p:nvPicPr>
          <p:cNvPr id="3" name="Picture 2">
            <a:extLst>
              <a:ext uri="{FF2B5EF4-FFF2-40B4-BE49-F238E27FC236}">
                <a16:creationId xmlns:a16="http://schemas.microsoft.com/office/drawing/2014/main" id="{8CA011AF-9BAA-4138-A52F-331B9645AF23}"/>
              </a:ext>
            </a:extLst>
          </p:cNvPr>
          <p:cNvPicPr>
            <a:picLocks noChangeAspect="1"/>
          </p:cNvPicPr>
          <p:nvPr/>
        </p:nvPicPr>
        <p:blipFill>
          <a:blip r:embed="rId5"/>
          <a:stretch>
            <a:fillRect/>
          </a:stretch>
        </p:blipFill>
        <p:spPr>
          <a:xfrm>
            <a:off x="9478232" y="5635705"/>
            <a:ext cx="2548349" cy="1072989"/>
          </a:xfrm>
          <a:prstGeom prst="rect">
            <a:avLst/>
          </a:prstGeom>
        </p:spPr>
      </p:pic>
      <p:sp>
        <p:nvSpPr>
          <p:cNvPr id="4" name="TextBox 3">
            <a:extLst>
              <a:ext uri="{FF2B5EF4-FFF2-40B4-BE49-F238E27FC236}">
                <a16:creationId xmlns:a16="http://schemas.microsoft.com/office/drawing/2014/main" id="{E9FF3154-289C-41FD-82ED-28F2D21E7D71}"/>
              </a:ext>
            </a:extLst>
          </p:cNvPr>
          <p:cNvSpPr txBox="1"/>
          <p:nvPr/>
        </p:nvSpPr>
        <p:spPr>
          <a:xfrm>
            <a:off x="292990" y="1560636"/>
            <a:ext cx="11270654" cy="6555641"/>
          </a:xfrm>
          <a:prstGeom prst="rect">
            <a:avLst/>
          </a:prstGeom>
          <a:noFill/>
        </p:spPr>
        <p:txBody>
          <a:bodyPr wrap="square" rtlCol="0">
            <a:spAutoFit/>
          </a:bodyPr>
          <a:lstStyle/>
          <a:p>
            <a:r>
              <a:rPr lang="en-GB" sz="3200" dirty="0"/>
              <a:t>Today you are going to write a letter to one of the characters from the story. </a:t>
            </a:r>
          </a:p>
          <a:p>
            <a:endParaRPr lang="en-GB" sz="3200" dirty="0"/>
          </a:p>
          <a:p>
            <a:r>
              <a:rPr lang="en-GB" sz="3200" dirty="0"/>
              <a:t>That means you will </a:t>
            </a:r>
          </a:p>
          <a:p>
            <a:pPr marL="457200" indent="-457200">
              <a:buFont typeface="Wingdings" panose="05000000000000000000" pitchFamily="2" charset="2"/>
              <a:buChar char="ü"/>
            </a:pPr>
            <a:r>
              <a:rPr lang="en-GB" sz="3200" dirty="0"/>
              <a:t>Choose a character to write your letter to.</a:t>
            </a:r>
          </a:p>
          <a:p>
            <a:pPr marL="457200" indent="-457200">
              <a:buFont typeface="Wingdings" panose="05000000000000000000" pitchFamily="2" charset="2"/>
              <a:buChar char="ü"/>
            </a:pPr>
            <a:r>
              <a:rPr lang="en-GB" sz="3200" dirty="0"/>
              <a:t>Decide on a purpose for your letter. Are you going to warn Little Red about the wolf? Are you going to say get well soon to Grandma? Are you going to say thank you to the woodcutters?</a:t>
            </a:r>
          </a:p>
          <a:p>
            <a:pPr marL="457200" indent="-457200">
              <a:buFont typeface="Wingdings" panose="05000000000000000000" pitchFamily="2" charset="2"/>
              <a:buChar char="ü"/>
            </a:pPr>
            <a:r>
              <a:rPr lang="en-GB" sz="3200" dirty="0"/>
              <a:t>Start your letter with the Dear or To … </a:t>
            </a:r>
          </a:p>
          <a:p>
            <a:pPr marL="457200" indent="-457200">
              <a:buFont typeface="Wingdings" panose="05000000000000000000" pitchFamily="2" charset="2"/>
              <a:buChar char="ü"/>
            </a:pPr>
            <a:r>
              <a:rPr lang="en-GB" sz="3200" dirty="0"/>
              <a:t>End your letter with From</a:t>
            </a:r>
          </a:p>
          <a:p>
            <a:endParaRPr lang="en-GB" sz="3200" dirty="0"/>
          </a:p>
          <a:p>
            <a:endParaRPr lang="en-GB" sz="3200" dirty="0"/>
          </a:p>
          <a:p>
            <a:endParaRPr lang="en-GB" dirty="0"/>
          </a:p>
          <a:p>
            <a:endParaRPr lang="en-GB" dirty="0"/>
          </a:p>
        </p:txBody>
      </p:sp>
      <p:pic>
        <p:nvPicPr>
          <p:cNvPr id="5" name="Recorded Sound">
            <a:hlinkClick r:id="" action="ppaction://media"/>
            <a:extLst>
              <a:ext uri="{FF2B5EF4-FFF2-40B4-BE49-F238E27FC236}">
                <a16:creationId xmlns:a16="http://schemas.microsoft.com/office/drawing/2014/main" id="{32AD62E7-0A84-4740-986C-EEC644A1997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1451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4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2C4C12-EBDB-4BEE-946B-20E6B99588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864" y="871180"/>
            <a:ext cx="6430272" cy="5115639"/>
          </a:xfrm>
          <a:prstGeom prst="rect">
            <a:avLst/>
          </a:prstGeom>
        </p:spPr>
      </p:pic>
      <p:pic>
        <p:nvPicPr>
          <p:cNvPr id="2" name="Recorded Sound">
            <a:hlinkClick r:id="" action="ppaction://media"/>
            <a:extLst>
              <a:ext uri="{FF2B5EF4-FFF2-40B4-BE49-F238E27FC236}">
                <a16:creationId xmlns:a16="http://schemas.microsoft.com/office/drawing/2014/main" id="{AFF7EA2A-1474-4622-96A4-A86A65604C3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63721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1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982FBD-047F-4FEE-A610-0E80F1B57D2B}"/>
              </a:ext>
            </a:extLst>
          </p:cNvPr>
          <p:cNvSpPr txBox="1"/>
          <p:nvPr/>
        </p:nvSpPr>
        <p:spPr>
          <a:xfrm>
            <a:off x="900333" y="815924"/>
            <a:ext cx="2588454"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6000" dirty="0"/>
              <a:t>Idea 1</a:t>
            </a:r>
          </a:p>
          <a:p>
            <a:endParaRPr lang="en-GB" sz="6000" dirty="0"/>
          </a:p>
          <a:p>
            <a:endParaRPr lang="en-GB" sz="6000" dirty="0"/>
          </a:p>
          <a:p>
            <a:endParaRPr lang="en-GB" sz="6000" dirty="0"/>
          </a:p>
          <a:p>
            <a:endParaRPr lang="en-GB" sz="6000" dirty="0"/>
          </a:p>
          <a:p>
            <a:r>
              <a:rPr lang="en-GB" sz="6000" dirty="0"/>
              <a:t> </a:t>
            </a:r>
          </a:p>
        </p:txBody>
      </p:sp>
      <p:sp>
        <p:nvSpPr>
          <p:cNvPr id="3" name="TextBox 2">
            <a:extLst>
              <a:ext uri="{FF2B5EF4-FFF2-40B4-BE49-F238E27FC236}">
                <a16:creationId xmlns:a16="http://schemas.microsoft.com/office/drawing/2014/main" id="{1C0515B7-0245-40FA-9329-6F5B9799E061}"/>
              </a:ext>
            </a:extLst>
          </p:cNvPr>
          <p:cNvSpPr txBox="1"/>
          <p:nvPr/>
        </p:nvSpPr>
        <p:spPr>
          <a:xfrm>
            <a:off x="4639995" y="806036"/>
            <a:ext cx="2813537"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6000" dirty="0"/>
              <a:t>Idea 2 </a:t>
            </a:r>
          </a:p>
          <a:p>
            <a:endParaRPr lang="en-GB" sz="6000" dirty="0"/>
          </a:p>
          <a:p>
            <a:endParaRPr lang="en-GB" sz="6000" dirty="0"/>
          </a:p>
          <a:p>
            <a:endParaRPr lang="en-GB" sz="6000" dirty="0"/>
          </a:p>
          <a:p>
            <a:endParaRPr lang="en-GB" sz="6000" dirty="0"/>
          </a:p>
          <a:p>
            <a:endParaRPr lang="en-GB" sz="6000" dirty="0"/>
          </a:p>
        </p:txBody>
      </p:sp>
      <p:sp>
        <p:nvSpPr>
          <p:cNvPr id="4" name="TextBox 3">
            <a:extLst>
              <a:ext uri="{FF2B5EF4-FFF2-40B4-BE49-F238E27FC236}">
                <a16:creationId xmlns:a16="http://schemas.microsoft.com/office/drawing/2014/main" id="{9A7BC401-86E0-49AE-BA3B-76F99A3934EB}"/>
              </a:ext>
            </a:extLst>
          </p:cNvPr>
          <p:cNvSpPr txBox="1"/>
          <p:nvPr/>
        </p:nvSpPr>
        <p:spPr>
          <a:xfrm>
            <a:off x="8604740" y="831384"/>
            <a:ext cx="3123026"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6000" dirty="0"/>
              <a:t>Idea 3</a:t>
            </a:r>
          </a:p>
          <a:p>
            <a:endParaRPr lang="en-GB" sz="6000" dirty="0"/>
          </a:p>
          <a:p>
            <a:endParaRPr lang="en-GB" sz="6000" dirty="0"/>
          </a:p>
          <a:p>
            <a:endParaRPr lang="en-GB" sz="6000" dirty="0"/>
          </a:p>
          <a:p>
            <a:endParaRPr lang="en-GB" sz="6000" dirty="0"/>
          </a:p>
          <a:p>
            <a:r>
              <a:rPr lang="en-GB" sz="6000" dirty="0"/>
              <a:t> </a:t>
            </a:r>
          </a:p>
        </p:txBody>
      </p:sp>
      <p:pic>
        <p:nvPicPr>
          <p:cNvPr id="5" name="Recorded Sound">
            <a:hlinkClick r:id="" action="ppaction://media"/>
            <a:extLst>
              <a:ext uri="{FF2B5EF4-FFF2-40B4-BE49-F238E27FC236}">
                <a16:creationId xmlns:a16="http://schemas.microsoft.com/office/drawing/2014/main" id="{D0D58569-C87C-4028-861D-79A73710AF1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20530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37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D426B3-CECA-42BC-94FD-6B2966161FA7}"/>
              </a:ext>
            </a:extLst>
          </p:cNvPr>
          <p:cNvSpPr txBox="1"/>
          <p:nvPr/>
        </p:nvSpPr>
        <p:spPr>
          <a:xfrm>
            <a:off x="809937" y="612844"/>
            <a:ext cx="11147603" cy="563231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a:t>Dear ____________</a:t>
            </a:r>
          </a:p>
          <a:p>
            <a:endParaRPr lang="en-GB" dirty="0"/>
          </a:p>
          <a:p>
            <a:endParaRPr lang="en-GB" dirty="0"/>
          </a:p>
          <a:p>
            <a:endParaRPr lang="en-GB" dirty="0"/>
          </a:p>
          <a:p>
            <a:endParaRPr lang="en-GB" dirty="0"/>
          </a:p>
          <a:p>
            <a:r>
              <a:rPr lang="en-GB" dirty="0"/>
              <a:t>_Idea 1_________________________________________________________________________________________</a:t>
            </a:r>
          </a:p>
          <a:p>
            <a:endParaRPr lang="en-GB" dirty="0"/>
          </a:p>
          <a:p>
            <a:r>
              <a:rPr lang="en-GB" dirty="0"/>
              <a:t>__________________________________________________________________________________________</a:t>
            </a:r>
          </a:p>
          <a:p>
            <a:endParaRPr lang="en-GB" dirty="0"/>
          </a:p>
          <a:p>
            <a:r>
              <a:rPr lang="en-GB" dirty="0"/>
              <a:t>__Idea 2________________________________________________________________________________________</a:t>
            </a:r>
          </a:p>
          <a:p>
            <a:endParaRPr lang="en-GB" dirty="0"/>
          </a:p>
          <a:p>
            <a:r>
              <a:rPr lang="en-GB" dirty="0"/>
              <a:t>__________________________________________________________________________________________</a:t>
            </a:r>
          </a:p>
          <a:p>
            <a:endParaRPr lang="en-GB" dirty="0"/>
          </a:p>
          <a:p>
            <a:r>
              <a:rPr lang="en-GB" dirty="0"/>
              <a:t>_Idea 3_________________________________________________________________________________________</a:t>
            </a:r>
          </a:p>
          <a:p>
            <a:endParaRPr lang="en-GB" dirty="0"/>
          </a:p>
          <a:p>
            <a:r>
              <a:rPr lang="en-GB" dirty="0"/>
              <a:t>__________________________________________________________________________________________</a:t>
            </a:r>
          </a:p>
          <a:p>
            <a:endParaRPr lang="en-GB" dirty="0"/>
          </a:p>
          <a:p>
            <a:endParaRPr lang="en-GB" dirty="0"/>
          </a:p>
          <a:p>
            <a:endParaRPr lang="en-GB" dirty="0"/>
          </a:p>
          <a:p>
            <a:r>
              <a:rPr lang="en-GB" dirty="0"/>
              <a:t>From _____________________</a:t>
            </a:r>
          </a:p>
        </p:txBody>
      </p:sp>
      <p:pic>
        <p:nvPicPr>
          <p:cNvPr id="3" name="Recorded Sound">
            <a:hlinkClick r:id="" action="ppaction://media"/>
            <a:extLst>
              <a:ext uri="{FF2B5EF4-FFF2-40B4-BE49-F238E27FC236}">
                <a16:creationId xmlns:a16="http://schemas.microsoft.com/office/drawing/2014/main" id="{057DB2C2-5929-45B9-8A10-AFEC51D9233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81969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9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982FBD-047F-4FEE-A610-0E80F1B57D2B}"/>
              </a:ext>
            </a:extLst>
          </p:cNvPr>
          <p:cNvSpPr txBox="1"/>
          <p:nvPr/>
        </p:nvSpPr>
        <p:spPr>
          <a:xfrm>
            <a:off x="900333" y="815924"/>
            <a:ext cx="2588454"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t>Idea 1</a:t>
            </a:r>
          </a:p>
          <a:p>
            <a:endParaRPr lang="en-GB" sz="2000" dirty="0"/>
          </a:p>
          <a:p>
            <a:r>
              <a:rPr lang="en-GB" sz="2000" dirty="0"/>
              <a:t>You have made me sad. </a:t>
            </a:r>
          </a:p>
        </p:txBody>
      </p:sp>
      <p:sp>
        <p:nvSpPr>
          <p:cNvPr id="3" name="TextBox 2">
            <a:extLst>
              <a:ext uri="{FF2B5EF4-FFF2-40B4-BE49-F238E27FC236}">
                <a16:creationId xmlns:a16="http://schemas.microsoft.com/office/drawing/2014/main" id="{1C0515B7-0245-40FA-9329-6F5B9799E061}"/>
              </a:ext>
            </a:extLst>
          </p:cNvPr>
          <p:cNvSpPr txBox="1"/>
          <p:nvPr/>
        </p:nvSpPr>
        <p:spPr>
          <a:xfrm>
            <a:off x="900333" y="2459504"/>
            <a:ext cx="2813537"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t>Idea 2</a:t>
            </a:r>
          </a:p>
          <a:p>
            <a:endParaRPr lang="en-GB" sz="2000" dirty="0"/>
          </a:p>
          <a:p>
            <a:r>
              <a:rPr lang="en-GB" sz="2000" dirty="0"/>
              <a:t>It is wrong to go into a house if you’re not invited.  </a:t>
            </a:r>
          </a:p>
        </p:txBody>
      </p:sp>
      <p:sp>
        <p:nvSpPr>
          <p:cNvPr id="4" name="TextBox 3">
            <a:extLst>
              <a:ext uri="{FF2B5EF4-FFF2-40B4-BE49-F238E27FC236}">
                <a16:creationId xmlns:a16="http://schemas.microsoft.com/office/drawing/2014/main" id="{9A7BC401-86E0-49AE-BA3B-76F99A3934EB}"/>
              </a:ext>
            </a:extLst>
          </p:cNvPr>
          <p:cNvSpPr txBox="1"/>
          <p:nvPr/>
        </p:nvSpPr>
        <p:spPr>
          <a:xfrm>
            <a:off x="900332" y="4517119"/>
            <a:ext cx="2813537"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t>Idea 3</a:t>
            </a:r>
          </a:p>
          <a:p>
            <a:endParaRPr lang="en-GB" sz="2000" dirty="0"/>
          </a:p>
          <a:p>
            <a:r>
              <a:rPr lang="en-GB" sz="2000" dirty="0"/>
              <a:t>You stopped Little Red from helping her Grandma when she needed help. </a:t>
            </a:r>
          </a:p>
        </p:txBody>
      </p:sp>
      <p:sp>
        <p:nvSpPr>
          <p:cNvPr id="5" name="TextBox 4">
            <a:extLst>
              <a:ext uri="{FF2B5EF4-FFF2-40B4-BE49-F238E27FC236}">
                <a16:creationId xmlns:a16="http://schemas.microsoft.com/office/drawing/2014/main" id="{E33B6F44-BA25-4DA6-9D77-05DC25031A24}"/>
              </a:ext>
            </a:extLst>
          </p:cNvPr>
          <p:cNvSpPr txBox="1"/>
          <p:nvPr/>
        </p:nvSpPr>
        <p:spPr>
          <a:xfrm>
            <a:off x="4003303" y="689315"/>
            <a:ext cx="7288364"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Dear wolf, </a:t>
            </a:r>
          </a:p>
          <a:p>
            <a:endParaRPr lang="en-GB" dirty="0"/>
          </a:p>
          <a:p>
            <a:r>
              <a:rPr lang="en-GB" dirty="0"/>
              <a:t>You made lots of people sad today with your selfish choices. </a:t>
            </a:r>
          </a:p>
          <a:p>
            <a:endParaRPr lang="en-GB" dirty="0"/>
          </a:p>
          <a:p>
            <a:r>
              <a:rPr lang="en-GB" dirty="0"/>
              <a:t>You must not go into somebody’s house if you are not invited. What you did was wrong. </a:t>
            </a:r>
          </a:p>
          <a:p>
            <a:endParaRPr lang="en-GB" dirty="0"/>
          </a:p>
          <a:p>
            <a:r>
              <a:rPr lang="en-GB" dirty="0"/>
              <a:t>Because of your rude and selfish choices you stopped Little Red from helping Grandma when she needed her. </a:t>
            </a:r>
          </a:p>
          <a:p>
            <a:endParaRPr lang="en-GB" dirty="0"/>
          </a:p>
          <a:p>
            <a:r>
              <a:rPr lang="en-GB" dirty="0"/>
              <a:t>You should say sorry to Little Red and Grandma.  </a:t>
            </a:r>
          </a:p>
          <a:p>
            <a:endParaRPr lang="en-GB" dirty="0"/>
          </a:p>
          <a:p>
            <a:endParaRPr lang="en-GB" dirty="0"/>
          </a:p>
          <a:p>
            <a:r>
              <a:rPr lang="en-GB" dirty="0"/>
              <a:t>From Mrs. O’Marah</a:t>
            </a:r>
          </a:p>
        </p:txBody>
      </p:sp>
      <p:pic>
        <p:nvPicPr>
          <p:cNvPr id="7" name="Picture 6">
            <a:extLst>
              <a:ext uri="{FF2B5EF4-FFF2-40B4-BE49-F238E27FC236}">
                <a16:creationId xmlns:a16="http://schemas.microsoft.com/office/drawing/2014/main" id="{E6F84898-7EB3-4322-AEC5-E27BC6ED9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2189" y="3787978"/>
            <a:ext cx="2810267" cy="2686425"/>
          </a:xfrm>
          <a:prstGeom prst="rect">
            <a:avLst/>
          </a:prstGeom>
        </p:spPr>
      </p:pic>
      <p:pic>
        <p:nvPicPr>
          <p:cNvPr id="8" name="Recorded Sound">
            <a:hlinkClick r:id="" action="ppaction://media"/>
            <a:extLst>
              <a:ext uri="{FF2B5EF4-FFF2-40B4-BE49-F238E27FC236}">
                <a16:creationId xmlns:a16="http://schemas.microsoft.com/office/drawing/2014/main" id="{4A97B022-A898-4518-A352-C74C249ACE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3111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7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D426B3-CECA-42BC-94FD-6B2966161FA7}"/>
              </a:ext>
            </a:extLst>
          </p:cNvPr>
          <p:cNvSpPr txBox="1"/>
          <p:nvPr/>
        </p:nvSpPr>
        <p:spPr>
          <a:xfrm>
            <a:off x="809937" y="612844"/>
            <a:ext cx="10629833" cy="563231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a:t>Dear ____________</a:t>
            </a:r>
          </a:p>
          <a:p>
            <a:endParaRPr lang="en-GB" dirty="0"/>
          </a:p>
          <a:p>
            <a:endParaRPr lang="en-GB" dirty="0"/>
          </a:p>
          <a:p>
            <a:endParaRPr lang="en-GB" dirty="0"/>
          </a:p>
          <a:p>
            <a:endParaRPr lang="en-GB" dirty="0"/>
          </a:p>
          <a:p>
            <a:r>
              <a:rPr lang="en-GB" dirty="0"/>
              <a:t>__________________________________________________________________________________________</a:t>
            </a:r>
          </a:p>
          <a:p>
            <a:endParaRPr lang="en-GB" dirty="0"/>
          </a:p>
          <a:p>
            <a:r>
              <a:rPr lang="en-GB" dirty="0"/>
              <a:t>__________________________________________________________________________________________</a:t>
            </a:r>
          </a:p>
          <a:p>
            <a:endParaRPr lang="en-GB" dirty="0"/>
          </a:p>
          <a:p>
            <a:r>
              <a:rPr lang="en-GB" dirty="0"/>
              <a:t>__________________________________________________________________________________________</a:t>
            </a:r>
          </a:p>
          <a:p>
            <a:endParaRPr lang="en-GB" dirty="0"/>
          </a:p>
          <a:p>
            <a:r>
              <a:rPr lang="en-GB" dirty="0"/>
              <a:t>__________________________________________________________________________________________</a:t>
            </a:r>
          </a:p>
          <a:p>
            <a:endParaRPr lang="en-GB" dirty="0"/>
          </a:p>
          <a:p>
            <a:r>
              <a:rPr lang="en-GB" dirty="0"/>
              <a:t>__________________________________________________________________________________________</a:t>
            </a:r>
          </a:p>
          <a:p>
            <a:endParaRPr lang="en-GB" dirty="0"/>
          </a:p>
          <a:p>
            <a:r>
              <a:rPr lang="en-GB" dirty="0"/>
              <a:t>__________________________________________________________________________________________</a:t>
            </a:r>
          </a:p>
          <a:p>
            <a:endParaRPr lang="en-GB" dirty="0"/>
          </a:p>
          <a:p>
            <a:endParaRPr lang="en-GB" dirty="0"/>
          </a:p>
          <a:p>
            <a:endParaRPr lang="en-GB" dirty="0"/>
          </a:p>
          <a:p>
            <a:r>
              <a:rPr lang="en-GB" dirty="0"/>
              <a:t>From _____________________</a:t>
            </a:r>
          </a:p>
        </p:txBody>
      </p:sp>
    </p:spTree>
    <p:extLst>
      <p:ext uri="{BB962C8B-B14F-4D97-AF65-F5344CB8AC3E}">
        <p14:creationId xmlns:p14="http://schemas.microsoft.com/office/powerpoint/2010/main" val="687703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ACAA1D-1621-42BE-B0D0-11E3CD70B600}"/>
              </a:ext>
            </a:extLst>
          </p:cNvPr>
          <p:cNvPicPr>
            <a:picLocks noChangeAspect="1"/>
          </p:cNvPicPr>
          <p:nvPr/>
        </p:nvPicPr>
        <p:blipFill>
          <a:blip r:embed="rId4"/>
          <a:stretch>
            <a:fillRect/>
          </a:stretch>
        </p:blipFill>
        <p:spPr>
          <a:xfrm>
            <a:off x="612603" y="475078"/>
            <a:ext cx="3876675" cy="1181100"/>
          </a:xfrm>
          <a:prstGeom prst="rect">
            <a:avLst/>
          </a:prstGeom>
        </p:spPr>
      </p:pic>
      <p:sp>
        <p:nvSpPr>
          <p:cNvPr id="4" name="TextBox 3">
            <a:extLst>
              <a:ext uri="{FF2B5EF4-FFF2-40B4-BE49-F238E27FC236}">
                <a16:creationId xmlns:a16="http://schemas.microsoft.com/office/drawing/2014/main" id="{D55D7ABF-9914-4D11-9323-9C40695E722E}"/>
              </a:ext>
            </a:extLst>
          </p:cNvPr>
          <p:cNvSpPr txBox="1"/>
          <p:nvPr/>
        </p:nvSpPr>
        <p:spPr>
          <a:xfrm>
            <a:off x="304800" y="1908314"/>
            <a:ext cx="11418627" cy="4524315"/>
          </a:xfrm>
          <a:prstGeom prst="rect">
            <a:avLst/>
          </a:prstGeom>
          <a:noFill/>
        </p:spPr>
        <p:txBody>
          <a:bodyPr wrap="square" rtlCol="0">
            <a:spAutoFit/>
          </a:bodyPr>
          <a:lstStyle/>
          <a:p>
            <a:r>
              <a:rPr lang="en-GB" sz="2400" b="1" dirty="0">
                <a:solidFill>
                  <a:srgbClr val="FF0000"/>
                </a:solidFill>
              </a:rPr>
              <a:t>Red group </a:t>
            </a:r>
            <a:r>
              <a:rPr lang="en-GB" sz="2400" dirty="0"/>
              <a:t>– you need to look out for </a:t>
            </a:r>
            <a:r>
              <a:rPr lang="en-GB" sz="2400" b="1" dirty="0"/>
              <a:t>set 1</a:t>
            </a:r>
            <a:r>
              <a:rPr lang="en-GB" sz="2400" dirty="0"/>
              <a:t> videos on the link below: </a:t>
            </a:r>
          </a:p>
          <a:p>
            <a:r>
              <a:rPr lang="en-GB" sz="2400" u="sng" dirty="0">
                <a:hlinkClick r:id="rId5"/>
              </a:rPr>
              <a:t>https://www.youtube.com/channel/UCo7fbLgY2oA_cFCIg9GdxtQ</a:t>
            </a:r>
            <a:endParaRPr lang="en-GB" sz="2400" u="sng" dirty="0"/>
          </a:p>
          <a:p>
            <a:r>
              <a:rPr lang="en-GB" sz="2400" dirty="0"/>
              <a:t>We would like you to watch 3 videos: set 1 speed sounds, set 1 word time and set 1 spellings please.  </a:t>
            </a:r>
          </a:p>
          <a:p>
            <a:r>
              <a:rPr lang="en-GB" sz="2400" b="1" dirty="0">
                <a:solidFill>
                  <a:srgbClr val="00B050"/>
                </a:solidFill>
              </a:rPr>
              <a:t>Green group </a:t>
            </a:r>
            <a:r>
              <a:rPr lang="en-GB" sz="2400" dirty="0"/>
              <a:t>you need to look out for </a:t>
            </a:r>
            <a:r>
              <a:rPr lang="en-GB" sz="2400" b="1" dirty="0"/>
              <a:t>set 2</a:t>
            </a:r>
            <a:r>
              <a:rPr lang="en-GB" sz="2400" dirty="0"/>
              <a:t> videos on the link below:</a:t>
            </a:r>
          </a:p>
          <a:p>
            <a:r>
              <a:rPr lang="en-GB" sz="2400" u="sng" dirty="0">
                <a:hlinkClick r:id="rId5"/>
              </a:rPr>
              <a:t>https://www.youtube.com/channel/UCo7fbLgY2oA_cFCIg9GdxtQ</a:t>
            </a:r>
            <a:endParaRPr lang="en-GB" sz="2400" u="sng" dirty="0"/>
          </a:p>
          <a:p>
            <a:r>
              <a:rPr lang="en-GB" sz="2400" dirty="0"/>
              <a:t>We would like you to watch 4 videos: set 2 speed sounds, set 2 spelling, red words 1, and read and hold a sentence 1</a:t>
            </a:r>
          </a:p>
          <a:p>
            <a:r>
              <a:rPr lang="en-GB" sz="2400" b="1" dirty="0">
                <a:solidFill>
                  <a:srgbClr val="FF0066"/>
                </a:solidFill>
              </a:rPr>
              <a:t>Pink</a:t>
            </a:r>
            <a:r>
              <a:rPr lang="en-GB" sz="2400" dirty="0"/>
              <a:t>, </a:t>
            </a:r>
            <a:r>
              <a:rPr lang="en-GB" sz="2400" b="1" dirty="0">
                <a:solidFill>
                  <a:srgbClr val="FFC000"/>
                </a:solidFill>
              </a:rPr>
              <a:t>yellow</a:t>
            </a:r>
            <a:r>
              <a:rPr lang="en-GB" sz="2400" dirty="0"/>
              <a:t> and </a:t>
            </a:r>
            <a:r>
              <a:rPr lang="en-GB" sz="2400" b="1" dirty="0">
                <a:solidFill>
                  <a:srgbClr val="00B0F0"/>
                </a:solidFill>
              </a:rPr>
              <a:t>blue</a:t>
            </a:r>
            <a:r>
              <a:rPr lang="en-GB" sz="2400" dirty="0"/>
              <a:t> groups you need to look out for </a:t>
            </a:r>
            <a:r>
              <a:rPr lang="en-GB" sz="2400" b="1" dirty="0"/>
              <a:t>set 3</a:t>
            </a:r>
            <a:r>
              <a:rPr lang="en-GB" sz="2400" dirty="0"/>
              <a:t> videos on the link below. </a:t>
            </a:r>
          </a:p>
          <a:p>
            <a:r>
              <a:rPr lang="en-GB" sz="2400" u="sng" dirty="0">
                <a:hlinkClick r:id="rId5"/>
              </a:rPr>
              <a:t>https://www.youtube.com/channel/UCo7fbLgY2oA_cFCIg9GdxtQ</a:t>
            </a:r>
            <a:endParaRPr lang="en-GB" sz="2400" u="sng" dirty="0"/>
          </a:p>
          <a:p>
            <a:r>
              <a:rPr lang="en-GB" sz="2400" dirty="0"/>
              <a:t>We would like you to watch 4 videos: set 3 speed sounds, set 3 spelling, red words 2 and read and hold a sentence 2</a:t>
            </a:r>
          </a:p>
        </p:txBody>
      </p:sp>
      <p:pic>
        <p:nvPicPr>
          <p:cNvPr id="5" name="Recorded Sound">
            <a:hlinkClick r:id="" action="ppaction://media"/>
            <a:extLst>
              <a:ext uri="{FF2B5EF4-FFF2-40B4-BE49-F238E27FC236}">
                <a16:creationId xmlns:a16="http://schemas.microsoft.com/office/drawing/2014/main" id="{7B259887-57EF-4E53-8861-F78797815D4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89674" y="760828"/>
            <a:ext cx="609600" cy="609600"/>
          </a:xfrm>
          <a:prstGeom prst="rect">
            <a:avLst/>
          </a:prstGeom>
        </p:spPr>
      </p:pic>
    </p:spTree>
    <p:extLst>
      <p:ext uri="{BB962C8B-B14F-4D97-AF65-F5344CB8AC3E}">
        <p14:creationId xmlns:p14="http://schemas.microsoft.com/office/powerpoint/2010/main" val="383268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1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535FAC-FF3E-4E1F-B1B6-34FF159918AD}"/>
              </a:ext>
            </a:extLst>
          </p:cNvPr>
          <p:cNvPicPr>
            <a:picLocks noChangeAspect="1"/>
          </p:cNvPicPr>
          <p:nvPr/>
        </p:nvPicPr>
        <p:blipFill>
          <a:blip r:embed="rId4"/>
          <a:stretch>
            <a:fillRect/>
          </a:stretch>
        </p:blipFill>
        <p:spPr>
          <a:xfrm>
            <a:off x="136427" y="238442"/>
            <a:ext cx="3169481" cy="1771650"/>
          </a:xfrm>
          <a:prstGeom prst="rect">
            <a:avLst/>
          </a:prstGeom>
        </p:spPr>
      </p:pic>
      <p:pic>
        <p:nvPicPr>
          <p:cNvPr id="5" name="Picture 4">
            <a:extLst>
              <a:ext uri="{FF2B5EF4-FFF2-40B4-BE49-F238E27FC236}">
                <a16:creationId xmlns:a16="http://schemas.microsoft.com/office/drawing/2014/main" id="{5543714D-1638-495C-8D47-1B369DD7B5C2}"/>
              </a:ext>
            </a:extLst>
          </p:cNvPr>
          <p:cNvPicPr>
            <a:picLocks noChangeAspect="1"/>
          </p:cNvPicPr>
          <p:nvPr/>
        </p:nvPicPr>
        <p:blipFill>
          <a:blip r:embed="rId5"/>
          <a:stretch>
            <a:fillRect/>
          </a:stretch>
        </p:blipFill>
        <p:spPr>
          <a:xfrm>
            <a:off x="10429875" y="0"/>
            <a:ext cx="1762125" cy="2113231"/>
          </a:xfrm>
          <a:prstGeom prst="rect">
            <a:avLst/>
          </a:prstGeom>
        </p:spPr>
      </p:pic>
      <p:sp>
        <p:nvSpPr>
          <p:cNvPr id="6" name="TextBox 5">
            <a:extLst>
              <a:ext uri="{FF2B5EF4-FFF2-40B4-BE49-F238E27FC236}">
                <a16:creationId xmlns:a16="http://schemas.microsoft.com/office/drawing/2014/main" id="{949E61D4-5AB5-49B7-BE5E-FC9FAD0A3311}"/>
              </a:ext>
            </a:extLst>
          </p:cNvPr>
          <p:cNvSpPr txBox="1"/>
          <p:nvPr/>
        </p:nvSpPr>
        <p:spPr>
          <a:xfrm>
            <a:off x="3487102" y="238442"/>
            <a:ext cx="6654018" cy="1015663"/>
          </a:xfrm>
          <a:prstGeom prst="rect">
            <a:avLst/>
          </a:prstGeom>
          <a:noFill/>
        </p:spPr>
        <p:txBody>
          <a:bodyPr wrap="square" rtlCol="0">
            <a:spAutoFit/>
          </a:bodyPr>
          <a:lstStyle/>
          <a:p>
            <a:pPr algn="ctr"/>
            <a:r>
              <a:rPr lang="en-GB" sz="6000" dirty="0">
                <a:solidFill>
                  <a:srgbClr val="0070C0"/>
                </a:solidFill>
                <a:latin typeface="Calibri" panose="020F0502020204030204" pitchFamily="34" charset="0"/>
                <a:cs typeface="Calibri" panose="020F0502020204030204" pitchFamily="34" charset="0"/>
              </a:rPr>
              <a:t>Words of the day!</a:t>
            </a:r>
          </a:p>
        </p:txBody>
      </p:sp>
      <p:sp>
        <p:nvSpPr>
          <p:cNvPr id="7" name="TextBox 6">
            <a:extLst>
              <a:ext uri="{FF2B5EF4-FFF2-40B4-BE49-F238E27FC236}">
                <a16:creationId xmlns:a16="http://schemas.microsoft.com/office/drawing/2014/main" id="{086F945C-B200-4353-BAC0-C18D5DC712EC}"/>
              </a:ext>
            </a:extLst>
          </p:cNvPr>
          <p:cNvSpPr txBox="1"/>
          <p:nvPr/>
        </p:nvSpPr>
        <p:spPr>
          <a:xfrm>
            <a:off x="2621828" y="1456094"/>
            <a:ext cx="8384565" cy="1107996"/>
          </a:xfrm>
          <a:prstGeom prst="rect">
            <a:avLst/>
          </a:prstGeom>
          <a:noFill/>
        </p:spPr>
        <p:txBody>
          <a:bodyPr wrap="square" rtlCol="0">
            <a:spAutoFit/>
          </a:bodyPr>
          <a:lstStyle/>
          <a:p>
            <a:pPr algn="ctr"/>
            <a:r>
              <a:rPr lang="en-GB" sz="6600" dirty="0">
                <a:solidFill>
                  <a:srgbClr val="FF0000"/>
                </a:solidFill>
              </a:rPr>
              <a:t>said	</a:t>
            </a:r>
            <a:r>
              <a:rPr lang="en-GB" sz="6600" dirty="0">
                <a:solidFill>
                  <a:srgbClr val="00B050"/>
                </a:solidFill>
              </a:rPr>
              <a:t>the</a:t>
            </a:r>
            <a:r>
              <a:rPr lang="en-GB" sz="6600" dirty="0"/>
              <a:t>	</a:t>
            </a:r>
            <a:r>
              <a:rPr lang="en-GB" sz="6600" dirty="0">
                <a:solidFill>
                  <a:srgbClr val="FFC000"/>
                </a:solidFill>
              </a:rPr>
              <a:t>what</a:t>
            </a:r>
          </a:p>
        </p:txBody>
      </p:sp>
      <p:sp>
        <p:nvSpPr>
          <p:cNvPr id="8" name="TextBox 7">
            <a:extLst>
              <a:ext uri="{FF2B5EF4-FFF2-40B4-BE49-F238E27FC236}">
                <a16:creationId xmlns:a16="http://schemas.microsoft.com/office/drawing/2014/main" id="{681B4F32-3651-474A-8E2E-B7E51F50C5EC}"/>
              </a:ext>
            </a:extLst>
          </p:cNvPr>
          <p:cNvSpPr txBox="1"/>
          <p:nvPr/>
        </p:nvSpPr>
        <p:spPr>
          <a:xfrm>
            <a:off x="452323" y="3429000"/>
            <a:ext cx="9036234" cy="2862322"/>
          </a:xfrm>
          <a:prstGeom prst="rect">
            <a:avLst/>
          </a:prstGeom>
          <a:noFill/>
        </p:spPr>
        <p:txBody>
          <a:bodyPr wrap="square" lIns="91440" tIns="45720" rIns="91440" bIns="45720" rtlCol="0" anchor="t">
            <a:spAutoFit/>
          </a:bodyPr>
          <a:lstStyle/>
          <a:p>
            <a:r>
              <a:rPr lang="en-GB" sz="2400" dirty="0"/>
              <a:t>Can you write the word </a:t>
            </a:r>
            <a:r>
              <a:rPr lang="en-GB" sz="4400" dirty="0">
                <a:solidFill>
                  <a:srgbClr val="FF0000"/>
                </a:solidFill>
              </a:rPr>
              <a:t>said</a:t>
            </a:r>
            <a:r>
              <a:rPr lang="en-GB" sz="2400" dirty="0"/>
              <a:t> 5 times in your prettiest writing?</a:t>
            </a:r>
          </a:p>
          <a:p>
            <a:endParaRPr lang="en-GB" sz="2400" dirty="0"/>
          </a:p>
          <a:p>
            <a:r>
              <a:rPr lang="en-GB" sz="2400" dirty="0"/>
              <a:t>Can you write the word</a:t>
            </a:r>
            <a:r>
              <a:rPr lang="en-GB" sz="4400" dirty="0"/>
              <a:t> </a:t>
            </a:r>
            <a:r>
              <a:rPr lang="en-GB" sz="4400" dirty="0">
                <a:solidFill>
                  <a:srgbClr val="00B050"/>
                </a:solidFill>
              </a:rPr>
              <a:t>the</a:t>
            </a:r>
            <a:r>
              <a:rPr lang="en-GB" sz="4400" dirty="0"/>
              <a:t> </a:t>
            </a:r>
            <a:r>
              <a:rPr lang="en-GB" sz="2400" dirty="0"/>
              <a:t>5 times with your eyes closed?</a:t>
            </a:r>
          </a:p>
          <a:p>
            <a:endParaRPr lang="en-GB" sz="2400" dirty="0"/>
          </a:p>
          <a:p>
            <a:r>
              <a:rPr lang="en-GB" sz="2400" dirty="0"/>
              <a:t>Can you write the word </a:t>
            </a:r>
            <a:r>
              <a:rPr lang="en-GB" sz="4400" dirty="0">
                <a:solidFill>
                  <a:srgbClr val="FFC000"/>
                </a:solidFill>
              </a:rPr>
              <a:t>what</a:t>
            </a:r>
            <a:r>
              <a:rPr lang="en-GB" sz="2400" dirty="0"/>
              <a:t> 5</a:t>
            </a:r>
            <a:r>
              <a:rPr lang="en-GB" sz="1600" dirty="0"/>
              <a:t> </a:t>
            </a:r>
            <a:r>
              <a:rPr lang="en-GB" sz="2400" dirty="0"/>
              <a:t>times using your other hand?</a:t>
            </a:r>
          </a:p>
        </p:txBody>
      </p:sp>
      <p:pic>
        <p:nvPicPr>
          <p:cNvPr id="9" name="Picture 8">
            <a:extLst>
              <a:ext uri="{FF2B5EF4-FFF2-40B4-BE49-F238E27FC236}">
                <a16:creationId xmlns:a16="http://schemas.microsoft.com/office/drawing/2014/main" id="{B7EA788F-AC75-474A-931A-5C5821258DAC}"/>
              </a:ext>
            </a:extLst>
          </p:cNvPr>
          <p:cNvPicPr/>
          <p:nvPr/>
        </p:nvPicPr>
        <p:blipFill>
          <a:blip r:embed="rId6"/>
          <a:stretch>
            <a:fillRect/>
          </a:stretch>
        </p:blipFill>
        <p:spPr>
          <a:xfrm>
            <a:off x="9231998" y="3518813"/>
            <a:ext cx="1343025" cy="928370"/>
          </a:xfrm>
          <a:prstGeom prst="rect">
            <a:avLst/>
          </a:prstGeom>
        </p:spPr>
      </p:pic>
      <p:pic>
        <p:nvPicPr>
          <p:cNvPr id="10" name="Picture 9">
            <a:extLst>
              <a:ext uri="{FF2B5EF4-FFF2-40B4-BE49-F238E27FC236}">
                <a16:creationId xmlns:a16="http://schemas.microsoft.com/office/drawing/2014/main" id="{06ABE0F8-9BAA-48EA-893F-F94FFEDF85AE}"/>
              </a:ext>
            </a:extLst>
          </p:cNvPr>
          <p:cNvPicPr/>
          <p:nvPr/>
        </p:nvPicPr>
        <p:blipFill>
          <a:blip r:embed="rId7"/>
          <a:stretch>
            <a:fillRect/>
          </a:stretch>
        </p:blipFill>
        <p:spPr>
          <a:xfrm>
            <a:off x="9084360" y="4628504"/>
            <a:ext cx="1638300" cy="771525"/>
          </a:xfrm>
          <a:prstGeom prst="rect">
            <a:avLst/>
          </a:prstGeom>
        </p:spPr>
      </p:pic>
      <p:pic>
        <p:nvPicPr>
          <p:cNvPr id="11" name="Picture 10">
            <a:extLst>
              <a:ext uri="{FF2B5EF4-FFF2-40B4-BE49-F238E27FC236}">
                <a16:creationId xmlns:a16="http://schemas.microsoft.com/office/drawing/2014/main" id="{CAE3B105-907B-4E0A-98BE-5ED9B3CEC679}"/>
              </a:ext>
            </a:extLst>
          </p:cNvPr>
          <p:cNvPicPr/>
          <p:nvPr/>
        </p:nvPicPr>
        <p:blipFill>
          <a:blip r:embed="rId8"/>
          <a:stretch>
            <a:fillRect/>
          </a:stretch>
        </p:blipFill>
        <p:spPr>
          <a:xfrm>
            <a:off x="9179303" y="5277281"/>
            <a:ext cx="1704975" cy="1057275"/>
          </a:xfrm>
          <a:prstGeom prst="rect">
            <a:avLst/>
          </a:prstGeom>
        </p:spPr>
      </p:pic>
      <p:pic>
        <p:nvPicPr>
          <p:cNvPr id="2" name="Recorded Sound">
            <a:hlinkClick r:id="" action="ppaction://media"/>
            <a:extLst>
              <a:ext uri="{FF2B5EF4-FFF2-40B4-BE49-F238E27FC236}">
                <a16:creationId xmlns:a16="http://schemas.microsoft.com/office/drawing/2014/main" id="{07EBA6F8-AA1A-492E-94F7-60E5A9E7C27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9454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4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457</Words>
  <Application>Microsoft Office PowerPoint</Application>
  <PresentationFormat>Widescreen</PresentationFormat>
  <Paragraphs>104</Paragraphs>
  <Slides>9</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Geraldine O'Marah</dc:creator>
  <cp:lastModifiedBy>Geraldine O'Marah</cp:lastModifiedBy>
  <cp:revision>40</cp:revision>
  <dcterms:created xsi:type="dcterms:W3CDTF">2021-01-05T14:00:22Z</dcterms:created>
  <dcterms:modified xsi:type="dcterms:W3CDTF">2021-01-11T14:48:12Z</dcterms:modified>
</cp:coreProperties>
</file>