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2" r:id="rId8"/>
    <p:sldId id="274" r:id="rId9"/>
    <p:sldId id="265" r:id="rId10"/>
    <p:sldId id="275" r:id="rId11"/>
    <p:sldId id="267" r:id="rId12"/>
    <p:sldId id="276" r:id="rId13"/>
    <p:sldId id="268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3B8"/>
    <a:srgbClr val="F7CBEA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4" d="100"/>
          <a:sy n="44" d="100"/>
        </p:scale>
        <p:origin x="1740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7.m4a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7.m4a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2"/>
            <a:ext cx="9144000" cy="2145366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Date: </a:t>
            </a:r>
            <a:r>
              <a:rPr lang="en-GB" dirty="0"/>
              <a:t>14.01.21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2 – Lesson 4</a:t>
            </a:r>
          </a:p>
          <a:p>
            <a:r>
              <a:rPr lang="en-GB" b="1" dirty="0"/>
              <a:t>Multiplying whole numbers by</a:t>
            </a:r>
          </a:p>
          <a:p>
            <a:r>
              <a:rPr lang="en-GB" b="1" dirty="0"/>
              <a:t>10, 100 and 1000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10014990" y="93314"/>
            <a:ext cx="2053772" cy="1306664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10208683" y="500427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A112B-224A-4333-B7C0-8113932CF4F3}"/>
              </a:ext>
            </a:extLst>
          </p:cNvPr>
          <p:cNvSpPr txBox="1"/>
          <p:nvPr/>
        </p:nvSpPr>
        <p:spPr>
          <a:xfrm>
            <a:off x="197872" y="710318"/>
            <a:ext cx="654420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300" dirty="0"/>
          </a:p>
          <a:p>
            <a:pPr algn="ctr"/>
            <a:r>
              <a:rPr lang="en-GB" dirty="0"/>
              <a:t>Only try this question if you are feeling confident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7494949" y="3389399"/>
            <a:ext cx="455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Move to the next slide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7494949" y="1807091"/>
            <a:ext cx="4310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4DDB6-41B5-4064-8500-A34DFF3B9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036" t="26086" r="26235" b="39165"/>
          <a:stretch/>
        </p:blipFill>
        <p:spPr>
          <a:xfrm>
            <a:off x="797387" y="2358290"/>
            <a:ext cx="5947750" cy="35844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D189345-F43B-4A1C-8F09-79C59360C9DC}"/>
              </a:ext>
            </a:extLst>
          </p:cNvPr>
          <p:cNvGrpSpPr/>
          <p:nvPr/>
        </p:nvGrpSpPr>
        <p:grpSpPr>
          <a:xfrm>
            <a:off x="8046001" y="4312006"/>
            <a:ext cx="3452654" cy="2314572"/>
            <a:chOff x="1418450" y="500316"/>
            <a:chExt cx="4836576" cy="3223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70AD782-2237-42D6-B5BD-13F776263CB4}"/>
                </a:ext>
              </a:extLst>
            </p:cNvPr>
            <p:cNvGrpSpPr/>
            <p:nvPr/>
          </p:nvGrpSpPr>
          <p:grpSpPr>
            <a:xfrm>
              <a:off x="1418450" y="500316"/>
              <a:ext cx="4836576" cy="1852714"/>
              <a:chOff x="-2906162" y="968720"/>
              <a:chExt cx="5608419" cy="261800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AF5D814-4DAE-4BA0-BD03-F63F2D62B29B}"/>
                  </a:ext>
                </a:extLst>
              </p:cNvPr>
              <p:cNvGrpSpPr/>
              <p:nvPr/>
            </p:nvGrpSpPr>
            <p:grpSpPr>
              <a:xfrm>
                <a:off x="-2906162" y="968720"/>
                <a:ext cx="5608419" cy="2618009"/>
                <a:chOff x="-2906162" y="968720"/>
                <a:chExt cx="5608419" cy="2618009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A298BFE7-7AAA-4CD3-8ADC-F2F1AF4B76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8652" t="27007" r="35347" b="32702"/>
                <a:stretch/>
              </p:blipFill>
              <p:spPr>
                <a:xfrm>
                  <a:off x="-2906162" y="968720"/>
                  <a:ext cx="5608419" cy="2618009"/>
                </a:xfrm>
                <a:prstGeom prst="rect">
                  <a:avLst/>
                </a:prstGeom>
              </p:spPr>
            </p:pic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ADF5756-CDD8-458D-965E-DABB98D41B58}"/>
                    </a:ext>
                  </a:extLst>
                </p:cNvPr>
                <p:cNvSpPr/>
                <p:nvPr/>
              </p:nvSpPr>
              <p:spPr>
                <a:xfrm>
                  <a:off x="2467069" y="1953218"/>
                  <a:ext cx="208229" cy="244568"/>
                </a:xfrm>
                <a:prstGeom prst="rect">
                  <a:avLst/>
                </a:prstGeom>
                <a:solidFill>
                  <a:srgbClr val="F7CB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B154B4D-ACBE-4A5B-81E8-C16C5413D5E0}"/>
                  </a:ext>
                </a:extLst>
              </p:cNvPr>
              <p:cNvSpPr/>
              <p:nvPr/>
            </p:nvSpPr>
            <p:spPr>
              <a:xfrm>
                <a:off x="2529047" y="1686031"/>
                <a:ext cx="149567" cy="231150"/>
              </a:xfrm>
              <a:prstGeom prst="rect">
                <a:avLst/>
              </a:prstGeom>
              <a:solidFill>
                <a:srgbClr val="E553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3F5697-1307-4936-9569-8FCD0C9FD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634" t="23070" r="13261" b="37916"/>
            <a:stretch/>
          </p:blipFill>
          <p:spPr>
            <a:xfrm>
              <a:off x="1418450" y="2353030"/>
              <a:ext cx="4836576" cy="1370590"/>
            </a:xfrm>
            <a:prstGeom prst="rect">
              <a:avLst/>
            </a:prstGeom>
          </p:spPr>
        </p:pic>
      </p:grpSp>
      <p:pic>
        <p:nvPicPr>
          <p:cNvPr id="7" name="Thursday maths slide 10">
            <a:hlinkClick r:id="" action="ppaction://media"/>
            <a:extLst>
              <a:ext uri="{FF2B5EF4-FFF2-40B4-BE49-F238E27FC236}">
                <a16:creationId xmlns:a16="http://schemas.microsoft.com/office/drawing/2014/main" id="{7A6C1D56-36CC-429E-85FE-860AEE3AA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2276" y="2503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639069" y="310144"/>
            <a:ext cx="2053772" cy="1306664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32762" y="717257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A112B-224A-4333-B7C0-8113932CF4F3}"/>
              </a:ext>
            </a:extLst>
          </p:cNvPr>
          <p:cNvSpPr txBox="1"/>
          <p:nvPr/>
        </p:nvSpPr>
        <p:spPr>
          <a:xfrm>
            <a:off x="499159" y="500427"/>
            <a:ext cx="853598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Challenge Time Answers</a:t>
            </a:r>
          </a:p>
          <a:p>
            <a:pPr algn="ctr"/>
            <a:endParaRPr lang="en-GB" sz="300" dirty="0"/>
          </a:p>
          <a:p>
            <a:pPr algn="ctr"/>
            <a:endParaRPr lang="en-GB" dirty="0"/>
          </a:p>
          <a:p>
            <a:pPr algn="ctr"/>
            <a:r>
              <a:rPr lang="en-GB" dirty="0"/>
              <a:t>There are different possible answers so if you want to upload a photo of your challenge to our discussion, I will gladly mark it for you. </a:t>
            </a:r>
            <a:r>
              <a:rPr lang="en-GB" b="1" dirty="0"/>
              <a:t>Here is one possible answer: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4DDB6-41B5-4064-8500-A34DFF3B9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036" t="26086" r="26235" b="39165"/>
          <a:stretch/>
        </p:blipFill>
        <p:spPr>
          <a:xfrm>
            <a:off x="1551787" y="2482022"/>
            <a:ext cx="6430727" cy="38755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6CA6B8-8CDD-4624-B5FB-8A09F66A3F0B}"/>
              </a:ext>
            </a:extLst>
          </p:cNvPr>
          <p:cNvSpPr txBox="1"/>
          <p:nvPr/>
        </p:nvSpPr>
        <p:spPr>
          <a:xfrm>
            <a:off x="2872639" y="4080109"/>
            <a:ext cx="479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E6AB10-5556-4C74-BD4F-CE5A1DCCE2B5}"/>
              </a:ext>
            </a:extLst>
          </p:cNvPr>
          <p:cNvSpPr txBox="1"/>
          <p:nvPr/>
        </p:nvSpPr>
        <p:spPr>
          <a:xfrm>
            <a:off x="1740524" y="4607284"/>
            <a:ext cx="479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6784CD-EF72-4223-9A23-D126098AB90A}"/>
              </a:ext>
            </a:extLst>
          </p:cNvPr>
          <p:cNvSpPr txBox="1"/>
          <p:nvPr/>
        </p:nvSpPr>
        <p:spPr>
          <a:xfrm>
            <a:off x="3483029" y="4607284"/>
            <a:ext cx="479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6743D7-7E25-4754-83D7-546775B8467A}"/>
              </a:ext>
            </a:extLst>
          </p:cNvPr>
          <p:cNvSpPr txBox="1"/>
          <p:nvPr/>
        </p:nvSpPr>
        <p:spPr>
          <a:xfrm>
            <a:off x="4570810" y="5139154"/>
            <a:ext cx="479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C5F0F0-C0FC-4498-A9C2-3A14CC677B2A}"/>
              </a:ext>
            </a:extLst>
          </p:cNvPr>
          <p:cNvSpPr txBox="1"/>
          <p:nvPr/>
        </p:nvSpPr>
        <p:spPr>
          <a:xfrm>
            <a:off x="1739728" y="5731445"/>
            <a:ext cx="479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D22276-C103-42B3-A756-6717C8392497}"/>
              </a:ext>
            </a:extLst>
          </p:cNvPr>
          <p:cNvSpPr txBox="1"/>
          <p:nvPr/>
        </p:nvSpPr>
        <p:spPr>
          <a:xfrm>
            <a:off x="4723998" y="5726592"/>
            <a:ext cx="479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2B40F1-6FD8-42E9-B2B7-8A7B923FB2EB}"/>
              </a:ext>
            </a:extLst>
          </p:cNvPr>
          <p:cNvSpPr txBox="1"/>
          <p:nvPr/>
        </p:nvSpPr>
        <p:spPr>
          <a:xfrm>
            <a:off x="3990656" y="5726592"/>
            <a:ext cx="479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6</a:t>
            </a:r>
          </a:p>
        </p:txBody>
      </p:sp>
      <p:pic>
        <p:nvPicPr>
          <p:cNvPr id="9" name="Thursday maths slide 11">
            <a:hlinkClick r:id="" action="ppaction://media"/>
            <a:extLst>
              <a:ext uri="{FF2B5EF4-FFF2-40B4-BE49-F238E27FC236}">
                <a16:creationId xmlns:a16="http://schemas.microsoft.com/office/drawing/2014/main" id="{AF14F751-7BDC-4EC9-8892-69E51CD5D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1876" y="4332446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221AF42-4D03-447C-969F-8036AD9FCB6E}"/>
              </a:ext>
            </a:extLst>
          </p:cNvPr>
          <p:cNvSpPr txBox="1"/>
          <p:nvPr/>
        </p:nvSpPr>
        <p:spPr>
          <a:xfrm>
            <a:off x="8451362" y="3105834"/>
            <a:ext cx="339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answer read to you.</a:t>
            </a:r>
          </a:p>
        </p:txBody>
      </p:sp>
    </p:spTree>
    <p:extLst>
      <p:ext uri="{BB962C8B-B14F-4D97-AF65-F5344CB8AC3E}">
        <p14:creationId xmlns:p14="http://schemas.microsoft.com/office/powerpoint/2010/main" val="46514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842019" y="520049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842019" y="2424745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AF5897-70D2-4F91-B517-D0FD92A997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61" t="12728" r="49031" b="14461"/>
          <a:stretch/>
        </p:blipFill>
        <p:spPr>
          <a:xfrm>
            <a:off x="631260" y="395194"/>
            <a:ext cx="5505313" cy="6067612"/>
          </a:xfrm>
          <a:prstGeom prst="rect">
            <a:avLst/>
          </a:prstGeom>
        </p:spPr>
      </p:pic>
      <p:pic>
        <p:nvPicPr>
          <p:cNvPr id="4" name="Thursday maths slide 2">
            <a:hlinkClick r:id="" action="ppaction://media"/>
            <a:extLst>
              <a:ext uri="{FF2B5EF4-FFF2-40B4-BE49-F238E27FC236}">
                <a16:creationId xmlns:a16="http://schemas.microsoft.com/office/drawing/2014/main" id="{0372A430-49B8-4EBE-A2E8-30CA04534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4619" y="4384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25185" y="2659612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2498E-6087-4F78-A25F-9DC32FB29D6E}"/>
              </a:ext>
            </a:extLst>
          </p:cNvPr>
          <p:cNvSpPr txBox="1"/>
          <p:nvPr/>
        </p:nvSpPr>
        <p:spPr>
          <a:xfrm>
            <a:off x="6825185" y="4580153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B.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8960F21-439F-407A-9F5D-7D6EC76F369C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8FE235-9542-4C86-99D1-B22130D5768B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F37464-F078-45CE-9904-209F04950F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761" t="13136" r="16304" b="13441"/>
          <a:stretch/>
        </p:blipFill>
        <p:spPr>
          <a:xfrm>
            <a:off x="728063" y="287842"/>
            <a:ext cx="5287618" cy="6282316"/>
          </a:xfrm>
          <a:prstGeom prst="rect">
            <a:avLst/>
          </a:prstGeom>
        </p:spPr>
      </p:pic>
      <p:pic>
        <p:nvPicPr>
          <p:cNvPr id="5" name="Thursday maths slide 3A">
            <a:hlinkClick r:id="" action="ppaction://media"/>
            <a:extLst>
              <a:ext uri="{FF2B5EF4-FFF2-40B4-BE49-F238E27FC236}">
                <a16:creationId xmlns:a16="http://schemas.microsoft.com/office/drawing/2014/main" id="{6D38A6C9-05E1-49D8-AB81-9B78442C7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7785" y="3548744"/>
            <a:ext cx="609600" cy="609600"/>
          </a:xfrm>
          <a:prstGeom prst="rect">
            <a:avLst/>
          </a:prstGeom>
        </p:spPr>
      </p:pic>
      <p:pic>
        <p:nvPicPr>
          <p:cNvPr id="6" name="Thursday maths slide 3B">
            <a:hlinkClick r:id="" action="ppaction://media"/>
            <a:extLst>
              <a:ext uri="{FF2B5EF4-FFF2-40B4-BE49-F238E27FC236}">
                <a16:creationId xmlns:a16="http://schemas.microsoft.com/office/drawing/2014/main" id="{E9ADA7E9-595C-4F77-9CAE-275FE5BBC4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7785" y="5568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0E1449-E30A-4E78-B9FC-57C21C9AEE5D}"/>
              </a:ext>
            </a:extLst>
          </p:cNvPr>
          <p:cNvSpPr/>
          <p:nvPr/>
        </p:nvSpPr>
        <p:spPr>
          <a:xfrm>
            <a:off x="6469039" y="554732"/>
            <a:ext cx="2365828" cy="19657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9D9DA-1603-4232-867B-823958A36C32}"/>
              </a:ext>
            </a:extLst>
          </p:cNvPr>
          <p:cNvSpPr txBox="1"/>
          <p:nvPr/>
        </p:nvSpPr>
        <p:spPr>
          <a:xfrm>
            <a:off x="7646909" y="5691843"/>
            <a:ext cx="3915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answers together on the next slide.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24788-7AEC-476D-8C50-47CE27850FAA}"/>
              </a:ext>
            </a:extLst>
          </p:cNvPr>
          <p:cNvSpPr txBox="1"/>
          <p:nvPr/>
        </p:nvSpPr>
        <p:spPr>
          <a:xfrm>
            <a:off x="7558165" y="3558470"/>
            <a:ext cx="3915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146D282-E0C1-4B55-A88D-EB5EA761D6BC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29B4CE-410E-4E16-91F1-61202647550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D7282-E995-424E-96FE-D9AFCAC6722F}"/>
              </a:ext>
            </a:extLst>
          </p:cNvPr>
          <p:cNvGrpSpPr/>
          <p:nvPr/>
        </p:nvGrpSpPr>
        <p:grpSpPr>
          <a:xfrm>
            <a:off x="586434" y="231421"/>
            <a:ext cx="5509566" cy="3419906"/>
            <a:chOff x="1418450" y="500316"/>
            <a:chExt cx="4836576" cy="32233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9D93D1-3B14-49D6-9077-38652C0214D2}"/>
                </a:ext>
              </a:extLst>
            </p:cNvPr>
            <p:cNvGrpSpPr/>
            <p:nvPr/>
          </p:nvGrpSpPr>
          <p:grpSpPr>
            <a:xfrm>
              <a:off x="1418450" y="500316"/>
              <a:ext cx="4836576" cy="1852714"/>
              <a:chOff x="-2906162" y="968720"/>
              <a:chExt cx="5608419" cy="2618009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F10F9F6-7C7E-4F1A-8893-FE15D4040B2C}"/>
                  </a:ext>
                </a:extLst>
              </p:cNvPr>
              <p:cNvGrpSpPr/>
              <p:nvPr/>
            </p:nvGrpSpPr>
            <p:grpSpPr>
              <a:xfrm>
                <a:off x="-2906162" y="968720"/>
                <a:ext cx="5608419" cy="2618009"/>
                <a:chOff x="-2906162" y="968720"/>
                <a:chExt cx="5608419" cy="2618009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27C3A01D-577A-43E9-B097-D2B262FDB1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8652" t="27007" r="35347" b="32702"/>
                <a:stretch/>
              </p:blipFill>
              <p:spPr>
                <a:xfrm>
                  <a:off x="-2906162" y="968720"/>
                  <a:ext cx="5608419" cy="2618009"/>
                </a:xfrm>
                <a:prstGeom prst="rect">
                  <a:avLst/>
                </a:prstGeom>
              </p:spPr>
            </p:pic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9221B777-3E97-4ED9-A51D-D2D27309F86C}"/>
                    </a:ext>
                  </a:extLst>
                </p:cNvPr>
                <p:cNvSpPr/>
                <p:nvPr/>
              </p:nvSpPr>
              <p:spPr>
                <a:xfrm>
                  <a:off x="2467069" y="1953218"/>
                  <a:ext cx="208229" cy="244568"/>
                </a:xfrm>
                <a:prstGeom prst="rect">
                  <a:avLst/>
                </a:prstGeom>
                <a:solidFill>
                  <a:srgbClr val="F7CB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29E31C6-1FAE-4A7D-8E4F-69BC253E22CB}"/>
                  </a:ext>
                </a:extLst>
              </p:cNvPr>
              <p:cNvSpPr/>
              <p:nvPr/>
            </p:nvSpPr>
            <p:spPr>
              <a:xfrm>
                <a:off x="2529047" y="1686031"/>
                <a:ext cx="149567" cy="231150"/>
              </a:xfrm>
              <a:prstGeom prst="rect">
                <a:avLst/>
              </a:prstGeom>
              <a:solidFill>
                <a:srgbClr val="E553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9D4BA7-A084-4CDB-833D-40421BA2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634" t="23070" r="13261" b="37916"/>
            <a:stretch/>
          </p:blipFill>
          <p:spPr>
            <a:xfrm>
              <a:off x="1418450" y="2353030"/>
              <a:ext cx="4836576" cy="137059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61A870-33D9-4C7E-91DA-585E7CE08AA4}"/>
              </a:ext>
            </a:extLst>
          </p:cNvPr>
          <p:cNvGrpSpPr/>
          <p:nvPr/>
        </p:nvGrpSpPr>
        <p:grpSpPr>
          <a:xfrm>
            <a:off x="1495995" y="4097012"/>
            <a:ext cx="4538133" cy="2232021"/>
            <a:chOff x="541867" y="4098074"/>
            <a:chExt cx="4538133" cy="223202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525F72-395E-44BC-97AC-EF8FF7206D2C}"/>
                </a:ext>
              </a:extLst>
            </p:cNvPr>
            <p:cNvSpPr txBox="1"/>
            <p:nvPr/>
          </p:nvSpPr>
          <p:spPr>
            <a:xfrm>
              <a:off x="541867" y="4098074"/>
              <a:ext cx="4538133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3200" dirty="0"/>
                <a:t>57 x 10 =</a:t>
              </a:r>
            </a:p>
            <a:p>
              <a:pPr>
                <a:lnSpc>
                  <a:spcPct val="150000"/>
                </a:lnSpc>
              </a:pPr>
              <a:r>
                <a:rPr lang="en-GB" sz="3200" dirty="0"/>
                <a:t>189 x 100 =</a:t>
              </a:r>
            </a:p>
            <a:p>
              <a:pPr>
                <a:lnSpc>
                  <a:spcPct val="150000"/>
                </a:lnSpc>
              </a:pPr>
              <a:r>
                <a:rPr lang="en-GB" sz="3200" dirty="0"/>
                <a:t>73 x 1000 =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C99294-EC57-41EC-A1D6-6F1C7FCA1BCD}"/>
                </a:ext>
              </a:extLst>
            </p:cNvPr>
            <p:cNvSpPr/>
            <p:nvPr/>
          </p:nvSpPr>
          <p:spPr>
            <a:xfrm>
              <a:off x="2269066" y="4253985"/>
              <a:ext cx="406401" cy="5342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2FDCCC-BD3F-4636-904F-C8C5A3D6AF43}"/>
                </a:ext>
              </a:extLst>
            </p:cNvPr>
            <p:cNvSpPr/>
            <p:nvPr/>
          </p:nvSpPr>
          <p:spPr>
            <a:xfrm>
              <a:off x="2675467" y="5024902"/>
              <a:ext cx="406401" cy="5342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18C1DD-3071-45FA-B744-A95B68911C6E}"/>
                </a:ext>
              </a:extLst>
            </p:cNvPr>
            <p:cNvSpPr/>
            <p:nvPr/>
          </p:nvSpPr>
          <p:spPr>
            <a:xfrm>
              <a:off x="2675467" y="5759511"/>
              <a:ext cx="406401" cy="5342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CE4FAD-67F1-416E-BEA9-D0EA58E417F4}"/>
              </a:ext>
            </a:extLst>
          </p:cNvPr>
          <p:cNvSpPr txBox="1"/>
          <p:nvPr/>
        </p:nvSpPr>
        <p:spPr>
          <a:xfrm>
            <a:off x="6598505" y="842991"/>
            <a:ext cx="2096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Don’t forget to add your zeros as place holders after you have moved the numbers.</a:t>
            </a:r>
          </a:p>
        </p:txBody>
      </p:sp>
      <p:pic>
        <p:nvPicPr>
          <p:cNvPr id="17" name="Thursday maths slide 4">
            <a:hlinkClick r:id="" action="ppaction://media"/>
            <a:extLst>
              <a:ext uri="{FF2B5EF4-FFF2-40B4-BE49-F238E27FC236}">
                <a16:creationId xmlns:a16="http://schemas.microsoft.com/office/drawing/2014/main" id="{A6FAA1DB-F72C-43DA-93E2-0AE374C45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06519" y="4782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7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BA9D9DA-1603-4232-867B-823958A36C32}"/>
              </a:ext>
            </a:extLst>
          </p:cNvPr>
          <p:cNvSpPr txBox="1"/>
          <p:nvPr/>
        </p:nvSpPr>
        <p:spPr>
          <a:xfrm>
            <a:off x="7761326" y="4014385"/>
            <a:ext cx="3915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146D282-E0C1-4B55-A88D-EB5EA761D6BC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29B4CE-410E-4E16-91F1-61202647550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525F72-395E-44BC-97AC-EF8FF7206D2C}"/>
              </a:ext>
            </a:extLst>
          </p:cNvPr>
          <p:cNvSpPr txBox="1"/>
          <p:nvPr/>
        </p:nvSpPr>
        <p:spPr>
          <a:xfrm>
            <a:off x="1495995" y="4097012"/>
            <a:ext cx="4538133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/>
              <a:t>57 x 10 = 570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189 x 100 = 18,900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73 x 1000 = 73,000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641D2B1-8224-4F9B-96F4-8A053245B5EE}"/>
              </a:ext>
            </a:extLst>
          </p:cNvPr>
          <p:cNvSpPr/>
          <p:nvPr/>
        </p:nvSpPr>
        <p:spPr>
          <a:xfrm>
            <a:off x="6469039" y="554732"/>
            <a:ext cx="2365828" cy="19657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9B7BE8-4152-4981-B535-6643C435487E}"/>
              </a:ext>
            </a:extLst>
          </p:cNvPr>
          <p:cNvGrpSpPr/>
          <p:nvPr/>
        </p:nvGrpSpPr>
        <p:grpSpPr>
          <a:xfrm>
            <a:off x="586434" y="231421"/>
            <a:ext cx="5509566" cy="3419906"/>
            <a:chOff x="1418450" y="500316"/>
            <a:chExt cx="4836576" cy="322330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5CF410E-9B3C-44F8-9F95-ECD20E5575AD}"/>
                </a:ext>
              </a:extLst>
            </p:cNvPr>
            <p:cNvGrpSpPr/>
            <p:nvPr/>
          </p:nvGrpSpPr>
          <p:grpSpPr>
            <a:xfrm>
              <a:off x="1418450" y="500316"/>
              <a:ext cx="4836576" cy="1852714"/>
              <a:chOff x="-2906162" y="968720"/>
              <a:chExt cx="5608419" cy="261800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9F15476-9EB1-4EFF-B5EE-4095E1C8AE5C}"/>
                  </a:ext>
                </a:extLst>
              </p:cNvPr>
              <p:cNvGrpSpPr/>
              <p:nvPr/>
            </p:nvGrpSpPr>
            <p:grpSpPr>
              <a:xfrm>
                <a:off x="-2906162" y="968720"/>
                <a:ext cx="5608419" cy="2618009"/>
                <a:chOff x="-2906162" y="968720"/>
                <a:chExt cx="5608419" cy="2618009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4296A703-8F35-4725-A34A-E8F8451CBF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8652" t="27007" r="35347" b="32702"/>
                <a:stretch/>
              </p:blipFill>
              <p:spPr>
                <a:xfrm>
                  <a:off x="-2906162" y="968720"/>
                  <a:ext cx="5608419" cy="2618009"/>
                </a:xfrm>
                <a:prstGeom prst="rect">
                  <a:avLst/>
                </a:prstGeom>
              </p:spPr>
            </p:pic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7812410-D57D-4C05-93FA-B66C44C54CC8}"/>
                    </a:ext>
                  </a:extLst>
                </p:cNvPr>
                <p:cNvSpPr/>
                <p:nvPr/>
              </p:nvSpPr>
              <p:spPr>
                <a:xfrm>
                  <a:off x="2467069" y="1953218"/>
                  <a:ext cx="208229" cy="244568"/>
                </a:xfrm>
                <a:prstGeom prst="rect">
                  <a:avLst/>
                </a:prstGeom>
                <a:solidFill>
                  <a:srgbClr val="F7CB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9D3EA7A-B54F-4764-9DFF-2BFEA442E656}"/>
                  </a:ext>
                </a:extLst>
              </p:cNvPr>
              <p:cNvSpPr/>
              <p:nvPr/>
            </p:nvSpPr>
            <p:spPr>
              <a:xfrm>
                <a:off x="2529047" y="1686031"/>
                <a:ext cx="149567" cy="231150"/>
              </a:xfrm>
              <a:prstGeom prst="rect">
                <a:avLst/>
              </a:prstGeom>
              <a:solidFill>
                <a:srgbClr val="E553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1757BC-BB4F-4A6C-97FA-F3F407F25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634" t="23070" r="13261" b="37916"/>
            <a:stretch/>
          </p:blipFill>
          <p:spPr>
            <a:xfrm>
              <a:off x="1418450" y="2353030"/>
              <a:ext cx="4836576" cy="137059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3E7ECA2-4351-486A-9CAA-00D2AB36A505}"/>
              </a:ext>
            </a:extLst>
          </p:cNvPr>
          <p:cNvSpPr txBox="1"/>
          <p:nvPr/>
        </p:nvSpPr>
        <p:spPr>
          <a:xfrm>
            <a:off x="6598505" y="842991"/>
            <a:ext cx="2096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Don’t forget to add your zeros as place holders after you have moved the numbers.</a:t>
            </a:r>
          </a:p>
        </p:txBody>
      </p:sp>
      <p:pic>
        <p:nvPicPr>
          <p:cNvPr id="2" name="Thursday maths slide 5">
            <a:hlinkClick r:id="" action="ppaction://media"/>
            <a:extLst>
              <a:ext uri="{FF2B5EF4-FFF2-40B4-BE49-F238E27FC236}">
                <a16:creationId xmlns:a16="http://schemas.microsoft.com/office/drawing/2014/main" id="{408EB0DC-95F2-4E5D-AA7A-DC8991941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9680" y="52130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6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10112990" y="98931"/>
            <a:ext cx="1974241" cy="125266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283844" y="519194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103F1-1C2C-41E8-8445-05435257F4D3}"/>
              </a:ext>
            </a:extLst>
          </p:cNvPr>
          <p:cNvSpPr txBox="1"/>
          <p:nvPr/>
        </p:nvSpPr>
        <p:spPr>
          <a:xfrm>
            <a:off x="7613040" y="3018749"/>
            <a:ext cx="3920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3C9D7-1C01-4926-A25E-39D6D11EF68A}"/>
              </a:ext>
            </a:extLst>
          </p:cNvPr>
          <p:cNvSpPr txBox="1"/>
          <p:nvPr/>
        </p:nvSpPr>
        <p:spPr>
          <a:xfrm>
            <a:off x="7613040" y="1535580"/>
            <a:ext cx="4321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6540C7-203B-44E7-A9BE-F6DEEE11377A}"/>
              </a:ext>
            </a:extLst>
          </p:cNvPr>
          <p:cNvGrpSpPr/>
          <p:nvPr/>
        </p:nvGrpSpPr>
        <p:grpSpPr>
          <a:xfrm>
            <a:off x="310052" y="511000"/>
            <a:ext cx="6985960" cy="5835999"/>
            <a:chOff x="609172" y="511000"/>
            <a:chExt cx="6985960" cy="58359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09F5D7A-68F4-4E53-9A4B-CB64D23D5A64}"/>
                </a:ext>
              </a:extLst>
            </p:cNvPr>
            <p:cNvGrpSpPr/>
            <p:nvPr/>
          </p:nvGrpSpPr>
          <p:grpSpPr>
            <a:xfrm>
              <a:off x="609172" y="511000"/>
              <a:ext cx="6985960" cy="5835999"/>
              <a:chOff x="609172" y="511000"/>
              <a:chExt cx="6985960" cy="583599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1C5CEEA-1513-44E2-B140-FCE5942973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5833" t="18796" r="14583" b="3482"/>
              <a:stretch/>
            </p:blipFill>
            <p:spPr>
              <a:xfrm>
                <a:off x="609172" y="511000"/>
                <a:ext cx="6985960" cy="583599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F0D58BA-FA87-4CC6-9C24-22EEEB749F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7960" t="20311" r="58364" b="72282"/>
              <a:stretch/>
            </p:blipFill>
            <p:spPr>
              <a:xfrm>
                <a:off x="622109" y="616076"/>
                <a:ext cx="582760" cy="625931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41F9FB-4ADD-47BC-B5AA-B79F69C95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8210" t="48383" r="58649" b="44580"/>
            <a:stretch/>
          </p:blipFill>
          <p:spPr>
            <a:xfrm>
              <a:off x="697573" y="4102443"/>
              <a:ext cx="507296" cy="60548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8B949E-6BE2-4AE9-8E51-ED33489B2762}"/>
              </a:ext>
            </a:extLst>
          </p:cNvPr>
          <p:cNvGrpSpPr/>
          <p:nvPr/>
        </p:nvGrpSpPr>
        <p:grpSpPr>
          <a:xfrm>
            <a:off x="8135874" y="4312007"/>
            <a:ext cx="3452654" cy="2314572"/>
            <a:chOff x="1418450" y="500316"/>
            <a:chExt cx="4836576" cy="322330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4B7C34B-38E3-45DE-9EBB-E0228C9E44AD}"/>
                </a:ext>
              </a:extLst>
            </p:cNvPr>
            <p:cNvGrpSpPr/>
            <p:nvPr/>
          </p:nvGrpSpPr>
          <p:grpSpPr>
            <a:xfrm>
              <a:off x="1418450" y="500316"/>
              <a:ext cx="4836576" cy="1852714"/>
              <a:chOff x="-2906162" y="968720"/>
              <a:chExt cx="5608419" cy="261800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96C1902-A2D6-4D48-9807-4778C911442A}"/>
                  </a:ext>
                </a:extLst>
              </p:cNvPr>
              <p:cNvGrpSpPr/>
              <p:nvPr/>
            </p:nvGrpSpPr>
            <p:grpSpPr>
              <a:xfrm>
                <a:off x="-2906162" y="968720"/>
                <a:ext cx="5608419" cy="2618009"/>
                <a:chOff x="-2906162" y="968720"/>
                <a:chExt cx="5608419" cy="2618009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460BF84-B235-470A-98FE-92F9E4CE45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18652" t="27007" r="35347" b="32702"/>
                <a:stretch/>
              </p:blipFill>
              <p:spPr>
                <a:xfrm>
                  <a:off x="-2906162" y="968720"/>
                  <a:ext cx="5608419" cy="2618009"/>
                </a:xfrm>
                <a:prstGeom prst="rect">
                  <a:avLst/>
                </a:prstGeom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4DA18F5-D3E8-4E67-90EE-EC3899C8C3EE}"/>
                    </a:ext>
                  </a:extLst>
                </p:cNvPr>
                <p:cNvSpPr/>
                <p:nvPr/>
              </p:nvSpPr>
              <p:spPr>
                <a:xfrm>
                  <a:off x="2467069" y="1953218"/>
                  <a:ext cx="208229" cy="244568"/>
                </a:xfrm>
                <a:prstGeom prst="rect">
                  <a:avLst/>
                </a:prstGeom>
                <a:solidFill>
                  <a:srgbClr val="F7CB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6916D6E-1ECE-421C-B1B0-B31123060421}"/>
                  </a:ext>
                </a:extLst>
              </p:cNvPr>
              <p:cNvSpPr/>
              <p:nvPr/>
            </p:nvSpPr>
            <p:spPr>
              <a:xfrm>
                <a:off x="2529047" y="1686031"/>
                <a:ext cx="149567" cy="231150"/>
              </a:xfrm>
              <a:prstGeom prst="rect">
                <a:avLst/>
              </a:prstGeom>
              <a:solidFill>
                <a:srgbClr val="E553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12746B-539F-4591-BF45-5D67D6439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1634" t="23070" r="13261" b="37916"/>
            <a:stretch/>
          </p:blipFill>
          <p:spPr>
            <a:xfrm>
              <a:off x="1418450" y="2353030"/>
              <a:ext cx="4836576" cy="1370590"/>
            </a:xfrm>
            <a:prstGeom prst="rect">
              <a:avLst/>
            </a:prstGeom>
          </p:spPr>
        </p:pic>
      </p:grpSp>
      <p:pic>
        <p:nvPicPr>
          <p:cNvPr id="5" name="Thursday maths slide 6A">
            <a:hlinkClick r:id="" action="ppaction://media"/>
            <a:extLst>
              <a:ext uri="{FF2B5EF4-FFF2-40B4-BE49-F238E27FC236}">
                <a16:creationId xmlns:a16="http://schemas.microsoft.com/office/drawing/2014/main" id="{E37E61C9-E5C1-43F9-B764-B00B319EB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45101" y="2268330"/>
            <a:ext cx="609600" cy="609600"/>
          </a:xfrm>
          <a:prstGeom prst="rect">
            <a:avLst/>
          </a:prstGeom>
        </p:spPr>
      </p:pic>
      <p:pic>
        <p:nvPicPr>
          <p:cNvPr id="20" name="Thursday maths slide 6B">
            <a:hlinkClick r:id="" action="ppaction://media"/>
            <a:extLst>
              <a:ext uri="{FF2B5EF4-FFF2-40B4-BE49-F238E27FC236}">
                <a16:creationId xmlns:a16="http://schemas.microsoft.com/office/drawing/2014/main" id="{219F7D3B-1002-473B-B483-C0F24F7D1C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45101" y="3507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4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58148" y="354525"/>
            <a:ext cx="1974241" cy="125266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990674" y="750026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103F1-1C2C-41E8-8445-05435257F4D3}"/>
              </a:ext>
            </a:extLst>
          </p:cNvPr>
          <p:cNvSpPr txBox="1"/>
          <p:nvPr/>
        </p:nvSpPr>
        <p:spPr>
          <a:xfrm>
            <a:off x="975460" y="2163126"/>
            <a:ext cx="8047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 thought it might be useful to physically </a:t>
            </a:r>
            <a:r>
              <a:rPr lang="en-GB" sz="2400" b="1" dirty="0"/>
              <a:t>see </a:t>
            </a:r>
            <a:r>
              <a:rPr lang="en-GB" sz="2400" dirty="0"/>
              <a:t>the answers for question 2 so that you can mark your work: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32606-7EF7-4B57-998F-C23520A11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20" t="40826" r="8146" b="33948"/>
          <a:stretch/>
        </p:blipFill>
        <p:spPr>
          <a:xfrm>
            <a:off x="975460" y="3626703"/>
            <a:ext cx="8850581" cy="2057400"/>
          </a:xfrm>
          <a:prstGeom prst="rect">
            <a:avLst/>
          </a:prstGeom>
        </p:spPr>
      </p:pic>
      <p:pic>
        <p:nvPicPr>
          <p:cNvPr id="5" name="Thursday maths slide 7">
            <a:hlinkClick r:id="" action="ppaction://media"/>
            <a:extLst>
              <a:ext uri="{FF2B5EF4-FFF2-40B4-BE49-F238E27FC236}">
                <a16:creationId xmlns:a16="http://schemas.microsoft.com/office/drawing/2014/main" id="{E47838B5-B976-4088-B649-3033CC596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2809" y="2239773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FB0C8-880E-4D1A-9F7B-068ECC984D2B}"/>
              </a:ext>
            </a:extLst>
          </p:cNvPr>
          <p:cNvSpPr txBox="1"/>
          <p:nvPr/>
        </p:nvSpPr>
        <p:spPr>
          <a:xfrm>
            <a:off x="1112075" y="4226054"/>
            <a:ext cx="6373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03601A-A2AC-4332-8EAC-9E91615C9EF6}"/>
              </a:ext>
            </a:extLst>
          </p:cNvPr>
          <p:cNvGrpSpPr/>
          <p:nvPr/>
        </p:nvGrpSpPr>
        <p:grpSpPr>
          <a:xfrm>
            <a:off x="497500" y="409615"/>
            <a:ext cx="8057210" cy="3370770"/>
            <a:chOff x="745596" y="2123165"/>
            <a:chExt cx="9082580" cy="34755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3EC5CF8-0FC1-4931-A80B-E072C74C3BA0}"/>
                </a:ext>
              </a:extLst>
            </p:cNvPr>
            <p:cNvGrpSpPr/>
            <p:nvPr/>
          </p:nvGrpSpPr>
          <p:grpSpPr>
            <a:xfrm>
              <a:off x="745596" y="2123165"/>
              <a:ext cx="9082580" cy="3475530"/>
              <a:chOff x="981455" y="1206499"/>
              <a:chExt cx="5995078" cy="250719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6997C22-3457-41B4-861A-77B3A1A08C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6390" t="35276" r="14444" b="27916"/>
              <a:stretch/>
            </p:blipFill>
            <p:spPr>
              <a:xfrm>
                <a:off x="981455" y="1206499"/>
                <a:ext cx="5994401" cy="2391604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886A6CB-E42D-4995-B981-C66A5670C7EB}"/>
                  </a:ext>
                </a:extLst>
              </p:cNvPr>
              <p:cNvSpPr/>
              <p:nvPr/>
            </p:nvSpPr>
            <p:spPr>
              <a:xfrm>
                <a:off x="981455" y="3485091"/>
                <a:ext cx="5995078" cy="2286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77A7A3-3149-44C7-969A-796B0375E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372" t="82830" r="58631" b="11485"/>
            <a:stretch/>
          </p:blipFill>
          <p:spPr>
            <a:xfrm>
              <a:off x="897350" y="2199654"/>
              <a:ext cx="541032" cy="54694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2DBC63-0B0B-4971-BA9C-0DE94A708C8D}"/>
              </a:ext>
            </a:extLst>
          </p:cNvPr>
          <p:cNvGrpSpPr/>
          <p:nvPr/>
        </p:nvGrpSpPr>
        <p:grpSpPr>
          <a:xfrm>
            <a:off x="8559259" y="4312007"/>
            <a:ext cx="3452654" cy="2314572"/>
            <a:chOff x="1418450" y="500316"/>
            <a:chExt cx="4836576" cy="322330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BA6DA6D-2C55-462E-94C0-335DBF189CE2}"/>
                </a:ext>
              </a:extLst>
            </p:cNvPr>
            <p:cNvGrpSpPr/>
            <p:nvPr/>
          </p:nvGrpSpPr>
          <p:grpSpPr>
            <a:xfrm>
              <a:off x="1418450" y="500316"/>
              <a:ext cx="4836576" cy="1852714"/>
              <a:chOff x="-2906162" y="968720"/>
              <a:chExt cx="5608419" cy="261800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838A7D5-5C00-420F-ACE2-53D4280FBB0B}"/>
                  </a:ext>
                </a:extLst>
              </p:cNvPr>
              <p:cNvGrpSpPr/>
              <p:nvPr/>
            </p:nvGrpSpPr>
            <p:grpSpPr>
              <a:xfrm>
                <a:off x="-2906162" y="968720"/>
                <a:ext cx="5608419" cy="2618009"/>
                <a:chOff x="-2906162" y="968720"/>
                <a:chExt cx="5608419" cy="2618009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1A3BE4BF-8106-497F-9462-AFDF6E83E6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8652" t="27007" r="35347" b="32702"/>
                <a:stretch/>
              </p:blipFill>
              <p:spPr>
                <a:xfrm>
                  <a:off x="-2906162" y="968720"/>
                  <a:ext cx="5608419" cy="2618009"/>
                </a:xfrm>
                <a:prstGeom prst="rect">
                  <a:avLst/>
                </a:prstGeom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D275405-2956-4A20-A653-884F9EE02C83}"/>
                    </a:ext>
                  </a:extLst>
                </p:cNvPr>
                <p:cNvSpPr/>
                <p:nvPr/>
              </p:nvSpPr>
              <p:spPr>
                <a:xfrm>
                  <a:off x="2467069" y="1953218"/>
                  <a:ext cx="208229" cy="244568"/>
                </a:xfrm>
                <a:prstGeom prst="rect">
                  <a:avLst/>
                </a:prstGeom>
                <a:solidFill>
                  <a:srgbClr val="F7CB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AED618B-89D6-4C4E-BDA3-58D1422C085F}"/>
                  </a:ext>
                </a:extLst>
              </p:cNvPr>
              <p:cNvSpPr/>
              <p:nvPr/>
            </p:nvSpPr>
            <p:spPr>
              <a:xfrm>
                <a:off x="2529047" y="1686031"/>
                <a:ext cx="149567" cy="231150"/>
              </a:xfrm>
              <a:prstGeom prst="rect">
                <a:avLst/>
              </a:prstGeom>
              <a:solidFill>
                <a:srgbClr val="E553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31BD820-A8ED-4975-B745-E33D48EEF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634" t="23070" r="13261" b="37916"/>
            <a:stretch/>
          </p:blipFill>
          <p:spPr>
            <a:xfrm>
              <a:off x="1418450" y="2353030"/>
              <a:ext cx="4836576" cy="137059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9AE1712-D934-49D4-9C0C-43562E4A6673}"/>
              </a:ext>
            </a:extLst>
          </p:cNvPr>
          <p:cNvSpPr txBox="1"/>
          <p:nvPr/>
        </p:nvSpPr>
        <p:spPr>
          <a:xfrm>
            <a:off x="1112074" y="6134486"/>
            <a:ext cx="6373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Move to the next slide to see the answers. </a:t>
            </a:r>
          </a:p>
        </p:txBody>
      </p:sp>
      <p:pic>
        <p:nvPicPr>
          <p:cNvPr id="5" name="Thursday maths slide 8">
            <a:hlinkClick r:id="" action="ppaction://media"/>
            <a:extLst>
              <a:ext uri="{FF2B5EF4-FFF2-40B4-BE49-F238E27FC236}">
                <a16:creationId xmlns:a16="http://schemas.microsoft.com/office/drawing/2014/main" id="{B966FD90-34CD-40E1-A5EF-60D7E4367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23142" y="5198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A3762B-A5F1-4F21-AAAA-72012544068F}"/>
              </a:ext>
            </a:extLst>
          </p:cNvPr>
          <p:cNvSpPr txBox="1"/>
          <p:nvPr/>
        </p:nvSpPr>
        <p:spPr>
          <a:xfrm>
            <a:off x="929044" y="1011174"/>
            <a:ext cx="597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11E0AB-22DE-4AEB-9E1D-2C2A0DBBBB63}"/>
              </a:ext>
            </a:extLst>
          </p:cNvPr>
          <p:cNvGrpSpPr/>
          <p:nvPr/>
        </p:nvGrpSpPr>
        <p:grpSpPr>
          <a:xfrm>
            <a:off x="526656" y="1991877"/>
            <a:ext cx="8698987" cy="1630769"/>
            <a:chOff x="510328" y="2190905"/>
            <a:chExt cx="9177524" cy="15595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419D4A-AE09-4EE6-AA70-91AD81B9C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792" t="18441" r="44153" b="57558"/>
            <a:stretch/>
          </p:blipFill>
          <p:spPr>
            <a:xfrm>
              <a:off x="510328" y="2190909"/>
              <a:ext cx="2932844" cy="155950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74323D4-DC18-475E-8229-D4E4C5F57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792" t="40670" r="44153" b="36785"/>
            <a:stretch/>
          </p:blipFill>
          <p:spPr>
            <a:xfrm>
              <a:off x="3443172" y="2190908"/>
              <a:ext cx="3122340" cy="155950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C928327-2DFE-4A54-A91C-90DBA5E44E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792" t="62480" r="44153" b="14976"/>
            <a:stretch/>
          </p:blipFill>
          <p:spPr>
            <a:xfrm>
              <a:off x="6565512" y="2190905"/>
              <a:ext cx="3122340" cy="1559507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18F1752-233C-4CC2-88CC-477088DC61B7}"/>
              </a:ext>
            </a:extLst>
          </p:cNvPr>
          <p:cNvSpPr txBox="1"/>
          <p:nvPr/>
        </p:nvSpPr>
        <p:spPr>
          <a:xfrm>
            <a:off x="946852" y="4168704"/>
            <a:ext cx="59599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I notice…</a:t>
            </a:r>
          </a:p>
          <a:p>
            <a:endParaRPr lang="en-GB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answers are all related/linked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All the answers end in a 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answers in A all start with a 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answers in B all start with a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answers in C all start with a 1</a:t>
            </a:r>
          </a:p>
        </p:txBody>
      </p:sp>
      <p:pic>
        <p:nvPicPr>
          <p:cNvPr id="24" name="Thursday maths slide 9">
            <a:hlinkClick r:id="" action="ppaction://media"/>
            <a:extLst>
              <a:ext uri="{FF2B5EF4-FFF2-40B4-BE49-F238E27FC236}">
                <a16:creationId xmlns:a16="http://schemas.microsoft.com/office/drawing/2014/main" id="{7FAA4D6C-E844-41E0-953F-6C3D26554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1309" y="7063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6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2B30C8-F525-444F-B354-F03C7F0A2CA0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a460e403-a353-4628-9222-e96d0f2ecf11"/>
    <ds:schemaRef ds:uri="http://purl.org/dc/elements/1.1/"/>
    <ds:schemaRef ds:uri="http://purl.org/dc/terms/"/>
    <ds:schemaRef ds:uri="6e6ca74e-b4f7-4601-85ac-67e42a279e9b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491</Words>
  <Application>Microsoft Office PowerPoint</Application>
  <PresentationFormat>Widescreen</PresentationFormat>
  <Paragraphs>64</Paragraphs>
  <Slides>11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84</cp:revision>
  <dcterms:created xsi:type="dcterms:W3CDTF">2020-07-13T10:58:18Z</dcterms:created>
  <dcterms:modified xsi:type="dcterms:W3CDTF">2021-01-13T19:19:03Z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