
<file path=[Content_Types].xml><?xml version="1.0" encoding="utf-8"?>
<Types xmlns="http://schemas.openxmlformats.org/package/2006/content-types">
  <Default Extension="png" ContentType="image/png"/>
  <Default Extension="m4a" ContentType="audio/mp4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3.xml" ContentType="application/vnd.openxmlformats-officedocument.theme+xml"/>
  <Override PartName="/ppt/slideLayouts/slideLayout6.xml" ContentType="application/vnd.openxmlformats-officedocument.presentationml.slideLayout+xml"/>
  <Override PartName="/ppt/theme/theme4.xml" ContentType="application/vnd.openxmlformats-officedocument.theme+xml"/>
  <Override PartName="/ppt/slideLayouts/slideLayout7.xml" ContentType="application/vnd.openxmlformats-officedocument.presentationml.slideLayout+xml"/>
  <Override PartName="/ppt/theme/theme5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6.xml" ContentType="application/vnd.openxmlformats-officedocument.theme+xml"/>
  <Override PartName="/ppt/slideLayouts/slideLayout10.xml" ContentType="application/vnd.openxmlformats-officedocument.presentationml.slideLayout+xml"/>
  <Override PartName="/ppt/theme/theme7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4" r:id="rId4"/>
    <p:sldMasterId id="2147483677" r:id="rId5"/>
    <p:sldMasterId id="2147483679" r:id="rId6"/>
    <p:sldMasterId id="2147483681" r:id="rId7"/>
    <p:sldMasterId id="2147483683" r:id="rId8"/>
    <p:sldMasterId id="2147483685" r:id="rId9"/>
    <p:sldMasterId id="2147483688" r:id="rId10"/>
    <p:sldMasterId id="2147483671" r:id="rId11"/>
  </p:sldMasterIdLst>
  <p:notesMasterIdLst>
    <p:notesMasterId r:id="rId23"/>
  </p:notesMasterIdLst>
  <p:sldIdLst>
    <p:sldId id="447" r:id="rId12"/>
    <p:sldId id="449" r:id="rId13"/>
    <p:sldId id="450" r:id="rId14"/>
    <p:sldId id="454" r:id="rId15"/>
    <p:sldId id="456" r:id="rId16"/>
    <p:sldId id="457" r:id="rId17"/>
    <p:sldId id="452" r:id="rId18"/>
    <p:sldId id="461" r:id="rId19"/>
    <p:sldId id="451" r:id="rId20"/>
    <p:sldId id="460" r:id="rId21"/>
    <p:sldId id="462" r:id="rId2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298" userDrawn="1">
          <p15:clr>
            <a:srgbClr val="A4A3A4"/>
          </p15:clr>
        </p15:guide>
        <p15:guide id="2" pos="1995" userDrawn="1">
          <p15:clr>
            <a:srgbClr val="A4A3A4"/>
          </p15:clr>
        </p15:guide>
        <p15:guide id="3" pos="5103" userDrawn="1">
          <p15:clr>
            <a:srgbClr val="A4A3A4"/>
          </p15:clr>
        </p15:guide>
        <p15:guide id="4" orient="horz" pos="343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am Shutkever" initials="SS" lastIdx="1" clrIdx="0">
    <p:extLst>
      <p:ext uri="{19B8F6BF-5375-455C-9EA6-DF929625EA0E}">
        <p15:presenceInfo xmlns:p15="http://schemas.microsoft.com/office/powerpoint/2012/main" userId="Sam Shutkev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FB470"/>
    <a:srgbClr val="2F94D1"/>
    <a:srgbClr val="804438"/>
    <a:srgbClr val="3B211D"/>
    <a:srgbClr val="693019"/>
    <a:srgbClr val="9C7762"/>
    <a:srgbClr val="755847"/>
    <a:srgbClr val="EEEFEF"/>
    <a:srgbClr val="F6F6F6"/>
    <a:srgbClr val="E8E9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23" autoAdjust="0"/>
    <p:restoredTop sz="94694"/>
  </p:normalViewPr>
  <p:slideViewPr>
    <p:cSldViewPr snapToGrid="0" snapToObjects="1">
      <p:cViewPr varScale="1">
        <p:scale>
          <a:sx n="73" d="100"/>
          <a:sy n="73" d="100"/>
        </p:scale>
        <p:origin x="1368" y="78"/>
      </p:cViewPr>
      <p:guideLst>
        <p:guide orient="horz" pos="1298"/>
        <p:guide pos="1995"/>
        <p:guide pos="5103"/>
        <p:guide orient="horz" pos="343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0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presProps" Target="presProps.xml"/><Relationship Id="rId33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commentAuthors" Target="comment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8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mes Clegg" userId="c6df1435-7a36-4b38-be4d-16e68e91152f" providerId="ADAL" clId="{ED73BE5E-6186-407C-BBE3-3C4F2008E54F}"/>
    <pc:docChg chg="undo custSel modSld">
      <pc:chgData name="James Clegg" userId="c6df1435-7a36-4b38-be4d-16e68e91152f" providerId="ADAL" clId="{ED73BE5E-6186-407C-BBE3-3C4F2008E54F}" dt="2020-10-21T19:20:06.226" v="26" actId="478"/>
      <pc:docMkLst>
        <pc:docMk/>
      </pc:docMkLst>
      <pc:sldChg chg="delSp delAnim">
        <pc:chgData name="James Clegg" userId="c6df1435-7a36-4b38-be4d-16e68e91152f" providerId="ADAL" clId="{ED73BE5E-6186-407C-BBE3-3C4F2008E54F}" dt="2020-10-21T19:20:06.226" v="26" actId="478"/>
        <pc:sldMkLst>
          <pc:docMk/>
          <pc:sldMk cId="1640220945" sldId="297"/>
        </pc:sldMkLst>
        <pc:picChg chg="del">
          <ac:chgData name="James Clegg" userId="c6df1435-7a36-4b38-be4d-16e68e91152f" providerId="ADAL" clId="{ED73BE5E-6186-407C-BBE3-3C4F2008E54F}" dt="2020-10-21T19:20:06.226" v="26" actId="478"/>
          <ac:picMkLst>
            <pc:docMk/>
            <pc:sldMk cId="1640220945" sldId="297"/>
            <ac:picMk id="2" creationId="{00000000-0000-0000-0000-000000000000}"/>
          </ac:picMkLst>
        </pc:picChg>
      </pc:sldChg>
      <pc:sldChg chg="modSp">
        <pc:chgData name="James Clegg" userId="c6df1435-7a36-4b38-be4d-16e68e91152f" providerId="ADAL" clId="{ED73BE5E-6186-407C-BBE3-3C4F2008E54F}" dt="2020-10-21T19:19:29.025" v="25" actId="1037"/>
        <pc:sldMkLst>
          <pc:docMk/>
          <pc:sldMk cId="2628375658" sldId="420"/>
        </pc:sldMkLst>
        <pc:spChg chg="mod">
          <ac:chgData name="James Clegg" userId="c6df1435-7a36-4b38-be4d-16e68e91152f" providerId="ADAL" clId="{ED73BE5E-6186-407C-BBE3-3C4F2008E54F}" dt="2020-10-21T19:19:01.684" v="15" actId="1076"/>
          <ac:spMkLst>
            <pc:docMk/>
            <pc:sldMk cId="2628375658" sldId="420"/>
            <ac:spMk id="2" creationId="{00000000-0000-0000-0000-000000000000}"/>
          </ac:spMkLst>
        </pc:spChg>
        <pc:spChg chg="mod">
          <ac:chgData name="James Clegg" userId="c6df1435-7a36-4b38-be4d-16e68e91152f" providerId="ADAL" clId="{ED73BE5E-6186-407C-BBE3-3C4F2008E54F}" dt="2020-10-21T19:19:09.445" v="17" actId="20577"/>
          <ac:spMkLst>
            <pc:docMk/>
            <pc:sldMk cId="2628375658" sldId="420"/>
            <ac:spMk id="16" creationId="{B44E6B0A-5D66-794E-AC76-3F54A01194FD}"/>
          </ac:spMkLst>
        </pc:spChg>
        <pc:spChg chg="mod">
          <ac:chgData name="James Clegg" userId="c6df1435-7a36-4b38-be4d-16e68e91152f" providerId="ADAL" clId="{ED73BE5E-6186-407C-BBE3-3C4F2008E54F}" dt="2020-10-21T19:19:29.025" v="25" actId="1037"/>
          <ac:spMkLst>
            <pc:docMk/>
            <pc:sldMk cId="2628375658" sldId="420"/>
            <ac:spMk id="20" creationId="{00000000-0000-0000-0000-000000000000}"/>
          </ac:spMkLst>
        </pc:spChg>
        <pc:spChg chg="mod">
          <ac:chgData name="James Clegg" userId="c6df1435-7a36-4b38-be4d-16e68e91152f" providerId="ADAL" clId="{ED73BE5E-6186-407C-BBE3-3C4F2008E54F}" dt="2020-10-21T19:19:24.698" v="19" actId="1076"/>
          <ac:spMkLst>
            <pc:docMk/>
            <pc:sldMk cId="2628375658" sldId="420"/>
            <ac:spMk id="21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Comic Sans MS" panose="030F0702030302020204" pitchFamily="66" charset="0"/>
              </a:defRPr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Comic Sans MS" panose="030F0702030302020204" pitchFamily="66" charset="0"/>
              </a:defRPr>
            </a:lvl1pPr>
          </a:lstStyle>
          <a:p>
            <a:fld id="{D1BE4B4D-D867-492E-97B2-A4C94167F287}" type="datetimeFigureOut">
              <a:rPr lang="en-GB" smtClean="0"/>
              <a:pPr/>
              <a:t>13/01/2021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Comic Sans MS" panose="030F0702030302020204" pitchFamily="66" charset="0"/>
              </a:defRPr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Comic Sans MS" panose="030F0702030302020204" pitchFamily="66" charset="0"/>
              </a:defRPr>
            </a:lvl1pPr>
          </a:lstStyle>
          <a:p>
            <a:fld id="{9A63A521-224D-4C95-824A-3CEFF92EB905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004774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0" y="2511188"/>
            <a:ext cx="5950424" cy="1787857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6600" baseline="0">
                <a:solidFill>
                  <a:schemeClr val="bg1"/>
                </a:solidFill>
                <a:latin typeface="Comic Sans MS" panose="030F0702030302020204" pitchFamily="66" charset="0"/>
              </a:defRPr>
            </a:lvl1pPr>
          </a:lstStyle>
          <a:p>
            <a:r>
              <a:rPr lang="en-US" dirty="0"/>
              <a:t>TITLE – in caps and saved as a picture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280231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80810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20102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Comic Sans MS" panose="030F0702030302020204" pitchFamily="66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omic Sans MS" panose="030F0702030302020204" pitchFamily="66" charset="0"/>
              </a:defRPr>
            </a:lvl1pPr>
          </a:lstStyle>
          <a:p>
            <a:fld id="{45335E50-1930-44E5-9B14-893AFBD95C69}" type="datetimeFigureOut">
              <a:rPr lang="en-GB" smtClean="0"/>
              <a:pPr/>
              <a:t>13/01/2021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omic Sans MS" panose="030F0702030302020204" pitchFamily="66" charset="0"/>
              </a:defRPr>
            </a:lvl1pPr>
          </a:lstStyle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omic Sans MS" panose="030F0702030302020204" pitchFamily="66" charset="0"/>
              </a:defRPr>
            </a:lvl1pPr>
          </a:lstStyle>
          <a:p>
            <a:fld id="{108BBDC2-4ED5-4A8D-A28C-1B3F6D2413F0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021616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Comic Sans MS" panose="030F0702030302020204" pitchFamily="66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omic Sans MS" panose="030F0702030302020204" pitchFamily="66" charset="0"/>
              </a:defRPr>
            </a:lvl1pPr>
          </a:lstStyle>
          <a:p>
            <a:fld id="{45335E50-1930-44E5-9B14-893AFBD95C69}" type="datetimeFigureOut">
              <a:rPr lang="en-GB" smtClean="0"/>
              <a:pPr/>
              <a:t>13/01/2021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omic Sans MS" panose="030F0702030302020204" pitchFamily="66" charset="0"/>
              </a:defRPr>
            </a:lvl1pPr>
          </a:lstStyle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omic Sans MS" panose="030F0702030302020204" pitchFamily="66" charset="0"/>
              </a:defRPr>
            </a:lvl1pPr>
          </a:lstStyle>
          <a:p>
            <a:fld id="{108BBDC2-4ED5-4A8D-A28C-1B3F6D2413F0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121930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32269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44322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BF6A46-2E4B-4FE1-BB73-030B91D8B4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45291C-C9F3-401A-8EA4-10EE8D7D0B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FD727F-4585-4533-9E1D-5BA645B260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16009-FA30-4045-A31E-082A85061385}" type="datetimeFigureOut">
              <a:rPr lang="en-GB" smtClean="0"/>
              <a:t>13/01/2021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CEED79-D0B6-454C-93A4-5F4A3CFF7A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B19D7B-A625-4B02-A826-47B46D1B4C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C793C-2BBE-40DC-9167-6367C69469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51525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91391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1464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our turn KS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38082" y="1989208"/>
            <a:ext cx="5703912" cy="3005873"/>
          </a:xfrm>
          <a:prstGeom prst="rect">
            <a:avLst/>
          </a:prstGeom>
        </p:spPr>
        <p:txBody>
          <a:bodyPr anchor="ctr"/>
          <a:lstStyle>
            <a:lvl1pPr algn="ctr">
              <a:defRPr sz="4000" u="none" baseline="0">
                <a:latin typeface="Comic Sans MS" panose="030F0702030302020204" pitchFamily="66" charset="0"/>
              </a:defRPr>
            </a:lvl1pPr>
          </a:lstStyle>
          <a:p>
            <a:r>
              <a:rPr lang="en-US" dirty="0"/>
              <a:t>Have a go at questions 		 on the worksheet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853197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our turn KS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38082" y="1989208"/>
            <a:ext cx="5703912" cy="3005873"/>
          </a:xfrm>
          <a:prstGeom prst="rect">
            <a:avLst/>
          </a:prstGeom>
        </p:spPr>
        <p:txBody>
          <a:bodyPr anchor="ctr"/>
          <a:lstStyle>
            <a:lvl1pPr algn="ctr">
              <a:defRPr baseline="0">
                <a:latin typeface="Comic Sans MS" panose="030F0702030302020204" pitchFamily="66" charset="0"/>
              </a:defRPr>
            </a:lvl1pPr>
          </a:lstStyle>
          <a:p>
            <a:r>
              <a:rPr lang="en-US" dirty="0"/>
              <a:t>Have a go at questions 	on the worksheet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690910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jp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6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7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.jp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10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theme" Target="../theme/theme8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7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F14EDCB3-CC60-E94C-B25C-4D771CB6495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55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1B02BD9-91A9-9F43-BF82-7E7C0E55B94B}"/>
              </a:ext>
            </a:extLst>
          </p:cNvPr>
          <p:cNvSpPr/>
          <p:nvPr userDrawn="1"/>
        </p:nvSpPr>
        <p:spPr>
          <a:xfrm>
            <a:off x="546652" y="606287"/>
            <a:ext cx="7523922" cy="57348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omic Sans MS" panose="030F0702030302020204" pitchFamily="66" charset="0"/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376518" y="6553200"/>
            <a:ext cx="1470211" cy="2420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omic Sans MS" panose="030F0702030302020204" pitchFamily="66" charset="0"/>
            </a:endParaRPr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02C252DA-A0E8-6A49-900E-07188D62BBE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614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1B02BD9-91A9-9F43-BF82-7E7C0E55B94B}"/>
              </a:ext>
            </a:extLst>
          </p:cNvPr>
          <p:cNvSpPr/>
          <p:nvPr userDrawn="1"/>
        </p:nvSpPr>
        <p:spPr>
          <a:xfrm>
            <a:off x="546652" y="606287"/>
            <a:ext cx="7523922" cy="57348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omic Sans MS" panose="030F0702030302020204" pitchFamily="66" charset="0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376518" y="6553200"/>
            <a:ext cx="1470211" cy="2420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omic Sans MS" panose="030F0702030302020204" pitchFamily="66" charset="0"/>
            </a:endParaRPr>
          </a:p>
        </p:txBody>
      </p:sp>
      <p:pic>
        <p:nvPicPr>
          <p:cNvPr id="5" name="Picture 4" descr="A picture containing table&#10;&#10;Description automatically generated">
            <a:extLst>
              <a:ext uri="{FF2B5EF4-FFF2-40B4-BE49-F238E27FC236}">
                <a16:creationId xmlns:a16="http://schemas.microsoft.com/office/drawing/2014/main" id="{D3D08606-BA4C-8046-935F-20760BC2766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439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9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sign with white text&#10;&#10;Description automatically generated">
            <a:extLst>
              <a:ext uri="{FF2B5EF4-FFF2-40B4-BE49-F238E27FC236}">
                <a16:creationId xmlns:a16="http://schemas.microsoft.com/office/drawing/2014/main" id="{E7898E14-59E6-7D4D-8006-F74307CCB98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064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able&#10;&#10;Description automatically generated">
            <a:extLst>
              <a:ext uri="{FF2B5EF4-FFF2-40B4-BE49-F238E27FC236}">
                <a16:creationId xmlns:a16="http://schemas.microsoft.com/office/drawing/2014/main" id="{F33BA71E-3CF0-1E4E-BEEE-6280AD06DDC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107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computer&#10;&#10;Description automatically generated">
            <a:extLst>
              <a:ext uri="{FF2B5EF4-FFF2-40B4-BE49-F238E27FC236}">
                <a16:creationId xmlns:a16="http://schemas.microsoft.com/office/drawing/2014/main" id="{3A3B0A72-DFF8-FC43-8B3B-B0D9C1468E8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39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27FE0188-803D-CF41-A7C4-56C7E1D1B2A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253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FB1CD55F-F59D-4C4C-B1D3-CF371F78438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168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1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5.png"/><Relationship Id="rId5" Type="http://schemas.openxmlformats.org/officeDocument/2006/relationships/image" Target="../media/image25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8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5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5.png"/><Relationship Id="rId5" Type="http://schemas.openxmlformats.org/officeDocument/2006/relationships/image" Target="../media/image19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5.png"/><Relationship Id="rId5" Type="http://schemas.openxmlformats.org/officeDocument/2006/relationships/image" Target="../media/image20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media" Target="../media/media7.m4a"/><Relationship Id="rId7" Type="http://schemas.openxmlformats.org/officeDocument/2006/relationships/image" Target="../media/image13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5.xml"/><Relationship Id="rId4" Type="http://schemas.openxmlformats.org/officeDocument/2006/relationships/audio" Target="../media/media7.m4a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2.png"/><Relationship Id="rId5" Type="http://schemas.openxmlformats.org/officeDocument/2006/relationships/image" Target="../media/image15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3.png"/><Relationship Id="rId5" Type="http://schemas.openxmlformats.org/officeDocument/2006/relationships/image" Target="../media/image15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5.png"/><Relationship Id="rId5" Type="http://schemas.openxmlformats.org/officeDocument/2006/relationships/image" Target="../media/image2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18011" y="1201783"/>
            <a:ext cx="7694023" cy="3077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5400" u="sng" dirty="0" smtClean="0"/>
              <a:t>Maths</a:t>
            </a:r>
          </a:p>
          <a:p>
            <a:pPr algn="ctr"/>
            <a:endParaRPr lang="en-GB" sz="4400" u="sng" dirty="0"/>
          </a:p>
          <a:p>
            <a:pPr algn="ctr"/>
            <a:r>
              <a:rPr lang="en-GB" sz="3200" dirty="0" smtClean="0"/>
              <a:t>Year Two Swallows</a:t>
            </a:r>
          </a:p>
          <a:p>
            <a:pPr algn="ctr"/>
            <a:endParaRPr lang="en-GB" sz="3200" dirty="0"/>
          </a:p>
          <a:p>
            <a:pPr algn="ctr"/>
            <a:r>
              <a:rPr lang="en-GB" sz="3200" dirty="0" smtClean="0"/>
              <a:t>Thursday 14</a:t>
            </a:r>
            <a:r>
              <a:rPr lang="en-GB" sz="3200" baseline="30000" dirty="0" smtClean="0"/>
              <a:t>th</a:t>
            </a:r>
            <a:r>
              <a:rPr lang="en-GB" sz="3200" dirty="0" smtClean="0"/>
              <a:t> </a:t>
            </a:r>
            <a:r>
              <a:rPr lang="en-GB" sz="3200" dirty="0" smtClean="0"/>
              <a:t>January 2021</a:t>
            </a:r>
            <a:endParaRPr lang="en-GB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2184" y="4689701"/>
            <a:ext cx="1533525" cy="13144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" y="4800054"/>
            <a:ext cx="1838325" cy="12096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02134" y="4689701"/>
            <a:ext cx="1447800" cy="12668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25709" y="4689701"/>
            <a:ext cx="1876425" cy="11715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08656" y="4938167"/>
            <a:ext cx="1571625" cy="9334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77667" y="2539017"/>
            <a:ext cx="830989" cy="101289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7172" y="177268"/>
            <a:ext cx="1323975" cy="1228725"/>
          </a:xfrm>
          <a:prstGeom prst="rect">
            <a:avLst/>
          </a:prstGeom>
        </p:spPr>
      </p:pic>
      <p:pic>
        <p:nvPicPr>
          <p:cNvPr id="1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064695" y="27406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439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32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4258" y="842115"/>
            <a:ext cx="5703912" cy="167391"/>
          </a:xfrm>
        </p:spPr>
        <p:txBody>
          <a:bodyPr/>
          <a:lstStyle/>
          <a:p>
            <a:r>
              <a:rPr lang="en-GB" u="sng" dirty="0" smtClean="0"/>
              <a:t>Optional Challenge</a:t>
            </a:r>
            <a:br>
              <a:rPr lang="en-GB" u="sng" dirty="0" smtClean="0"/>
            </a:br>
            <a:r>
              <a:rPr lang="en-GB" u="sng" dirty="0" smtClean="0"/>
              <a:t/>
            </a:r>
            <a:br>
              <a:rPr lang="en-GB" u="sng" dirty="0" smtClean="0"/>
            </a:br>
            <a:endParaRPr lang="en-GB" u="sng" dirty="0"/>
          </a:p>
        </p:txBody>
      </p:sp>
      <p:sp>
        <p:nvSpPr>
          <p:cNvPr id="4" name="TextBox 3"/>
          <p:cNvSpPr txBox="1"/>
          <p:nvPr/>
        </p:nvSpPr>
        <p:spPr>
          <a:xfrm>
            <a:off x="1273214" y="864587"/>
            <a:ext cx="3128969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4000" dirty="0" smtClean="0"/>
              <a:t>True or False?</a:t>
            </a:r>
            <a:endParaRPr lang="en-GB" sz="4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9086" y="1616300"/>
            <a:ext cx="830989" cy="10128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1141" y="2247899"/>
            <a:ext cx="5126219" cy="4455605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26075" y="1817948"/>
            <a:ext cx="609600" cy="609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708346" y="4659116"/>
            <a:ext cx="3140837" cy="2031325"/>
          </a:xfrm>
          <a:prstGeom prst="rect">
            <a:avLst/>
          </a:prstGeom>
          <a:solidFill>
            <a:srgbClr val="DFB47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Can you check your answers by calculating £58 – 35? </a:t>
            </a:r>
            <a:endParaRPr lang="en-GB" dirty="0"/>
          </a:p>
          <a:p>
            <a:pPr algn="ctr"/>
            <a:endParaRPr lang="en-GB" dirty="0"/>
          </a:p>
          <a:p>
            <a:pPr algn="ctr"/>
            <a:r>
              <a:rPr lang="en-GB" dirty="0" smtClean="0"/>
              <a:t>So if we had £23 left and we spent £35, we could add them together to check our answers too. Does it equal 58?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93447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97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5537" y="2750651"/>
            <a:ext cx="1467126" cy="136157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92777" y="418011"/>
            <a:ext cx="5782760" cy="17765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721644">
            <a:off x="617109" y="1781459"/>
            <a:ext cx="5967807" cy="2298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9521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0E2360-8825-462F-8459-78709E409D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en-GB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1325535A-C4D7-40AD-A938-12127D2762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1884305"/>
              </p:ext>
            </p:extLst>
          </p:nvPr>
        </p:nvGraphicFramePr>
        <p:xfrm>
          <a:off x="1812235" y="2125266"/>
          <a:ext cx="6096000" cy="23317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1001585167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3563614262"/>
                    </a:ext>
                  </a:extLst>
                </a:gridCol>
              </a:tblGrid>
              <a:tr h="1165860">
                <a:tc>
                  <a:txBody>
                    <a:bodyPr/>
                    <a:lstStyle/>
                    <a:p>
                      <a:endParaRPr lang="en-GB" sz="2400" dirty="0" smtClean="0"/>
                    </a:p>
                    <a:p>
                      <a:r>
                        <a:rPr lang="en-GB" sz="2400" dirty="0" smtClean="0"/>
                        <a:t>71 </a:t>
                      </a:r>
                      <a:r>
                        <a:rPr lang="en-GB" sz="2400" dirty="0"/>
                        <a:t>+ </a:t>
                      </a:r>
                      <a:r>
                        <a:rPr lang="en-GB" sz="2400" dirty="0" smtClean="0"/>
                        <a:t>10</a:t>
                      </a:r>
                      <a:r>
                        <a:rPr lang="en-GB" sz="2400" baseline="0" dirty="0" smtClean="0"/>
                        <a:t> </a:t>
                      </a:r>
                      <a:r>
                        <a:rPr lang="en-GB" sz="2400" dirty="0" smtClean="0"/>
                        <a:t> </a:t>
                      </a:r>
                      <a:r>
                        <a:rPr lang="en-GB" sz="2400" dirty="0"/>
                        <a:t>= </a:t>
                      </a:r>
                      <a:r>
                        <a:rPr lang="en-GB" sz="2400" baseline="0" dirty="0" smtClean="0"/>
                        <a:t>  </a:t>
                      </a:r>
                      <a:endParaRPr lang="en-GB" sz="2400" dirty="0"/>
                    </a:p>
                    <a:p>
                      <a:endParaRPr lang="en-GB" sz="2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  <a:p>
                      <a:r>
                        <a:rPr lang="en-GB" sz="2400" dirty="0" smtClean="0"/>
                        <a:t>92 –30 </a:t>
                      </a:r>
                      <a:r>
                        <a:rPr lang="en-GB" sz="2400" dirty="0"/>
                        <a:t>= 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656648757"/>
                  </a:ext>
                </a:extLst>
              </a:tr>
              <a:tr h="1165860">
                <a:tc>
                  <a:txBody>
                    <a:bodyPr/>
                    <a:lstStyle/>
                    <a:p>
                      <a:endParaRPr lang="en-GB" sz="2400" dirty="0"/>
                    </a:p>
                    <a:p>
                      <a:r>
                        <a:rPr lang="en-GB" sz="2400" dirty="0" smtClean="0"/>
                        <a:t>8 </a:t>
                      </a:r>
                      <a:r>
                        <a:rPr lang="en-GB" sz="2400" dirty="0"/>
                        <a:t>x </a:t>
                      </a:r>
                      <a:r>
                        <a:rPr lang="en-GB" sz="2400" dirty="0" smtClean="0"/>
                        <a:t>10 </a:t>
                      </a:r>
                      <a:r>
                        <a:rPr lang="en-GB" sz="2400" dirty="0"/>
                        <a:t>= </a:t>
                      </a:r>
                    </a:p>
                    <a:p>
                      <a:endParaRPr lang="en-GB" sz="2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  <a:p>
                      <a:r>
                        <a:rPr lang="en-GB" sz="2400" dirty="0" smtClean="0"/>
                        <a:t>50 </a:t>
                      </a:r>
                      <a:r>
                        <a:rPr lang="en-GB" sz="2400" dirty="0"/>
                        <a:t>÷ 10 = 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702971941"/>
                  </a:ext>
                </a:extLst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1841" y="5674434"/>
            <a:ext cx="623242" cy="75967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93669" y="720269"/>
            <a:ext cx="57737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 smtClean="0"/>
              <a:t>4 A Day</a:t>
            </a:r>
            <a:endParaRPr lang="en-GB" sz="6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44918" y="2225242"/>
            <a:ext cx="800165" cy="94903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8577" y="2225241"/>
            <a:ext cx="800165" cy="9490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/>
          <a:srcRect l="4235" t="-3614" r="49423" b="3614"/>
          <a:stretch/>
        </p:blipFill>
        <p:spPr>
          <a:xfrm>
            <a:off x="3777547" y="3467867"/>
            <a:ext cx="428693" cy="72264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54891" y="3487469"/>
            <a:ext cx="967536" cy="72264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6420" y="4240634"/>
            <a:ext cx="1990725" cy="2409825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653643" y="574947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914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42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0E2360-8825-462F-8459-78709E409D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2534194" y="600891"/>
            <a:ext cx="34485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 smtClean="0"/>
              <a:t>Answers </a:t>
            </a:r>
            <a:endParaRPr lang="en-GB" sz="40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6993" y="5123402"/>
            <a:ext cx="623242" cy="759673"/>
          </a:xfrm>
          <a:prstGeom prst="rect">
            <a:avLst/>
          </a:prstGeom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1325535A-C4D7-40AD-A938-12127D2762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2212433"/>
              </p:ext>
            </p:extLst>
          </p:nvPr>
        </p:nvGraphicFramePr>
        <p:xfrm>
          <a:off x="1812235" y="2125266"/>
          <a:ext cx="6096000" cy="23317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1001585167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3563614262"/>
                    </a:ext>
                  </a:extLst>
                </a:gridCol>
              </a:tblGrid>
              <a:tr h="1165860">
                <a:tc>
                  <a:txBody>
                    <a:bodyPr/>
                    <a:lstStyle/>
                    <a:p>
                      <a:endParaRPr lang="en-GB" sz="2400" dirty="0" smtClean="0"/>
                    </a:p>
                    <a:p>
                      <a:r>
                        <a:rPr lang="en-GB" sz="2400" dirty="0" smtClean="0"/>
                        <a:t>71 </a:t>
                      </a:r>
                      <a:r>
                        <a:rPr lang="en-GB" sz="2400" dirty="0"/>
                        <a:t>+ </a:t>
                      </a:r>
                      <a:r>
                        <a:rPr lang="en-GB" sz="2400" dirty="0" smtClean="0"/>
                        <a:t>10</a:t>
                      </a:r>
                      <a:r>
                        <a:rPr lang="en-GB" sz="2400" baseline="0" dirty="0" smtClean="0"/>
                        <a:t> </a:t>
                      </a:r>
                      <a:r>
                        <a:rPr lang="en-GB" sz="2400" dirty="0" smtClean="0"/>
                        <a:t> </a:t>
                      </a:r>
                      <a:r>
                        <a:rPr lang="en-GB" sz="2400" dirty="0"/>
                        <a:t>= </a:t>
                      </a:r>
                      <a:r>
                        <a:rPr lang="en-GB" sz="2400" baseline="0" dirty="0" smtClean="0"/>
                        <a:t> </a:t>
                      </a:r>
                      <a:r>
                        <a:rPr lang="en-GB" sz="2400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GB" sz="2400" baseline="0" dirty="0" smtClean="0">
                          <a:solidFill>
                            <a:srgbClr val="FF0000"/>
                          </a:solidFill>
                        </a:rPr>
                        <a:t>81</a:t>
                      </a:r>
                      <a:endParaRPr lang="en-GB" sz="2400" dirty="0">
                        <a:solidFill>
                          <a:srgbClr val="FF0000"/>
                        </a:solidFill>
                      </a:endParaRPr>
                    </a:p>
                    <a:p>
                      <a:endParaRPr lang="en-GB" sz="2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  <a:p>
                      <a:r>
                        <a:rPr lang="en-GB" sz="2400" dirty="0" smtClean="0"/>
                        <a:t>92 –30 </a:t>
                      </a:r>
                      <a:r>
                        <a:rPr lang="en-GB" sz="2400" dirty="0"/>
                        <a:t>= </a:t>
                      </a:r>
                      <a:r>
                        <a:rPr lang="en-GB" sz="2400" dirty="0" smtClean="0">
                          <a:solidFill>
                            <a:srgbClr val="FF0000"/>
                          </a:solidFill>
                        </a:rPr>
                        <a:t>62</a:t>
                      </a:r>
                      <a:endParaRPr lang="en-GB" sz="2400" dirty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656648757"/>
                  </a:ext>
                </a:extLst>
              </a:tr>
              <a:tr h="1165860">
                <a:tc>
                  <a:txBody>
                    <a:bodyPr/>
                    <a:lstStyle/>
                    <a:p>
                      <a:endParaRPr lang="en-GB" sz="2400" dirty="0"/>
                    </a:p>
                    <a:p>
                      <a:r>
                        <a:rPr lang="en-GB" sz="2400" dirty="0" smtClean="0"/>
                        <a:t>8 </a:t>
                      </a:r>
                      <a:r>
                        <a:rPr lang="en-GB" sz="2400" dirty="0"/>
                        <a:t>x </a:t>
                      </a:r>
                      <a:r>
                        <a:rPr lang="en-GB" sz="2400" dirty="0" smtClean="0"/>
                        <a:t>10 </a:t>
                      </a:r>
                      <a:r>
                        <a:rPr lang="en-GB" sz="2400" dirty="0"/>
                        <a:t>= </a:t>
                      </a:r>
                      <a:r>
                        <a:rPr lang="en-GB" sz="2400" dirty="0" smtClean="0">
                          <a:solidFill>
                            <a:srgbClr val="FF0000"/>
                          </a:solidFill>
                        </a:rPr>
                        <a:t>80</a:t>
                      </a:r>
                      <a:endParaRPr lang="en-GB" sz="2400" dirty="0">
                        <a:solidFill>
                          <a:srgbClr val="FF0000"/>
                        </a:solidFill>
                      </a:endParaRPr>
                    </a:p>
                    <a:p>
                      <a:endParaRPr lang="en-GB" sz="2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  <a:p>
                      <a:r>
                        <a:rPr lang="en-GB" sz="2400" dirty="0" smtClean="0"/>
                        <a:t>50 </a:t>
                      </a:r>
                      <a:r>
                        <a:rPr lang="en-GB" sz="2400" dirty="0"/>
                        <a:t>÷ 10 = </a:t>
                      </a:r>
                      <a:r>
                        <a:rPr lang="en-GB" sz="2400" dirty="0" smtClean="0">
                          <a:solidFill>
                            <a:srgbClr val="FF0000"/>
                          </a:solidFill>
                        </a:rPr>
                        <a:t>5</a:t>
                      </a:r>
                      <a:endParaRPr lang="en-GB" sz="2400" dirty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702971941"/>
                  </a:ext>
                </a:extLst>
              </a:tr>
            </a:tbl>
          </a:graphicData>
        </a:graphic>
      </p:graphicFrame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60235" y="51984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802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3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err="1" smtClean="0">
                <a:solidFill>
                  <a:schemeClr val="bg1"/>
                </a:solidFill>
              </a:rPr>
              <a:t>Knkkkkkkkkkkkkkk</a:t>
            </a:r>
            <a:r>
              <a:rPr lang="en-GB" dirty="0" smtClean="0">
                <a:solidFill>
                  <a:schemeClr val="bg1"/>
                </a:solidFill>
              </a:rPr>
              <a:t>         </a:t>
            </a:r>
            <a:r>
              <a:rPr lang="en-GB" dirty="0" err="1" smtClean="0">
                <a:solidFill>
                  <a:schemeClr val="bg1"/>
                </a:solidFill>
              </a:rPr>
              <a:t>kk</a:t>
            </a:r>
            <a:r>
              <a:rPr lang="en-GB" u="sng" dirty="0" err="1" smtClean="0"/>
              <a:t>Video</a:t>
            </a:r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5" name="Rectangle 4"/>
          <p:cNvSpPr/>
          <p:nvPr/>
        </p:nvSpPr>
        <p:spPr>
          <a:xfrm>
            <a:off x="457202" y="6218462"/>
            <a:ext cx="84516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dirty="0"/>
              <a:t>https://vimeo.com/468561808</a:t>
            </a:r>
            <a:endParaRPr lang="en-GB" sz="32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1672" y="5990961"/>
            <a:ext cx="830989" cy="101289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7418" y="296633"/>
            <a:ext cx="84516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dirty="0" smtClean="0"/>
              <a:t>Can I </a:t>
            </a:r>
            <a:r>
              <a:rPr lang="en-GB" sz="3200" dirty="0" smtClean="0"/>
              <a:t>subtract 2-digit numbers? </a:t>
            </a:r>
            <a:endParaRPr lang="en-GB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5387" y="1266825"/>
            <a:ext cx="6753225" cy="4324350"/>
          </a:xfrm>
          <a:prstGeom prst="rect">
            <a:avLst/>
          </a:prstGeom>
        </p:spPr>
      </p:pic>
      <p:pic>
        <p:nvPicPr>
          <p:cNvPr id="10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64286" y="59891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295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56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770709" y="496389"/>
            <a:ext cx="35922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u="sng" dirty="0" smtClean="0"/>
              <a:t>Your Turn</a:t>
            </a:r>
            <a:endParaRPr lang="en-GB" sz="3600" u="sng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44915" y="2884170"/>
            <a:ext cx="830989" cy="101289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9294" y="1242730"/>
            <a:ext cx="7587058" cy="5419327"/>
          </a:xfrm>
          <a:prstGeom prst="rect">
            <a:avLst/>
          </a:prstGeom>
        </p:spPr>
      </p:pic>
      <p:pic>
        <p:nvPicPr>
          <p:cNvPr id="9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34400" y="30858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59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5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3392893" y="545067"/>
            <a:ext cx="216796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u="sng" dirty="0"/>
              <a:t>Your Turn</a:t>
            </a:r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566263" y="759283"/>
            <a:ext cx="609600" cy="609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35274" y="228628"/>
            <a:ext cx="830989" cy="101289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1161" y="1252952"/>
            <a:ext cx="7823205" cy="5265413"/>
          </a:xfrm>
          <a:prstGeom prst="rect">
            <a:avLst/>
          </a:prstGeom>
        </p:spPr>
      </p:pic>
      <p:pic>
        <p:nvPicPr>
          <p:cNvPr id="9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66867" y="7350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846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6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299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32411" y="875211"/>
            <a:ext cx="3135086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400" dirty="0" smtClean="0"/>
              <a:t>Answers</a:t>
            </a:r>
            <a:endParaRPr lang="en-GB" sz="4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0154" y="1294765"/>
            <a:ext cx="830989" cy="1012897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31143" y="1367830"/>
            <a:ext cx="609600" cy="60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8652" y="1801213"/>
            <a:ext cx="6069309" cy="4926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756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8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12121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32411" y="875211"/>
            <a:ext cx="3135086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400" dirty="0" smtClean="0"/>
              <a:t>Answers</a:t>
            </a:r>
            <a:endParaRPr lang="en-GB" sz="4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0154" y="1294765"/>
            <a:ext cx="830989" cy="1012897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42286" y="2050495"/>
            <a:ext cx="609600" cy="609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1418" y="2355295"/>
            <a:ext cx="4848225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915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4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4258" y="842115"/>
            <a:ext cx="5703912" cy="167391"/>
          </a:xfrm>
        </p:spPr>
        <p:txBody>
          <a:bodyPr/>
          <a:lstStyle/>
          <a:p>
            <a:r>
              <a:rPr lang="en-GB" dirty="0" smtClean="0"/>
              <a:t>Optional Challenge</a:t>
            </a:r>
            <a:br>
              <a:rPr lang="en-GB" dirty="0" smtClean="0"/>
            </a:br>
            <a:r>
              <a:rPr lang="en-GB" dirty="0" smtClean="0"/>
              <a:t/>
            </a:r>
            <a:br>
              <a:rPr lang="en-GB" dirty="0" smtClean="0"/>
            </a:b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1273214" y="864587"/>
            <a:ext cx="3128969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4000" dirty="0" smtClean="0"/>
              <a:t>True or False?</a:t>
            </a:r>
            <a:endParaRPr lang="en-GB" sz="4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8051" y="277039"/>
            <a:ext cx="830989" cy="101289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8104" y="2227897"/>
            <a:ext cx="4781550" cy="4048125"/>
          </a:xfrm>
          <a:prstGeom prst="rect">
            <a:avLst/>
          </a:prstGeom>
        </p:spPr>
      </p:pic>
      <p:pic>
        <p:nvPicPr>
          <p:cNvPr id="9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59040" y="5980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922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90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itle sli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Get ready titl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Get ready question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 w="28575">
          <a:solidFill>
            <a:schemeClr val="tx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Let's learn titl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Let's learn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Your tur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Your turn activity less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Your turn activity less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10DC92D10A6294EB2D3BAE7684BF2FC" ma:contentTypeVersion="9" ma:contentTypeDescription="Create a new document." ma:contentTypeScope="" ma:versionID="b2c766a94e95002ac4288712d4fa69c8">
  <xsd:schema xmlns:xsd="http://www.w3.org/2001/XMLSchema" xmlns:xs="http://www.w3.org/2001/XMLSchema" xmlns:p="http://schemas.microsoft.com/office/2006/metadata/properties" xmlns:ns3="522d4c35-b548-4432-90ae-af4376e1c4b4" targetNamespace="http://schemas.microsoft.com/office/2006/metadata/properties" ma:root="true" ma:fieldsID="7178f4fb24cd49e559b70803ab372ab1" ns3:_="">
    <xsd:import namespace="522d4c35-b548-4432-90ae-af4376e1c4b4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22d4c35-b548-4432-90ae-af4376e1c4b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1727757-3061-47D3-99FD-9493F136DC43}">
  <ds:schemaRefs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522d4c35-b548-4432-90ae-af4376e1c4b4"/>
    <ds:schemaRef ds:uri="http://purl.org/dc/terms/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3BCFAA56-25FA-41E2-994C-90645794C59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22d4c35-b548-4432-90ae-af4376e1c4b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FA976BF-BA58-4DED-B6CD-0D8A580477C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9739</TotalTime>
  <Words>118</Words>
  <Application>Microsoft Office PowerPoint</Application>
  <PresentationFormat>On-screen Show (4:3)</PresentationFormat>
  <Paragraphs>37</Paragraphs>
  <Slides>11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11</vt:i4>
      </vt:variant>
    </vt:vector>
  </HeadingPairs>
  <TitlesOfParts>
    <vt:vector size="23" baseType="lpstr">
      <vt:lpstr>Arial</vt:lpstr>
      <vt:lpstr>Calibri</vt:lpstr>
      <vt:lpstr>Calibri Light</vt:lpstr>
      <vt:lpstr>Comic Sans MS</vt:lpstr>
      <vt:lpstr>Title slide</vt:lpstr>
      <vt:lpstr>Get ready title</vt:lpstr>
      <vt:lpstr>Get ready questions</vt:lpstr>
      <vt:lpstr>Let's learn title</vt:lpstr>
      <vt:lpstr>Let's learn slides</vt:lpstr>
      <vt:lpstr>Your turn</vt:lpstr>
      <vt:lpstr>1_Your turn activity lesson</vt:lpstr>
      <vt:lpstr>Your turn activity lesson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Optional Challenge  </vt:lpstr>
      <vt:lpstr>Optional Challenge 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Catherine Clarke</dc:creator>
  <cp:lastModifiedBy>Nicola Gillam</cp:lastModifiedBy>
  <cp:revision>508</cp:revision>
  <dcterms:created xsi:type="dcterms:W3CDTF">2019-07-05T11:02:13Z</dcterms:created>
  <dcterms:modified xsi:type="dcterms:W3CDTF">2021-01-13T14:51:57Z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0x010100810DC92D10A6294EB2D3BAE7684BF2FC</vt:lpwstr>
  </property>
</Properties>
</file>