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4" r:id="rId8"/>
    <p:sldId id="271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9.m4a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9.m4a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12.01.21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2 – Lesson 2</a:t>
            </a:r>
          </a:p>
          <a:p>
            <a:r>
              <a:rPr lang="en-GB" b="1" dirty="0"/>
              <a:t>Cube Numbers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606B3-9414-42BB-AB92-4342BB619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0" t="12931" r="50000" b="16908"/>
          <a:stretch/>
        </p:blipFill>
        <p:spPr>
          <a:xfrm>
            <a:off x="542523" y="462545"/>
            <a:ext cx="5553477" cy="5932909"/>
          </a:xfrm>
          <a:prstGeom prst="rect">
            <a:avLst/>
          </a:prstGeom>
        </p:spPr>
      </p:pic>
      <p:pic>
        <p:nvPicPr>
          <p:cNvPr id="4" name="Maths slide 2">
            <a:hlinkClick r:id="" action="ppaction://media"/>
            <a:extLst>
              <a:ext uri="{FF2B5EF4-FFF2-40B4-BE49-F238E27FC236}">
                <a16:creationId xmlns:a16="http://schemas.microsoft.com/office/drawing/2014/main" id="{8761711F-B60F-4605-BAEA-272142C2B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1984" y="4351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91446" y="274463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91446" y="483207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305E8-953F-49C9-8607-5BDE17F67E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087" t="12728" r="15326" b="11605"/>
          <a:stretch/>
        </p:blipFill>
        <p:spPr>
          <a:xfrm>
            <a:off x="814694" y="401705"/>
            <a:ext cx="5042768" cy="605458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7E50D69-9C8B-49B5-B0BF-BF26FB2C557B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EF1F9-5C33-429D-8CF9-4ABAA54518FF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7" name="Maths slide 3A">
            <a:hlinkClick r:id="" action="ppaction://media"/>
            <a:extLst>
              <a:ext uri="{FF2B5EF4-FFF2-40B4-BE49-F238E27FC236}">
                <a16:creationId xmlns:a16="http://schemas.microsoft.com/office/drawing/2014/main" id="{DB16C034-8A98-4172-8FCE-132A49F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8894" y="3582688"/>
            <a:ext cx="609600" cy="609600"/>
          </a:xfrm>
          <a:prstGeom prst="rect">
            <a:avLst/>
          </a:prstGeom>
        </p:spPr>
      </p:pic>
      <p:pic>
        <p:nvPicPr>
          <p:cNvPr id="8" name="Maths slide 3B">
            <a:hlinkClick r:id="" action="ppaction://media"/>
            <a:extLst>
              <a:ext uri="{FF2B5EF4-FFF2-40B4-BE49-F238E27FC236}">
                <a16:creationId xmlns:a16="http://schemas.microsoft.com/office/drawing/2014/main" id="{E47EBD26-ACFA-43B9-96C4-B08957D10C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8894" y="5670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468074" y="5615993"/>
            <a:ext cx="3691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answers on the next slide.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7575752" y="3151172"/>
            <a:ext cx="3852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A97A2-7CD2-4D3F-9854-8DC99AB4904A}"/>
              </a:ext>
            </a:extLst>
          </p:cNvPr>
          <p:cNvSpPr txBox="1"/>
          <p:nvPr/>
        </p:nvSpPr>
        <p:spPr>
          <a:xfrm>
            <a:off x="764077" y="350405"/>
            <a:ext cx="5075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My Turn:</a:t>
            </a:r>
          </a:p>
          <a:p>
            <a:endParaRPr lang="en-GB" sz="2800" b="1" dirty="0"/>
          </a:p>
          <a:p>
            <a:r>
              <a:rPr lang="en-GB" sz="2800" dirty="0"/>
              <a:t>5³ = 5 x 5 x 5 = 125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8³ = 8 x 8 x 8 = 512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4³ = 4 x 4 x 4 = 64</a:t>
            </a:r>
            <a:endParaRPr lang="en-GB" sz="28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2400" i="1" dirty="0">
                <a:solidFill>
                  <a:srgbClr val="FF0000"/>
                </a:solidFill>
              </a:rPr>
              <a:t>So, 125, 512 and 64 are cube numbers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3A1CB-D7FD-4434-8BB1-D6D2D62D1552}"/>
              </a:ext>
            </a:extLst>
          </p:cNvPr>
          <p:cNvGrpSpPr/>
          <p:nvPr/>
        </p:nvGrpSpPr>
        <p:grpSpPr>
          <a:xfrm>
            <a:off x="764077" y="3812990"/>
            <a:ext cx="5075582" cy="2677656"/>
            <a:chOff x="662609" y="3529587"/>
            <a:chExt cx="5075582" cy="26776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0A5A6D-8D69-4DC0-BD76-FD80B2394C78}"/>
                </a:ext>
              </a:extLst>
            </p:cNvPr>
            <p:cNvSpPr txBox="1"/>
            <p:nvPr/>
          </p:nvSpPr>
          <p:spPr>
            <a:xfrm>
              <a:off x="662609" y="3529587"/>
              <a:ext cx="507558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Your Turn:</a:t>
              </a:r>
            </a:p>
            <a:p>
              <a:endParaRPr lang="en-GB" sz="2800" b="1" dirty="0"/>
            </a:p>
            <a:p>
              <a:r>
                <a:rPr lang="en-GB" sz="2800" dirty="0"/>
                <a:t>2³ =      x       </a:t>
              </a:r>
              <a:r>
                <a:rPr lang="en-GB" sz="2800" dirty="0" err="1"/>
                <a:t>x</a:t>
              </a:r>
              <a:r>
                <a:rPr lang="en-GB" sz="2800" dirty="0"/>
                <a:t>      = </a:t>
              </a:r>
            </a:p>
            <a:p>
              <a:endParaRPr lang="en-GB" sz="2800" dirty="0"/>
            </a:p>
            <a:p>
              <a:r>
                <a:rPr lang="en-GB" sz="2800" dirty="0"/>
                <a:t>6³ =      x       </a:t>
              </a:r>
              <a:r>
                <a:rPr lang="en-GB" sz="2800" dirty="0" err="1"/>
                <a:t>x</a:t>
              </a:r>
              <a:r>
                <a:rPr lang="en-GB" sz="2800" dirty="0"/>
                <a:t>      = </a:t>
              </a:r>
              <a:endParaRPr lang="en-GB" sz="2800" dirty="0">
                <a:solidFill>
                  <a:srgbClr val="FF0000"/>
                </a:solidFill>
              </a:endParaRPr>
            </a:p>
            <a:p>
              <a:endParaRPr lang="en-GB" sz="2800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BE15E9-A679-40F8-89D3-CD5908CD2C07}"/>
                </a:ext>
              </a:extLst>
            </p:cNvPr>
            <p:cNvSpPr/>
            <p:nvPr/>
          </p:nvSpPr>
          <p:spPr>
            <a:xfrm>
              <a:off x="1378226" y="4353197"/>
              <a:ext cx="331304" cy="494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D69B64-7FA3-41C7-91E1-4D4CB73590FF}"/>
                </a:ext>
              </a:extLst>
            </p:cNvPr>
            <p:cNvSpPr/>
            <p:nvPr/>
          </p:nvSpPr>
          <p:spPr>
            <a:xfrm>
              <a:off x="2050344" y="4364188"/>
              <a:ext cx="331304" cy="4728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517BD7-F058-494C-A971-C588822CB24F}"/>
                </a:ext>
              </a:extLst>
            </p:cNvPr>
            <p:cNvSpPr/>
            <p:nvPr/>
          </p:nvSpPr>
          <p:spPr>
            <a:xfrm>
              <a:off x="3474094" y="4364188"/>
              <a:ext cx="331304" cy="4728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E16116-74BC-472C-B9F3-040A6704C649}"/>
                </a:ext>
              </a:extLst>
            </p:cNvPr>
            <p:cNvSpPr/>
            <p:nvPr/>
          </p:nvSpPr>
          <p:spPr>
            <a:xfrm>
              <a:off x="1378226" y="5229321"/>
              <a:ext cx="331304" cy="4948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AF7AA0-0642-4757-B6A7-9AFFADDBED0F}"/>
                </a:ext>
              </a:extLst>
            </p:cNvPr>
            <p:cNvSpPr/>
            <p:nvPr/>
          </p:nvSpPr>
          <p:spPr>
            <a:xfrm>
              <a:off x="2050344" y="5240312"/>
              <a:ext cx="331304" cy="4728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39700A-D295-48BC-BF95-71CC75E0F43F}"/>
                </a:ext>
              </a:extLst>
            </p:cNvPr>
            <p:cNvSpPr/>
            <p:nvPr/>
          </p:nvSpPr>
          <p:spPr>
            <a:xfrm>
              <a:off x="3474094" y="5240312"/>
              <a:ext cx="331304" cy="4728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E427A6-CA83-451C-8A6B-B5B11AC505B6}"/>
                </a:ext>
              </a:extLst>
            </p:cNvPr>
            <p:cNvSpPr/>
            <p:nvPr/>
          </p:nvSpPr>
          <p:spPr>
            <a:xfrm>
              <a:off x="2776687" y="4353197"/>
              <a:ext cx="331304" cy="4728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D3B467-A79C-4694-B386-DBA4D082D0B8}"/>
                </a:ext>
              </a:extLst>
            </p:cNvPr>
            <p:cNvSpPr/>
            <p:nvPr/>
          </p:nvSpPr>
          <p:spPr>
            <a:xfrm>
              <a:off x="2776689" y="5229321"/>
              <a:ext cx="331304" cy="4728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0BD290-C097-484E-82E8-5B90B171496F}"/>
              </a:ext>
            </a:extLst>
          </p:cNvPr>
          <p:cNvGrpSpPr/>
          <p:nvPr/>
        </p:nvGrpSpPr>
        <p:grpSpPr>
          <a:xfrm>
            <a:off x="4143741" y="536465"/>
            <a:ext cx="4691269" cy="1559509"/>
            <a:chOff x="6904382" y="4080378"/>
            <a:chExt cx="4691269" cy="208508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C6FA7CE-49C4-4795-8A48-6581A261CBF7}"/>
                </a:ext>
              </a:extLst>
            </p:cNvPr>
            <p:cNvSpPr/>
            <p:nvPr/>
          </p:nvSpPr>
          <p:spPr>
            <a:xfrm>
              <a:off x="6904382" y="4080378"/>
              <a:ext cx="4691269" cy="20850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9748E50-6636-4E1C-BF1A-0E4B1C94BF99}"/>
                </a:ext>
              </a:extLst>
            </p:cNvPr>
            <p:cNvSpPr txBox="1"/>
            <p:nvPr/>
          </p:nvSpPr>
          <p:spPr>
            <a:xfrm>
              <a:off x="7100889" y="4201727"/>
              <a:ext cx="4313421" cy="1604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To help you work out larger multiplications like 8 x 8 x 8 you could do:</a:t>
              </a:r>
            </a:p>
            <a:p>
              <a:endParaRPr lang="en-GB" sz="1600" b="1" dirty="0"/>
            </a:p>
            <a:p>
              <a:r>
                <a:rPr lang="en-GB" sz="1400" dirty="0"/>
                <a:t>8 x 8 = 64</a:t>
              </a:r>
            </a:p>
            <a:p>
              <a:r>
                <a:rPr lang="en-GB" sz="1400" dirty="0"/>
                <a:t>64 x 8 = 512</a:t>
              </a:r>
              <a:endParaRPr lang="en-GB" sz="900" i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3F0739-9437-413E-9733-F79D8A74E6E6}"/>
              </a:ext>
            </a:extLst>
          </p:cNvPr>
          <p:cNvGrpSpPr/>
          <p:nvPr/>
        </p:nvGrpSpPr>
        <p:grpSpPr>
          <a:xfrm>
            <a:off x="5866523" y="953265"/>
            <a:ext cx="1245704" cy="1090747"/>
            <a:chOff x="5866523" y="1016326"/>
            <a:chExt cx="1245704" cy="109074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1F0BC3-CB5E-47A0-ACCA-E035FE1519CA}"/>
                </a:ext>
              </a:extLst>
            </p:cNvPr>
            <p:cNvSpPr txBox="1"/>
            <p:nvPr/>
          </p:nvSpPr>
          <p:spPr>
            <a:xfrm>
              <a:off x="5866523" y="1016326"/>
              <a:ext cx="12457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     6    4</a:t>
              </a:r>
            </a:p>
            <a:p>
              <a:r>
                <a:rPr lang="en-GB" sz="1400" dirty="0"/>
                <a:t>     x    8</a:t>
              </a:r>
            </a:p>
            <a:p>
              <a:r>
                <a:rPr lang="en-GB" sz="1000" dirty="0"/>
                <a:t>____________</a:t>
              </a:r>
              <a:endParaRPr lang="en-GB" sz="1400" dirty="0"/>
            </a:p>
            <a:p>
              <a:r>
                <a:rPr lang="en-GB" sz="1400" dirty="0"/>
                <a:t> 5   1   2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FF4B9F-801F-4579-B8A8-D75534200B47}"/>
                </a:ext>
              </a:extLst>
            </p:cNvPr>
            <p:cNvSpPr txBox="1"/>
            <p:nvPr/>
          </p:nvSpPr>
          <p:spPr>
            <a:xfrm>
              <a:off x="6154423" y="1860852"/>
              <a:ext cx="1516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3</a:t>
              </a:r>
            </a:p>
          </p:txBody>
        </p:sp>
      </p:grpSp>
      <p:pic>
        <p:nvPicPr>
          <p:cNvPr id="17" name="Maths Slide 4">
            <a:hlinkClick r:id="" action="ppaction://media"/>
            <a:extLst>
              <a:ext uri="{FF2B5EF4-FFF2-40B4-BE49-F238E27FC236}">
                <a16:creationId xmlns:a16="http://schemas.microsoft.com/office/drawing/2014/main" id="{ED78CCD4-6ACF-4717-BBB0-FFBBBB700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042" y="4342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A97A2-7CD2-4D3F-9854-8DC99AB4904A}"/>
              </a:ext>
            </a:extLst>
          </p:cNvPr>
          <p:cNvSpPr txBox="1"/>
          <p:nvPr/>
        </p:nvSpPr>
        <p:spPr>
          <a:xfrm>
            <a:off x="764077" y="350405"/>
            <a:ext cx="5075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My Turn:</a:t>
            </a:r>
          </a:p>
          <a:p>
            <a:endParaRPr lang="en-GB" sz="2800" b="1" dirty="0"/>
          </a:p>
          <a:p>
            <a:r>
              <a:rPr lang="en-GB" sz="2800" dirty="0"/>
              <a:t>5³ = 5 x 5 x 5 = 125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8³ = 8 x 8 x 8 = 512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/>
              <a:t>4³ = 4 x 4 x 4 = 64</a:t>
            </a:r>
            <a:endParaRPr lang="en-GB" sz="28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2400" i="1" dirty="0">
                <a:solidFill>
                  <a:srgbClr val="FF0000"/>
                </a:solidFill>
              </a:rPr>
              <a:t>So, 125, 512 and 64 are cube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A5A6D-8D69-4DC0-BD76-FD80B2394C78}"/>
              </a:ext>
            </a:extLst>
          </p:cNvPr>
          <p:cNvSpPr txBox="1"/>
          <p:nvPr/>
        </p:nvSpPr>
        <p:spPr>
          <a:xfrm>
            <a:off x="764077" y="3829939"/>
            <a:ext cx="5075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Your Turn:</a:t>
            </a:r>
          </a:p>
          <a:p>
            <a:endParaRPr lang="en-GB" sz="2800" b="1" dirty="0"/>
          </a:p>
          <a:p>
            <a:r>
              <a:rPr lang="en-GB" sz="2800" dirty="0"/>
              <a:t>2³ =  2  x  2  x  2  = 8</a:t>
            </a:r>
          </a:p>
          <a:p>
            <a:endParaRPr lang="en-GB" sz="2800" dirty="0"/>
          </a:p>
          <a:p>
            <a:r>
              <a:rPr lang="en-GB" sz="2800" dirty="0"/>
              <a:t>6³ =  6  x  6  x  6 = 216</a:t>
            </a:r>
            <a:endParaRPr lang="en-GB" sz="2800" dirty="0">
              <a:solidFill>
                <a:srgbClr val="FF0000"/>
              </a:solidFill>
            </a:endParaRPr>
          </a:p>
          <a:p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6B9CAB-07BC-470D-98FC-4A232A328F94}"/>
              </a:ext>
            </a:extLst>
          </p:cNvPr>
          <p:cNvSpPr txBox="1"/>
          <p:nvPr/>
        </p:nvSpPr>
        <p:spPr>
          <a:xfrm>
            <a:off x="4724436" y="4517197"/>
            <a:ext cx="144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2 x 2 = 4</a:t>
            </a:r>
          </a:p>
          <a:p>
            <a:r>
              <a:rPr lang="en-GB" i="1" dirty="0">
                <a:solidFill>
                  <a:srgbClr val="FF0000"/>
                </a:solidFill>
              </a:rPr>
              <a:t>4 x 2 = 8</a:t>
            </a:r>
            <a:endParaRPr lang="en-GB" sz="1600" i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C653D3-6B61-41C5-A193-5890E51E5BF5}"/>
              </a:ext>
            </a:extLst>
          </p:cNvPr>
          <p:cNvSpPr txBox="1"/>
          <p:nvPr/>
        </p:nvSpPr>
        <p:spPr>
          <a:xfrm>
            <a:off x="8110330" y="2554839"/>
            <a:ext cx="322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09B545-7709-4E0B-B77A-62E40DC9D5D1}"/>
              </a:ext>
            </a:extLst>
          </p:cNvPr>
          <p:cNvSpPr txBox="1"/>
          <p:nvPr/>
        </p:nvSpPr>
        <p:spPr>
          <a:xfrm>
            <a:off x="4724436" y="5519130"/>
            <a:ext cx="144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6 x 6 = 36</a:t>
            </a:r>
          </a:p>
          <a:p>
            <a:r>
              <a:rPr lang="en-GB" i="1" dirty="0">
                <a:solidFill>
                  <a:srgbClr val="FF0000"/>
                </a:solidFill>
              </a:rPr>
              <a:t>36 x 6 = 216</a:t>
            </a:r>
            <a:endParaRPr lang="en-GB" sz="1600" i="1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A748E-CC13-4417-AA7E-6A5D3C86FC17}"/>
              </a:ext>
            </a:extLst>
          </p:cNvPr>
          <p:cNvGrpSpPr/>
          <p:nvPr/>
        </p:nvGrpSpPr>
        <p:grpSpPr>
          <a:xfrm>
            <a:off x="7103593" y="4763590"/>
            <a:ext cx="4691269" cy="1598866"/>
            <a:chOff x="6904382" y="4080378"/>
            <a:chExt cx="4691269" cy="21377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A16BFA1-B726-4D54-89EE-717926265BF5}"/>
                </a:ext>
              </a:extLst>
            </p:cNvPr>
            <p:cNvSpPr/>
            <p:nvPr/>
          </p:nvSpPr>
          <p:spPr>
            <a:xfrm>
              <a:off x="6904382" y="4080378"/>
              <a:ext cx="4691269" cy="20850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6B6210-1E78-40B1-9E75-D09316879737}"/>
                </a:ext>
              </a:extLst>
            </p:cNvPr>
            <p:cNvSpPr txBox="1"/>
            <p:nvPr/>
          </p:nvSpPr>
          <p:spPr>
            <a:xfrm>
              <a:off x="7153898" y="4201727"/>
              <a:ext cx="4192236" cy="2016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To help you work out larger multiplications like 36 x 6 you could do:</a:t>
              </a:r>
            </a:p>
            <a:p>
              <a:endParaRPr lang="en-GB" sz="900" b="1" dirty="0"/>
            </a:p>
            <a:p>
              <a:r>
                <a:rPr lang="en-GB" sz="1400" dirty="0"/>
                <a:t>30 x 6 = 180</a:t>
              </a:r>
            </a:p>
            <a:p>
              <a:r>
                <a:rPr lang="en-GB" sz="1400" dirty="0"/>
                <a:t>6 x 6 = 36                    </a:t>
              </a:r>
              <a:r>
                <a:rPr lang="en-GB" b="1" u="sng" dirty="0">
                  <a:solidFill>
                    <a:srgbClr val="FF0000"/>
                  </a:solidFill>
                </a:rPr>
                <a:t>OR</a:t>
              </a:r>
              <a:r>
                <a:rPr lang="en-GB" sz="1400" dirty="0"/>
                <a:t>           6 x 6 = 36</a:t>
              </a:r>
            </a:p>
            <a:p>
              <a:r>
                <a:rPr lang="en-GB" sz="1400" dirty="0"/>
                <a:t>180 + 36 = 216</a:t>
              </a:r>
            </a:p>
            <a:p>
              <a:endParaRPr lang="en-GB" sz="900" i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4A5592-3B2C-45B8-A7D5-17A535136566}"/>
              </a:ext>
            </a:extLst>
          </p:cNvPr>
          <p:cNvGrpSpPr/>
          <p:nvPr/>
        </p:nvGrpSpPr>
        <p:grpSpPr>
          <a:xfrm>
            <a:off x="10549157" y="5188818"/>
            <a:ext cx="1245704" cy="1067626"/>
            <a:chOff x="10549157" y="5257743"/>
            <a:chExt cx="1245704" cy="10676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C1766A-C059-4AB9-8366-DE5364FDD33D}"/>
                </a:ext>
              </a:extLst>
            </p:cNvPr>
            <p:cNvSpPr txBox="1"/>
            <p:nvPr/>
          </p:nvSpPr>
          <p:spPr>
            <a:xfrm>
              <a:off x="10549157" y="5257743"/>
              <a:ext cx="12457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     3    6</a:t>
              </a:r>
            </a:p>
            <a:p>
              <a:r>
                <a:rPr lang="en-GB" sz="1400" dirty="0"/>
                <a:t>     x    6</a:t>
              </a:r>
            </a:p>
            <a:p>
              <a:r>
                <a:rPr lang="en-GB" sz="1000" dirty="0"/>
                <a:t>____________</a:t>
              </a:r>
              <a:endParaRPr lang="en-GB" sz="1400" dirty="0"/>
            </a:p>
            <a:p>
              <a:r>
                <a:rPr lang="en-GB" sz="1400" dirty="0"/>
                <a:t> 2   1   6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5D6385-CEE2-427B-8D78-2E8F757C6BDD}"/>
                </a:ext>
              </a:extLst>
            </p:cNvPr>
            <p:cNvSpPr txBox="1"/>
            <p:nvPr/>
          </p:nvSpPr>
          <p:spPr>
            <a:xfrm>
              <a:off x="10834951" y="6079148"/>
              <a:ext cx="1516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3</a:t>
              </a:r>
            </a:p>
          </p:txBody>
        </p:sp>
      </p:grpSp>
      <p:pic>
        <p:nvPicPr>
          <p:cNvPr id="5" name="Maths Slide 5">
            <a:hlinkClick r:id="" action="ppaction://media"/>
            <a:extLst>
              <a:ext uri="{FF2B5EF4-FFF2-40B4-BE49-F238E27FC236}">
                <a16:creationId xmlns:a16="http://schemas.microsoft.com/office/drawing/2014/main" id="{977F1105-06B4-4A5F-AB6D-EAEC47772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1320" y="3525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7991856" y="4810167"/>
            <a:ext cx="36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7997394" y="2700383"/>
            <a:ext cx="3861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FA592F-C1A7-427F-BDCF-2B207FFD366B}"/>
              </a:ext>
            </a:extLst>
          </p:cNvPr>
          <p:cNvGrpSpPr/>
          <p:nvPr/>
        </p:nvGrpSpPr>
        <p:grpSpPr>
          <a:xfrm>
            <a:off x="333236" y="780342"/>
            <a:ext cx="7127107" cy="5284282"/>
            <a:chOff x="333236" y="780342"/>
            <a:chExt cx="7127107" cy="52842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A5DA89-ADAC-4521-91FD-969F812F6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438" t="18797" r="9968" b="2469"/>
            <a:stretch/>
          </p:blipFill>
          <p:spPr>
            <a:xfrm>
              <a:off x="333236" y="780342"/>
              <a:ext cx="7127107" cy="52842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B5E43C-2E8D-490D-8FEF-C242E4FCA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981" t="29354" r="58938" b="64404"/>
            <a:stretch/>
          </p:blipFill>
          <p:spPr>
            <a:xfrm>
              <a:off x="410990" y="948690"/>
              <a:ext cx="434408" cy="468885"/>
            </a:xfrm>
            <a:prstGeom prst="ellipse">
              <a:avLst/>
            </a:prstGeom>
          </p:spPr>
        </p:pic>
      </p:grpSp>
      <p:pic>
        <p:nvPicPr>
          <p:cNvPr id="4" name="Maths slide 6A">
            <a:hlinkClick r:id="" action="ppaction://media"/>
            <a:extLst>
              <a:ext uri="{FF2B5EF4-FFF2-40B4-BE49-F238E27FC236}">
                <a16:creationId xmlns:a16="http://schemas.microsoft.com/office/drawing/2014/main" id="{729D6E54-9AA7-42CC-9A11-F3156CEAC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8013" y="3900712"/>
            <a:ext cx="609600" cy="609600"/>
          </a:xfrm>
          <a:prstGeom prst="rect">
            <a:avLst/>
          </a:prstGeom>
        </p:spPr>
      </p:pic>
      <p:pic>
        <p:nvPicPr>
          <p:cNvPr id="10" name="Maths slide 6B">
            <a:hlinkClick r:id="" action="ppaction://media"/>
            <a:extLst>
              <a:ext uri="{FF2B5EF4-FFF2-40B4-BE49-F238E27FC236}">
                <a16:creationId xmlns:a16="http://schemas.microsoft.com/office/drawing/2014/main" id="{F436D85C-71DE-446E-B58E-00993DADBE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1703" y="5759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3762B-A5F1-4F21-AAAA-72012544068F}"/>
              </a:ext>
            </a:extLst>
          </p:cNvPr>
          <p:cNvSpPr txBox="1"/>
          <p:nvPr/>
        </p:nvSpPr>
        <p:spPr>
          <a:xfrm>
            <a:off x="7991856" y="4810167"/>
            <a:ext cx="36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FB0C8-880E-4D1A-9F7B-068ECC984D2B}"/>
              </a:ext>
            </a:extLst>
          </p:cNvPr>
          <p:cNvSpPr txBox="1"/>
          <p:nvPr/>
        </p:nvSpPr>
        <p:spPr>
          <a:xfrm>
            <a:off x="7991856" y="2700383"/>
            <a:ext cx="3861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C5E92A-6758-4C04-A9CC-62B07D72E5F0}"/>
              </a:ext>
            </a:extLst>
          </p:cNvPr>
          <p:cNvGrpSpPr/>
          <p:nvPr/>
        </p:nvGrpSpPr>
        <p:grpSpPr>
          <a:xfrm>
            <a:off x="622109" y="670936"/>
            <a:ext cx="7086601" cy="5516128"/>
            <a:chOff x="310052" y="670936"/>
            <a:chExt cx="7086601" cy="55161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EE93C0-5408-4E0C-B95B-2591FA1A5C6D}"/>
                </a:ext>
              </a:extLst>
            </p:cNvPr>
            <p:cNvGrpSpPr/>
            <p:nvPr/>
          </p:nvGrpSpPr>
          <p:grpSpPr>
            <a:xfrm>
              <a:off x="310052" y="670936"/>
              <a:ext cx="7086601" cy="5516128"/>
              <a:chOff x="310052" y="670936"/>
              <a:chExt cx="7086601" cy="551612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772948C-F925-4D18-B2E6-01377FE6F2E5}"/>
                  </a:ext>
                </a:extLst>
              </p:cNvPr>
              <p:cNvGrpSpPr/>
              <p:nvPr/>
            </p:nvGrpSpPr>
            <p:grpSpPr>
              <a:xfrm>
                <a:off x="310052" y="670936"/>
                <a:ext cx="7086601" cy="5516128"/>
                <a:chOff x="310052" y="670936"/>
                <a:chExt cx="7086601" cy="551612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9828F86-4781-4361-BF53-86693A22C8B7}"/>
                    </a:ext>
                  </a:extLst>
                </p:cNvPr>
                <p:cNvGrpSpPr/>
                <p:nvPr/>
              </p:nvGrpSpPr>
              <p:grpSpPr>
                <a:xfrm>
                  <a:off x="310052" y="670936"/>
                  <a:ext cx="7086601" cy="5516128"/>
                  <a:chOff x="310052" y="670936"/>
                  <a:chExt cx="7086601" cy="5516128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028E9D62-D11C-44C7-878E-27C3DA95D8EC}"/>
                      </a:ext>
                    </a:extLst>
                  </p:cNvPr>
                  <p:cNvGrpSpPr/>
                  <p:nvPr/>
                </p:nvGrpSpPr>
                <p:grpSpPr>
                  <a:xfrm>
                    <a:off x="310052" y="670936"/>
                    <a:ext cx="7086601" cy="5516128"/>
                    <a:chOff x="-94130" y="427472"/>
                    <a:chExt cx="7554474" cy="6008682"/>
                  </a:xfrm>
                </p:grpSpPr>
                <p:pic>
                  <p:nvPicPr>
                    <p:cNvPr id="4" name="Picture 3">
                      <a:extLst>
                        <a:ext uri="{FF2B5EF4-FFF2-40B4-BE49-F238E27FC236}">
                          <a16:creationId xmlns:a16="http://schemas.microsoft.com/office/drawing/2014/main" id="{33704ED2-3FFC-4468-AD5A-8FCD93310D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31185" t="21636" r="5235" b="4050"/>
                    <a:stretch/>
                  </p:blipFill>
                  <p:spPr>
                    <a:xfrm>
                      <a:off x="-94130" y="427472"/>
                      <a:ext cx="7554473" cy="47058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F6455FAE-01F8-4238-807B-BCA6D1E932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5612" t="66880" r="9562" b="14646"/>
                    <a:stretch/>
                  </p:blipFill>
                  <p:spPr>
                    <a:xfrm>
                      <a:off x="-94129" y="5079544"/>
                      <a:ext cx="7554473" cy="135661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F2838182-3615-4082-8775-D7E052E48A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37788" t="80833" r="58750" b="12473"/>
                  <a:stretch/>
                </p:blipFill>
                <p:spPr>
                  <a:xfrm>
                    <a:off x="387281" y="670936"/>
                    <a:ext cx="488706" cy="503707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336372AE-0E26-41C2-915B-5AAECC71DA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36000" t="18109" r="60505" b="75210"/>
                <a:stretch/>
              </p:blipFill>
              <p:spPr>
                <a:xfrm>
                  <a:off x="374452" y="4935362"/>
                  <a:ext cx="459970" cy="468440"/>
                </a:xfrm>
                <a:prstGeom prst="ellipse">
                  <a:avLst/>
                </a:prstGeom>
              </p:spPr>
            </p:pic>
          </p:grp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01AE85-726F-4168-9907-67B9603D078F}"/>
                  </a:ext>
                </a:extLst>
              </p:cNvPr>
              <p:cNvSpPr/>
              <p:nvPr/>
            </p:nvSpPr>
            <p:spPr>
              <a:xfrm>
                <a:off x="2620538" y="1338146"/>
                <a:ext cx="4482790" cy="20908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B6798FB-AF2F-4F8E-987A-4D47833C1DC2}"/>
                  </a:ext>
                </a:extLst>
              </p:cNvPr>
              <p:cNvSpPr/>
              <p:nvPr/>
            </p:nvSpPr>
            <p:spPr>
              <a:xfrm>
                <a:off x="2709748" y="3745635"/>
                <a:ext cx="4482790" cy="6866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CE42FF-49E9-46DB-9D8C-E23B0EDE0DE4}"/>
                  </a:ext>
                </a:extLst>
              </p:cNvPr>
              <p:cNvSpPr/>
              <p:nvPr/>
            </p:nvSpPr>
            <p:spPr>
              <a:xfrm>
                <a:off x="2811805" y="4215716"/>
                <a:ext cx="4482790" cy="6866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67DF4E7-7413-4D1B-88DB-D11C130C4E1D}"/>
                  </a:ext>
                </a:extLst>
              </p:cNvPr>
              <p:cNvSpPr/>
              <p:nvPr/>
            </p:nvSpPr>
            <p:spPr>
              <a:xfrm>
                <a:off x="3853352" y="3095642"/>
                <a:ext cx="2391938" cy="8102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7E009D-36B2-41A2-8AD3-6B2416F8FA25}"/>
                </a:ext>
              </a:extLst>
            </p:cNvPr>
            <p:cNvSpPr/>
            <p:nvPr/>
          </p:nvSpPr>
          <p:spPr>
            <a:xfrm>
              <a:off x="834422" y="1585636"/>
              <a:ext cx="291480" cy="410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A02E06-374B-46CB-A6F7-5BA12D1F6CBA}"/>
                </a:ext>
              </a:extLst>
            </p:cNvPr>
            <p:cNvSpPr/>
            <p:nvPr/>
          </p:nvSpPr>
          <p:spPr>
            <a:xfrm>
              <a:off x="312957" y="5776478"/>
              <a:ext cx="291480" cy="410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Maths slide 7A">
            <a:hlinkClick r:id="" action="ppaction://media"/>
            <a:extLst>
              <a:ext uri="{FF2B5EF4-FFF2-40B4-BE49-F238E27FC236}">
                <a16:creationId xmlns:a16="http://schemas.microsoft.com/office/drawing/2014/main" id="{DD45A3DB-349D-4CFB-A239-AD1206C3C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8866" y="3949450"/>
            <a:ext cx="609600" cy="609600"/>
          </a:xfrm>
          <a:prstGeom prst="rect">
            <a:avLst/>
          </a:prstGeom>
        </p:spPr>
      </p:pic>
      <p:pic>
        <p:nvPicPr>
          <p:cNvPr id="9" name="Maths slide 7B">
            <a:hlinkClick r:id="" action="ppaction://media"/>
            <a:extLst>
              <a:ext uri="{FF2B5EF4-FFF2-40B4-BE49-F238E27FC236}">
                <a16:creationId xmlns:a16="http://schemas.microsoft.com/office/drawing/2014/main" id="{4CC081E2-E81F-49E7-A008-1D5B08E7E1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7741" y="5723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558819" y="632184"/>
            <a:ext cx="670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Only try this question if you are feeling confident </a:t>
            </a:r>
            <a:r>
              <a:rPr lang="en-GB" sz="2400" dirty="0">
                <a:sym typeface="Wingdings" panose="05000000000000000000" pitchFamily="2" charset="2"/>
              </a:rPr>
              <a:t>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440178" y="4735577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301659" y="2883998"/>
            <a:ext cx="359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CD1E4-875A-41A9-BFDD-CD8578C56F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51" t="21017" r="6585" b="33536"/>
          <a:stretch/>
        </p:blipFill>
        <p:spPr>
          <a:xfrm>
            <a:off x="558819" y="2606466"/>
            <a:ext cx="7274478" cy="3283346"/>
          </a:xfrm>
          <a:prstGeom prst="rect">
            <a:avLst/>
          </a:prstGeom>
        </p:spPr>
      </p:pic>
      <p:pic>
        <p:nvPicPr>
          <p:cNvPr id="7" name="Maths slide 8A">
            <a:hlinkClick r:id="" action="ppaction://media"/>
            <a:extLst>
              <a:ext uri="{FF2B5EF4-FFF2-40B4-BE49-F238E27FC236}">
                <a16:creationId xmlns:a16="http://schemas.microsoft.com/office/drawing/2014/main" id="{1D933145-9F6C-4D04-9426-B2CCC440A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3052" y="3787209"/>
            <a:ext cx="609600" cy="609600"/>
          </a:xfrm>
          <a:prstGeom prst="rect">
            <a:avLst/>
          </a:prstGeom>
        </p:spPr>
      </p:pic>
      <p:pic>
        <p:nvPicPr>
          <p:cNvPr id="9" name="Maths slide 8B">
            <a:hlinkClick r:id="" action="ppaction://media"/>
            <a:extLst>
              <a:ext uri="{FF2B5EF4-FFF2-40B4-BE49-F238E27FC236}">
                <a16:creationId xmlns:a16="http://schemas.microsoft.com/office/drawing/2014/main" id="{0EF2E7BA-E50F-4B01-B812-680D0DE91F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176" y="5772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a460e403-a353-4628-9222-e96d0f2ecf11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e6ca74e-b4f7-4601-85ac-67e42a279e9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501</Words>
  <Application>Microsoft Office PowerPoint</Application>
  <PresentationFormat>Widescreen</PresentationFormat>
  <Paragraphs>78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65</cp:revision>
  <dcterms:created xsi:type="dcterms:W3CDTF">2020-07-13T10:58:18Z</dcterms:created>
  <dcterms:modified xsi:type="dcterms:W3CDTF">2021-01-11T16:53:43Z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