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74C85D5-5E31-4C80-90BF-DBF3CE1B6A34}"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96203-857B-41D6-BB50-9B554FE795F6}" type="slidenum">
              <a:rPr lang="en-GB" smtClean="0"/>
              <a:t>‹#›</a:t>
            </a:fld>
            <a:endParaRPr lang="en-GB"/>
          </a:p>
        </p:txBody>
      </p:sp>
    </p:spTree>
    <p:extLst>
      <p:ext uri="{BB962C8B-B14F-4D97-AF65-F5344CB8AC3E}">
        <p14:creationId xmlns:p14="http://schemas.microsoft.com/office/powerpoint/2010/main" val="53575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4C85D5-5E31-4C80-90BF-DBF3CE1B6A34}"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96203-857B-41D6-BB50-9B554FE795F6}" type="slidenum">
              <a:rPr lang="en-GB" smtClean="0"/>
              <a:t>‹#›</a:t>
            </a:fld>
            <a:endParaRPr lang="en-GB"/>
          </a:p>
        </p:txBody>
      </p:sp>
    </p:spTree>
    <p:extLst>
      <p:ext uri="{BB962C8B-B14F-4D97-AF65-F5344CB8AC3E}">
        <p14:creationId xmlns:p14="http://schemas.microsoft.com/office/powerpoint/2010/main" val="853082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4C85D5-5E31-4C80-90BF-DBF3CE1B6A34}"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96203-857B-41D6-BB50-9B554FE795F6}" type="slidenum">
              <a:rPr lang="en-GB" smtClean="0"/>
              <a:t>‹#›</a:t>
            </a:fld>
            <a:endParaRPr lang="en-GB"/>
          </a:p>
        </p:txBody>
      </p:sp>
    </p:spTree>
    <p:extLst>
      <p:ext uri="{BB962C8B-B14F-4D97-AF65-F5344CB8AC3E}">
        <p14:creationId xmlns:p14="http://schemas.microsoft.com/office/powerpoint/2010/main" val="120226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4C85D5-5E31-4C80-90BF-DBF3CE1B6A34}"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96203-857B-41D6-BB50-9B554FE795F6}" type="slidenum">
              <a:rPr lang="en-GB" smtClean="0"/>
              <a:t>‹#›</a:t>
            </a:fld>
            <a:endParaRPr lang="en-GB"/>
          </a:p>
        </p:txBody>
      </p:sp>
    </p:spTree>
    <p:extLst>
      <p:ext uri="{BB962C8B-B14F-4D97-AF65-F5344CB8AC3E}">
        <p14:creationId xmlns:p14="http://schemas.microsoft.com/office/powerpoint/2010/main" val="137215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4C85D5-5E31-4C80-90BF-DBF3CE1B6A34}"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296203-857B-41D6-BB50-9B554FE795F6}" type="slidenum">
              <a:rPr lang="en-GB" smtClean="0"/>
              <a:t>‹#›</a:t>
            </a:fld>
            <a:endParaRPr lang="en-GB"/>
          </a:p>
        </p:txBody>
      </p:sp>
    </p:spTree>
    <p:extLst>
      <p:ext uri="{BB962C8B-B14F-4D97-AF65-F5344CB8AC3E}">
        <p14:creationId xmlns:p14="http://schemas.microsoft.com/office/powerpoint/2010/main" val="5022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4C85D5-5E31-4C80-90BF-DBF3CE1B6A34}"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296203-857B-41D6-BB50-9B554FE795F6}" type="slidenum">
              <a:rPr lang="en-GB" smtClean="0"/>
              <a:t>‹#›</a:t>
            </a:fld>
            <a:endParaRPr lang="en-GB"/>
          </a:p>
        </p:txBody>
      </p:sp>
    </p:spTree>
    <p:extLst>
      <p:ext uri="{BB962C8B-B14F-4D97-AF65-F5344CB8AC3E}">
        <p14:creationId xmlns:p14="http://schemas.microsoft.com/office/powerpoint/2010/main" val="335210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74C85D5-5E31-4C80-90BF-DBF3CE1B6A34}" type="datetimeFigureOut">
              <a:rPr lang="en-GB" smtClean="0"/>
              <a:t>07/01/2021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296203-857B-41D6-BB50-9B554FE795F6}" type="slidenum">
              <a:rPr lang="en-GB" smtClean="0"/>
              <a:t>‹#›</a:t>
            </a:fld>
            <a:endParaRPr lang="en-GB"/>
          </a:p>
        </p:txBody>
      </p:sp>
    </p:spTree>
    <p:extLst>
      <p:ext uri="{BB962C8B-B14F-4D97-AF65-F5344CB8AC3E}">
        <p14:creationId xmlns:p14="http://schemas.microsoft.com/office/powerpoint/2010/main" val="248829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74C85D5-5E31-4C80-90BF-DBF3CE1B6A34}" type="datetimeFigureOut">
              <a:rPr lang="en-GB" smtClean="0"/>
              <a:t>07/01/2021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296203-857B-41D6-BB50-9B554FE795F6}" type="slidenum">
              <a:rPr lang="en-GB" smtClean="0"/>
              <a:t>‹#›</a:t>
            </a:fld>
            <a:endParaRPr lang="en-GB"/>
          </a:p>
        </p:txBody>
      </p:sp>
    </p:spTree>
    <p:extLst>
      <p:ext uri="{BB962C8B-B14F-4D97-AF65-F5344CB8AC3E}">
        <p14:creationId xmlns:p14="http://schemas.microsoft.com/office/powerpoint/2010/main" val="32778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C85D5-5E31-4C80-90BF-DBF3CE1B6A34}" type="datetimeFigureOut">
              <a:rPr lang="en-GB" smtClean="0"/>
              <a:t>07/01/2021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296203-857B-41D6-BB50-9B554FE795F6}" type="slidenum">
              <a:rPr lang="en-GB" smtClean="0"/>
              <a:t>‹#›</a:t>
            </a:fld>
            <a:endParaRPr lang="en-GB"/>
          </a:p>
        </p:txBody>
      </p:sp>
    </p:spTree>
    <p:extLst>
      <p:ext uri="{BB962C8B-B14F-4D97-AF65-F5344CB8AC3E}">
        <p14:creationId xmlns:p14="http://schemas.microsoft.com/office/powerpoint/2010/main" val="94701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4C85D5-5E31-4C80-90BF-DBF3CE1B6A34}"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296203-857B-41D6-BB50-9B554FE795F6}" type="slidenum">
              <a:rPr lang="en-GB" smtClean="0"/>
              <a:t>‹#›</a:t>
            </a:fld>
            <a:endParaRPr lang="en-GB"/>
          </a:p>
        </p:txBody>
      </p:sp>
    </p:spTree>
    <p:extLst>
      <p:ext uri="{BB962C8B-B14F-4D97-AF65-F5344CB8AC3E}">
        <p14:creationId xmlns:p14="http://schemas.microsoft.com/office/powerpoint/2010/main" val="1505545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4C85D5-5E31-4C80-90BF-DBF3CE1B6A34}"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296203-857B-41D6-BB50-9B554FE795F6}" type="slidenum">
              <a:rPr lang="en-GB" smtClean="0"/>
              <a:t>‹#›</a:t>
            </a:fld>
            <a:endParaRPr lang="en-GB"/>
          </a:p>
        </p:txBody>
      </p:sp>
    </p:spTree>
    <p:extLst>
      <p:ext uri="{BB962C8B-B14F-4D97-AF65-F5344CB8AC3E}">
        <p14:creationId xmlns:p14="http://schemas.microsoft.com/office/powerpoint/2010/main" val="63413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C85D5-5E31-4C80-90BF-DBF3CE1B6A34}" type="datetimeFigureOut">
              <a:rPr lang="en-GB" smtClean="0"/>
              <a:t>07/01/2021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96203-857B-41D6-BB50-9B554FE795F6}" type="slidenum">
              <a:rPr lang="en-GB" smtClean="0"/>
              <a:t>‹#›</a:t>
            </a:fld>
            <a:endParaRPr lang="en-GB"/>
          </a:p>
        </p:txBody>
      </p:sp>
    </p:spTree>
    <p:extLst>
      <p:ext uri="{BB962C8B-B14F-4D97-AF65-F5344CB8AC3E}">
        <p14:creationId xmlns:p14="http://schemas.microsoft.com/office/powerpoint/2010/main" val="206797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microsoft.com/office/2007/relationships/media" Target="../media/media2.m4a"/><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jpg"/><Relationship Id="rId5" Type="http://schemas.openxmlformats.org/officeDocument/2006/relationships/slideLayout" Target="../slideLayouts/slideLayout1.xml"/><Relationship Id="rId4" Type="http://schemas.openxmlformats.org/officeDocument/2006/relationships/audio" Target="../media/media2.m4a"/><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audio" Target="../media/media6.m4a"/><Relationship Id="rId13" Type="http://schemas.openxmlformats.org/officeDocument/2006/relationships/slideLayout" Target="../slideLayouts/slideLayout2.xml"/><Relationship Id="rId3" Type="http://schemas.microsoft.com/office/2007/relationships/media" Target="../media/media4.m4a"/><Relationship Id="rId7" Type="http://schemas.microsoft.com/office/2007/relationships/media" Target="../media/media6.m4a"/><Relationship Id="rId12" Type="http://schemas.openxmlformats.org/officeDocument/2006/relationships/audio" Target="../media/media8.m4a"/><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media5.m4a"/><Relationship Id="rId11" Type="http://schemas.microsoft.com/office/2007/relationships/media" Target="../media/media8.m4a"/><Relationship Id="rId5" Type="http://schemas.microsoft.com/office/2007/relationships/media" Target="../media/media5.m4a"/><Relationship Id="rId15" Type="http://schemas.openxmlformats.org/officeDocument/2006/relationships/image" Target="../media/image4.png"/><Relationship Id="rId10" Type="http://schemas.openxmlformats.org/officeDocument/2006/relationships/audio" Target="../media/media7.m4a"/><Relationship Id="rId4" Type="http://schemas.openxmlformats.org/officeDocument/2006/relationships/audio" Target="../media/media4.m4a"/><Relationship Id="rId9" Type="http://schemas.microsoft.com/office/2007/relationships/media" Target="../media/media7.m4a"/><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10.m4a"/><Relationship Id="rId7" Type="http://schemas.openxmlformats.org/officeDocument/2006/relationships/image" Target="../media/image7.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audio" Target="../media/media10.m4a"/></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2589756"/>
          </a:xfrm>
        </p:spPr>
        <p:txBody>
          <a:bodyPr>
            <a:noAutofit/>
          </a:bodyPr>
          <a:lstStyle/>
          <a:p>
            <a:pPr>
              <a:lnSpc>
                <a:spcPct val="150000"/>
              </a:lnSpc>
            </a:pPr>
            <a:r>
              <a:rPr lang="en-GB" sz="2000" dirty="0" smtClean="0">
                <a:latin typeface="Comic Sans MS" panose="030F0702030302020204" pitchFamily="66" charset="0"/>
              </a:rPr>
              <a:t>Good Morning Starlings!</a:t>
            </a:r>
          </a:p>
          <a:p>
            <a:pPr>
              <a:lnSpc>
                <a:spcPct val="150000"/>
              </a:lnSpc>
            </a:pPr>
            <a:r>
              <a:rPr lang="en-GB" sz="2000" dirty="0" smtClean="0">
                <a:latin typeface="Comic Sans MS" panose="030F0702030302020204" pitchFamily="66" charset="0"/>
              </a:rPr>
              <a:t>Today we are going to count in sets of 2s, 5s and 10s to work out the value of a set of identical coins.</a:t>
            </a:r>
          </a:p>
          <a:p>
            <a:pPr>
              <a:lnSpc>
                <a:spcPct val="150000"/>
              </a:lnSpc>
            </a:pPr>
            <a:r>
              <a:rPr lang="en-GB" sz="2000" dirty="0" smtClean="0">
                <a:latin typeface="Comic Sans MS" panose="030F0702030302020204" pitchFamily="66" charset="0"/>
              </a:rPr>
              <a:t>Look at the picture </a:t>
            </a:r>
            <a:r>
              <a:rPr lang="en-GB" sz="2000" dirty="0" smtClean="0">
                <a:latin typeface="Comic Sans MS" panose="030F0702030302020204" pitchFamily="66" charset="0"/>
              </a:rPr>
              <a:t>above and listen to Mrs Judge’s voice </a:t>
            </a:r>
            <a:r>
              <a:rPr lang="en-GB" sz="2000" dirty="0" smtClean="0">
                <a:latin typeface="Comic Sans MS" panose="030F0702030302020204" pitchFamily="66" charset="0"/>
              </a:rPr>
              <a:t>and this will </a:t>
            </a:r>
            <a:r>
              <a:rPr lang="en-GB" sz="2000" dirty="0" smtClean="0">
                <a:latin typeface="Comic Sans MS" panose="030F0702030302020204" pitchFamily="66" charset="0"/>
              </a:rPr>
              <a:t>explain what </a:t>
            </a:r>
            <a:r>
              <a:rPr lang="en-GB" sz="2000" dirty="0" smtClean="0">
                <a:latin typeface="Comic Sans MS" panose="030F0702030302020204" pitchFamily="66" charset="0"/>
              </a:rPr>
              <a:t>you </a:t>
            </a:r>
            <a:r>
              <a:rPr lang="en-GB" sz="2000" dirty="0" smtClean="0">
                <a:latin typeface="Comic Sans MS" panose="030F0702030302020204" pitchFamily="66" charset="0"/>
              </a:rPr>
              <a:t>are </a:t>
            </a:r>
            <a:r>
              <a:rPr lang="en-GB" sz="2000" dirty="0" smtClean="0">
                <a:latin typeface="Comic Sans MS" panose="030F0702030302020204" pitchFamily="66" charset="0"/>
              </a:rPr>
              <a:t>doing.</a:t>
            </a:r>
            <a:endParaRPr lang="en-GB" sz="2000" dirty="0">
              <a:latin typeface="Comic Sans MS" panose="030F0702030302020204" pitchFamily="66" charset="0"/>
            </a:endParaRPr>
          </a:p>
        </p:txBody>
      </p:sp>
      <p:pic>
        <p:nvPicPr>
          <p:cNvPr id="5" name="Picture 4" descr="&lt;strong&gt;Money&lt;/strong&gt; - Handwriting imag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500" y="0"/>
            <a:ext cx="4494711" cy="2286000"/>
          </a:xfrm>
          <a:prstGeom prst="rect">
            <a:avLst/>
          </a:prstGeom>
        </p:spPr>
      </p:pic>
      <p:sp>
        <p:nvSpPr>
          <p:cNvPr id="6" name="TextBox 5"/>
          <p:cNvSpPr txBox="1"/>
          <p:nvPr/>
        </p:nvSpPr>
        <p:spPr>
          <a:xfrm>
            <a:off x="1270383" y="2494143"/>
            <a:ext cx="4101737" cy="584775"/>
          </a:xfrm>
          <a:prstGeom prst="rect">
            <a:avLst/>
          </a:prstGeom>
          <a:noFill/>
        </p:spPr>
        <p:txBody>
          <a:bodyPr wrap="square" rtlCol="0">
            <a:spAutoFit/>
          </a:bodyPr>
          <a:lstStyle/>
          <a:p>
            <a:r>
              <a:rPr lang="en-GB" sz="3200" b="1" dirty="0" smtClean="0">
                <a:ln w="22225">
                  <a:solidFill>
                    <a:schemeClr val="accent2"/>
                  </a:solidFill>
                  <a:prstDash val="solid"/>
                </a:ln>
                <a:solidFill>
                  <a:schemeClr val="accent2">
                    <a:lumMod val="40000"/>
                    <a:lumOff val="60000"/>
                  </a:schemeClr>
                </a:solidFill>
                <a:latin typeface="Comic Sans MS" panose="030F0702030302020204" pitchFamily="66" charset="0"/>
              </a:rPr>
              <a:t>DAY FOUR</a:t>
            </a:r>
            <a:endParaRPr lang="en-GB" sz="3200" dirty="0">
              <a:latin typeface="Comic Sans MS" panose="030F0702030302020204" pitchFamily="66" charset="0"/>
            </a:endParaRPr>
          </a:p>
        </p:txBody>
      </p:sp>
      <p:pic>
        <p:nvPicPr>
          <p:cNvPr id="2" name="Picture 1"/>
          <p:cNvPicPr>
            <a:picLocks noChangeAspect="1"/>
          </p:cNvPicPr>
          <p:nvPr/>
        </p:nvPicPr>
        <p:blipFill>
          <a:blip r:embed="rId7"/>
          <a:stretch>
            <a:fillRect/>
          </a:stretch>
        </p:blipFill>
        <p:spPr>
          <a:xfrm>
            <a:off x="8289200" y="87313"/>
            <a:ext cx="2876550" cy="3514725"/>
          </a:xfrm>
          <a:prstGeom prst="rect">
            <a:avLst/>
          </a:prstGeom>
        </p:spPr>
      </p:pic>
      <p:pic>
        <p:nvPicPr>
          <p:cNvPr id="7" name="Picture 6"/>
          <p:cNvPicPr/>
          <p:nvPr/>
        </p:nvPicPr>
        <p:blipFill>
          <a:blip r:embed="rId8" cstate="print">
            <a:extLst>
              <a:ext uri="{28A0092B-C50C-407E-A947-70E740481C1C}">
                <a14:useLocalDpi xmlns:a14="http://schemas.microsoft.com/office/drawing/2010/main" val="0"/>
              </a:ext>
            </a:extLst>
          </a:blip>
          <a:stretch>
            <a:fillRect/>
          </a:stretch>
        </p:blipFill>
        <p:spPr>
          <a:xfrm>
            <a:off x="10502810" y="5018949"/>
            <a:ext cx="1325880" cy="1264285"/>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14400" y="3602038"/>
            <a:ext cx="609600" cy="609600"/>
          </a:xfrm>
          <a:prstGeom prst="rect">
            <a:avLst/>
          </a:prstGeom>
        </p:spPr>
      </p:pic>
      <p:pic>
        <p:nvPicPr>
          <p:cNvPr id="8"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476308" y="381000"/>
            <a:ext cx="609600" cy="609600"/>
          </a:xfrm>
          <a:prstGeom prst="rect">
            <a:avLst/>
          </a:prstGeom>
        </p:spPr>
      </p:pic>
    </p:spTree>
    <p:extLst>
      <p:ext uri="{BB962C8B-B14F-4D97-AF65-F5344CB8AC3E}">
        <p14:creationId xmlns:p14="http://schemas.microsoft.com/office/powerpoint/2010/main" val="35249971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6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6020"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2068"/>
            <a:ext cx="10515600" cy="6178731"/>
          </a:xfrm>
        </p:spPr>
        <p:txBody>
          <a:bodyPr>
            <a:normAutofit/>
          </a:bodyPr>
          <a:lstStyle/>
          <a:p>
            <a:pPr>
              <a:lnSpc>
                <a:spcPct val="150000"/>
              </a:lnSpc>
            </a:pPr>
            <a:r>
              <a:rPr lang="en-GB" sz="2000" dirty="0">
                <a:latin typeface="Comic Sans MS" panose="030F0702030302020204" pitchFamily="66" charset="0"/>
              </a:rPr>
              <a:t>Now get some 2p coins and try counting in twos to find the total (remember that we are counting in twos because 2p is two one pennies)</a:t>
            </a:r>
          </a:p>
          <a:p>
            <a:pPr>
              <a:lnSpc>
                <a:spcPct val="150000"/>
              </a:lnSpc>
            </a:pPr>
            <a:r>
              <a:rPr lang="en-GB" sz="2000" dirty="0" smtClean="0">
                <a:latin typeface="Comic Sans MS" panose="030F0702030302020204" pitchFamily="66" charset="0"/>
              </a:rPr>
              <a:t>First </a:t>
            </a:r>
            <a:r>
              <a:rPr lang="en-GB" sz="2000" dirty="0" smtClean="0">
                <a:latin typeface="Comic Sans MS" panose="030F0702030302020204" pitchFamily="66" charset="0"/>
              </a:rPr>
              <a:t>can you have some fun and count up in 2s then 5s and lastly 10s? </a:t>
            </a:r>
          </a:p>
          <a:p>
            <a:pPr>
              <a:lnSpc>
                <a:spcPct val="150000"/>
              </a:lnSpc>
            </a:pPr>
            <a:r>
              <a:rPr lang="en-GB" sz="2000" dirty="0" smtClean="0">
                <a:latin typeface="Comic Sans MS" panose="030F0702030302020204" pitchFamily="66" charset="0"/>
              </a:rPr>
              <a:t>Can </a:t>
            </a:r>
            <a:r>
              <a:rPr lang="en-GB" sz="2000" dirty="0" smtClean="0">
                <a:latin typeface="Comic Sans MS" panose="030F0702030302020204" pitchFamily="66" charset="0"/>
              </a:rPr>
              <a:t>you answer these questions?</a:t>
            </a:r>
            <a:endParaRPr lang="en-GB" sz="2000" dirty="0">
              <a:latin typeface="Comic Sans MS" panose="030F0702030302020204" pitchFamily="66" charset="0"/>
            </a:endParaRPr>
          </a:p>
          <a:p>
            <a:pPr marL="0" indent="0" algn="ctr">
              <a:lnSpc>
                <a:spcPct val="150000"/>
              </a:lnSpc>
              <a:buNone/>
            </a:pPr>
            <a:r>
              <a:rPr lang="en-GB" sz="2000" dirty="0">
                <a:latin typeface="Comic Sans MS" panose="030F0702030302020204" pitchFamily="66" charset="0"/>
              </a:rPr>
              <a:t>I have three 2p coins. What is the total value of the coins</a:t>
            </a:r>
            <a:r>
              <a:rPr lang="en-GB" sz="2000" dirty="0" smtClean="0">
                <a:latin typeface="Comic Sans MS" panose="030F0702030302020204" pitchFamily="66" charset="0"/>
              </a:rPr>
              <a:t>?</a:t>
            </a:r>
          </a:p>
          <a:p>
            <a:pPr marL="0" indent="0" algn="ctr">
              <a:lnSpc>
                <a:spcPct val="150000"/>
              </a:lnSpc>
              <a:buNone/>
            </a:pPr>
            <a:r>
              <a:rPr lang="en-GB" sz="2000" dirty="0" smtClean="0">
                <a:latin typeface="Comic Sans MS" panose="030F0702030302020204" pitchFamily="66" charset="0"/>
              </a:rPr>
              <a:t>If I had five 2p coins what would the value be?</a:t>
            </a:r>
          </a:p>
          <a:p>
            <a:pPr marL="0" indent="0" algn="ctr">
              <a:lnSpc>
                <a:spcPct val="150000"/>
              </a:lnSpc>
              <a:buNone/>
            </a:pPr>
            <a:r>
              <a:rPr lang="en-GB" sz="2000" dirty="0" smtClean="0">
                <a:latin typeface="Comic Sans MS" panose="030F0702030302020204" pitchFamily="66" charset="0"/>
              </a:rPr>
              <a:t>Tell me how many 2p coins would I have if my value was 8p?</a:t>
            </a:r>
          </a:p>
          <a:p>
            <a:pPr>
              <a:lnSpc>
                <a:spcPct val="150000"/>
              </a:lnSpc>
            </a:pPr>
            <a:r>
              <a:rPr lang="en-GB" sz="2000" dirty="0" smtClean="0">
                <a:latin typeface="Comic Sans MS" panose="030F0702030302020204" pitchFamily="66" charset="0"/>
              </a:rPr>
              <a:t>Repeat with 5p and 10p coins and test your grown up and ask them some questions like the ones above. Look at the picture to give</a:t>
            </a:r>
          </a:p>
          <a:p>
            <a:pPr marL="0" indent="0">
              <a:lnSpc>
                <a:spcPct val="150000"/>
              </a:lnSpc>
              <a:buNone/>
            </a:pPr>
            <a:r>
              <a:rPr lang="en-GB" sz="2000" dirty="0">
                <a:latin typeface="Comic Sans MS" panose="030F0702030302020204" pitchFamily="66" charset="0"/>
              </a:rPr>
              <a:t> </a:t>
            </a:r>
            <a:r>
              <a:rPr lang="en-GB" sz="2000" dirty="0" smtClean="0">
                <a:latin typeface="Comic Sans MS" panose="030F0702030302020204" pitchFamily="66" charset="0"/>
              </a:rPr>
              <a:t>  you some ideas:</a:t>
            </a:r>
          </a:p>
          <a:p>
            <a:pPr marL="0" indent="0" algn="ctr">
              <a:lnSpc>
                <a:spcPct val="150000"/>
              </a:lnSpc>
              <a:buNone/>
            </a:pPr>
            <a:endParaRPr lang="en-GB" sz="2000" dirty="0">
              <a:latin typeface="Comic Sans MS" panose="030F0702030302020204" pitchFamily="66" charset="0"/>
            </a:endParaRPr>
          </a:p>
          <a:p>
            <a:pPr>
              <a:lnSpc>
                <a:spcPct val="150000"/>
              </a:lnSpc>
            </a:pPr>
            <a:endParaRPr lang="en-GB" sz="2000" dirty="0">
              <a:latin typeface="Comic Sans MS" panose="030F0702030302020204" pitchFamily="66" charset="0"/>
            </a:endParaRPr>
          </a:p>
        </p:txBody>
      </p:sp>
      <p:pic>
        <p:nvPicPr>
          <p:cNvPr id="5" name="Picture 4"/>
          <p:cNvPicPr>
            <a:picLocks noChangeAspect="1"/>
          </p:cNvPicPr>
          <p:nvPr/>
        </p:nvPicPr>
        <p:blipFill>
          <a:blip r:embed="rId14"/>
          <a:stretch>
            <a:fillRect/>
          </a:stretch>
        </p:blipFill>
        <p:spPr>
          <a:xfrm>
            <a:off x="7289074" y="4839379"/>
            <a:ext cx="3526972" cy="1561420"/>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038011" y="731519"/>
            <a:ext cx="609600" cy="609600"/>
          </a:xfrm>
          <a:prstGeom prst="rect">
            <a:avLst/>
          </a:prstGeom>
        </p:spPr>
      </p:pic>
      <p:pic>
        <p:nvPicPr>
          <p:cNvPr id="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9932125" y="1341119"/>
            <a:ext cx="609600" cy="609600"/>
          </a:xfrm>
          <a:prstGeom prst="rect">
            <a:avLst/>
          </a:prstGeom>
        </p:spPr>
      </p:pic>
      <p:pic>
        <p:nvPicPr>
          <p:cNvPr id="6"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9927771" y="2460170"/>
            <a:ext cx="609600" cy="609600"/>
          </a:xfrm>
          <a:prstGeom prst="rect">
            <a:avLst/>
          </a:prstGeom>
        </p:spPr>
      </p:pic>
      <p:pic>
        <p:nvPicPr>
          <p:cNvPr id="7"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9048206" y="3090249"/>
            <a:ext cx="609600" cy="609600"/>
          </a:xfrm>
          <a:prstGeom prst="rect">
            <a:avLst/>
          </a:prstGeom>
        </p:spPr>
      </p:pic>
      <p:pic>
        <p:nvPicPr>
          <p:cNvPr id="9"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9927771" y="3776932"/>
            <a:ext cx="609600" cy="609600"/>
          </a:xfrm>
          <a:prstGeom prst="rect">
            <a:avLst/>
          </a:prstGeom>
        </p:spPr>
      </p:pic>
      <p:pic>
        <p:nvPicPr>
          <p:cNvPr id="10"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6026331" y="5514703"/>
            <a:ext cx="609600" cy="609600"/>
          </a:xfrm>
          <a:prstGeom prst="rect">
            <a:avLst/>
          </a:prstGeom>
        </p:spPr>
      </p:pic>
    </p:spTree>
    <p:extLst>
      <p:ext uri="{BB962C8B-B14F-4D97-AF65-F5344CB8AC3E}">
        <p14:creationId xmlns:p14="http://schemas.microsoft.com/office/powerpoint/2010/main" val="1248970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10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5747"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0830"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9037" fill="hold"/>
                                        <p:tgtEl>
                                          <p:spTgt spid="7"/>
                                        </p:tgtEl>
                                      </p:cBhvr>
                                    </p:cmd>
                                  </p:childTnLst>
                                </p:cTn>
                              </p:par>
                            </p:childTnLst>
                          </p:cTn>
                        </p:par>
                      </p:childTnLst>
                    </p:cTn>
                  </p:par>
                </p:childTnLst>
              </p:cTn>
              <p:nextCondLst>
                <p:cond evt="onClick" delay="0">
                  <p:tgtEl>
                    <p:spTgt spid="7"/>
                  </p:tgtEl>
                </p:cond>
              </p:nextCondLst>
            </p:seq>
            <p:audio>
              <p:cMediaNode vol="80000">
                <p:cTn id="25" fill="hold" display="0">
                  <p:stCondLst>
                    <p:cond delay="indefinite"/>
                  </p:stCondLst>
                  <p:endCondLst>
                    <p:cond evt="onStopAudio" delay="0">
                      <p:tgtEl>
                        <p:sldTgt/>
                      </p:tgtEl>
                    </p:cond>
                  </p:endCondLst>
                </p:cTn>
                <p:tgtEl>
                  <p:spTgt spid="7"/>
                </p:tgtEl>
              </p:cMediaNode>
            </p:audio>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9153" fill="hold"/>
                                        <p:tgtEl>
                                          <p:spTgt spid="9"/>
                                        </p:tgtEl>
                                      </p:cBhvr>
                                    </p:cmd>
                                  </p:childTnLst>
                                </p:cTn>
                              </p:par>
                            </p:childTnLst>
                          </p:cTn>
                        </p:par>
                      </p:childTnLst>
                    </p:cTn>
                  </p:par>
                </p:childTnLst>
              </p:cTn>
              <p:nextCondLst>
                <p:cond evt="onClick" delay="0">
                  <p:tgtEl>
                    <p:spTgt spid="9"/>
                  </p:tgtEl>
                </p:cond>
              </p:nextCondLst>
            </p:seq>
            <p:audio>
              <p:cMediaNode vol="80000">
                <p:cTn id="31" fill="hold" display="0">
                  <p:stCondLst>
                    <p:cond delay="indefinite"/>
                  </p:stCondLst>
                  <p:endCondLst>
                    <p:cond evt="onStopAudio" delay="0">
                      <p:tgtEl>
                        <p:sldTgt/>
                      </p:tgtEl>
                    </p:cond>
                  </p:endCondLst>
                </p:cTn>
                <p:tgtEl>
                  <p:spTgt spid="9"/>
                </p:tgtEl>
              </p:cMediaNode>
            </p:audio>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24003" fill="hold"/>
                                        <p:tgtEl>
                                          <p:spTgt spid="10"/>
                                        </p:tgtEl>
                                      </p:cBhvr>
                                    </p:cmd>
                                  </p:childTnLst>
                                </p:cTn>
                              </p:par>
                            </p:childTnLst>
                          </p:cTn>
                        </p:par>
                      </p:childTnLst>
                    </p:cTn>
                  </p:par>
                </p:childTnLst>
              </p:cTn>
              <p:nextCondLst>
                <p:cond evt="onClick" delay="0">
                  <p:tgtEl>
                    <p:spTgt spid="10"/>
                  </p:tgtEl>
                </p:cond>
              </p:nextCondLst>
            </p:seq>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7384"/>
            <a:ext cx="10515600" cy="5889580"/>
          </a:xfrm>
        </p:spPr>
        <p:txBody>
          <a:bodyPr/>
          <a:lstStyle/>
          <a:p>
            <a:pPr>
              <a:lnSpc>
                <a:spcPct val="150000"/>
              </a:lnSpc>
            </a:pPr>
            <a:r>
              <a:rPr lang="en-GB" sz="2000" dirty="0" smtClean="0">
                <a:latin typeface="Comic Sans MS" panose="030F0702030302020204" pitchFamily="66" charset="0"/>
              </a:rPr>
              <a:t>After all that hard work you can play a purse came. L</a:t>
            </a:r>
            <a:r>
              <a:rPr lang="en-GB" sz="2000" dirty="0" smtClean="0">
                <a:latin typeface="Comic Sans MS" panose="030F0702030302020204" pitchFamily="66" charset="0"/>
              </a:rPr>
              <a:t>ook </a:t>
            </a:r>
            <a:r>
              <a:rPr lang="en-GB" sz="2000" dirty="0">
                <a:latin typeface="Comic Sans MS" panose="030F0702030302020204" pitchFamily="66" charset="0"/>
              </a:rPr>
              <a:t>at the purses below and decide which purse you’d like. Why?</a:t>
            </a:r>
          </a:p>
          <a:p>
            <a:pPr marL="0" indent="0">
              <a:buNone/>
            </a:pPr>
            <a:endParaRPr lang="en-GB" dirty="0"/>
          </a:p>
        </p:txBody>
      </p:sp>
      <p:pic>
        <p:nvPicPr>
          <p:cNvPr id="5" name="Content Placeholder 3"/>
          <p:cNvPicPr>
            <a:picLocks noChangeAspect="1"/>
          </p:cNvPicPr>
          <p:nvPr/>
        </p:nvPicPr>
        <p:blipFill>
          <a:blip r:embed="rId6"/>
          <a:stretch>
            <a:fillRect/>
          </a:stretch>
        </p:blipFill>
        <p:spPr>
          <a:xfrm>
            <a:off x="433251" y="1293427"/>
            <a:ext cx="5467350" cy="2819400"/>
          </a:xfrm>
          <a:prstGeom prst="rect">
            <a:avLst/>
          </a:prstGeom>
        </p:spPr>
      </p:pic>
      <p:pic>
        <p:nvPicPr>
          <p:cNvPr id="6" name="Picture 5"/>
          <p:cNvPicPr>
            <a:picLocks noChangeAspect="1"/>
          </p:cNvPicPr>
          <p:nvPr/>
        </p:nvPicPr>
        <p:blipFill>
          <a:blip r:embed="rId7"/>
          <a:stretch>
            <a:fillRect/>
          </a:stretch>
        </p:blipFill>
        <p:spPr>
          <a:xfrm>
            <a:off x="6141312" y="1293427"/>
            <a:ext cx="5705475" cy="2771775"/>
          </a:xfrm>
          <a:prstGeom prst="rect">
            <a:avLst/>
          </a:prstGeom>
        </p:spPr>
      </p:pic>
      <p:sp>
        <p:nvSpPr>
          <p:cNvPr id="7" name="TextBox 6"/>
          <p:cNvSpPr txBox="1"/>
          <p:nvPr/>
        </p:nvSpPr>
        <p:spPr>
          <a:xfrm>
            <a:off x="980395" y="4065202"/>
            <a:ext cx="10321834" cy="240065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dirty="0" smtClean="0">
                <a:latin typeface="Comic Sans MS" panose="030F0702030302020204" pitchFamily="66" charset="0"/>
              </a:rPr>
              <a:t>If you like, can </a:t>
            </a:r>
            <a:r>
              <a:rPr lang="en-GB" sz="2000" dirty="0" smtClean="0">
                <a:latin typeface="Comic Sans MS" panose="030F0702030302020204" pitchFamily="66" charset="0"/>
              </a:rPr>
              <a:t>you draw some of your own </a:t>
            </a:r>
            <a:r>
              <a:rPr lang="en-GB" sz="2000" dirty="0" smtClean="0">
                <a:latin typeface="Comic Sans MS" panose="030F0702030302020204" pitchFamily="66" charset="0"/>
              </a:rPr>
              <a:t>purses or fill some purses </a:t>
            </a:r>
            <a:r>
              <a:rPr lang="en-GB" sz="2000" dirty="0" smtClean="0">
                <a:latin typeface="Comic Sans MS" panose="030F0702030302020204" pitchFamily="66" charset="0"/>
              </a:rPr>
              <a:t>using different coins but with the same amounts in them? </a:t>
            </a:r>
          </a:p>
          <a:p>
            <a:pPr marL="285750" indent="-285750">
              <a:lnSpc>
                <a:spcPct val="150000"/>
              </a:lnSpc>
              <a:buFont typeface="Arial" panose="020B0604020202020204" pitchFamily="34" charset="0"/>
              <a:buChar char="•"/>
            </a:pPr>
            <a:r>
              <a:rPr lang="en-GB" sz="2000" dirty="0" smtClean="0">
                <a:latin typeface="Comic Sans MS" panose="030F0702030302020204" pitchFamily="66" charset="0"/>
              </a:rPr>
              <a:t>Can you prove by using different coins that just because there are more coins this doesn't mean the value is higher? Answer these questions with your sets of coins to help you: How many coins are there? What is their total value?</a:t>
            </a:r>
            <a:endParaRPr lang="en-GB" sz="2000" dirty="0">
              <a:latin typeface="Comic Sans MS" panose="030F0702030302020204" pitchFamily="66"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096000" y="683827"/>
            <a:ext cx="609600" cy="609600"/>
          </a:xfrm>
          <a:prstGeom prst="rect">
            <a:avLst/>
          </a:prstGeom>
        </p:spPr>
      </p:pic>
      <p:sp>
        <p:nvSpPr>
          <p:cNvPr id="4" name="TextBox 3"/>
          <p:cNvSpPr txBox="1"/>
          <p:nvPr/>
        </p:nvSpPr>
        <p:spPr>
          <a:xfrm>
            <a:off x="710769" y="1463040"/>
            <a:ext cx="530202" cy="523220"/>
          </a:xfrm>
          <a:prstGeom prst="rect">
            <a:avLst/>
          </a:prstGeom>
          <a:noFill/>
        </p:spPr>
        <p:txBody>
          <a:bodyPr wrap="square" rtlCol="0">
            <a:spAutoFit/>
          </a:bodyPr>
          <a:lstStyle/>
          <a:p>
            <a:r>
              <a:rPr lang="en-GB" sz="2800" dirty="0" smtClean="0">
                <a:solidFill>
                  <a:srgbClr val="FF0000"/>
                </a:solidFill>
              </a:rPr>
              <a:t>1</a:t>
            </a:r>
            <a:endParaRPr lang="en-GB" sz="2800" dirty="0">
              <a:solidFill>
                <a:srgbClr val="FF0000"/>
              </a:solidFill>
            </a:endParaRPr>
          </a:p>
        </p:txBody>
      </p:sp>
      <p:sp>
        <p:nvSpPr>
          <p:cNvPr id="8" name="TextBox 7"/>
          <p:cNvSpPr txBox="1"/>
          <p:nvPr/>
        </p:nvSpPr>
        <p:spPr>
          <a:xfrm>
            <a:off x="6421381" y="1463040"/>
            <a:ext cx="530202" cy="523220"/>
          </a:xfrm>
          <a:prstGeom prst="rect">
            <a:avLst/>
          </a:prstGeom>
          <a:noFill/>
        </p:spPr>
        <p:txBody>
          <a:bodyPr wrap="square" rtlCol="0">
            <a:spAutoFit/>
          </a:bodyPr>
          <a:lstStyle/>
          <a:p>
            <a:r>
              <a:rPr lang="en-GB" sz="2800" dirty="0">
                <a:solidFill>
                  <a:srgbClr val="FF0000"/>
                </a:solidFill>
              </a:rPr>
              <a:t>2</a:t>
            </a:r>
            <a:endParaRPr lang="en-GB" sz="2800" dirty="0">
              <a:solidFill>
                <a:srgbClr val="FF0000"/>
              </a:solidFill>
            </a:endParaRPr>
          </a:p>
        </p:txBody>
      </p:sp>
      <p:pic>
        <p:nvPicPr>
          <p:cNvPr id="9"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177893" y="4511483"/>
            <a:ext cx="609600" cy="609600"/>
          </a:xfrm>
          <a:prstGeom prst="rect">
            <a:avLst/>
          </a:prstGeom>
        </p:spPr>
      </p:pic>
    </p:spTree>
    <p:extLst>
      <p:ext uri="{BB962C8B-B14F-4D97-AF65-F5344CB8AC3E}">
        <p14:creationId xmlns:p14="http://schemas.microsoft.com/office/powerpoint/2010/main" val="2017419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5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041"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927463" y="628628"/>
            <a:ext cx="3048000" cy="3714750"/>
          </a:xfrm>
          <a:prstGeom prst="rect">
            <a:avLst/>
          </a:prstGeom>
        </p:spPr>
      </p:pic>
      <p:pic>
        <p:nvPicPr>
          <p:cNvPr id="5" name="Picture 4"/>
          <p:cNvPicPr>
            <a:picLocks noChangeAspect="1"/>
          </p:cNvPicPr>
          <p:nvPr/>
        </p:nvPicPr>
        <p:blipFill>
          <a:blip r:embed="rId5"/>
          <a:stretch>
            <a:fillRect/>
          </a:stretch>
        </p:blipFill>
        <p:spPr>
          <a:xfrm>
            <a:off x="499789" y="4502184"/>
            <a:ext cx="4755747" cy="2165984"/>
          </a:xfrm>
          <a:prstGeom prst="rect">
            <a:avLst/>
          </a:prstGeom>
        </p:spPr>
      </p:pic>
      <p:pic>
        <p:nvPicPr>
          <p:cNvPr id="6" name="Picture 5"/>
          <p:cNvPicPr>
            <a:picLocks noChangeAspect="1"/>
          </p:cNvPicPr>
          <p:nvPr/>
        </p:nvPicPr>
        <p:blipFill>
          <a:blip r:embed="rId6"/>
          <a:stretch>
            <a:fillRect/>
          </a:stretch>
        </p:blipFill>
        <p:spPr>
          <a:xfrm>
            <a:off x="6717451" y="628628"/>
            <a:ext cx="4647421" cy="2857536"/>
          </a:xfrm>
          <a:prstGeom prst="rect">
            <a:avLst/>
          </a:prstGeom>
        </p:spPr>
      </p:pic>
      <p:pic>
        <p:nvPicPr>
          <p:cNvPr id="7" name="Picture 6"/>
          <p:cNvPicPr>
            <a:picLocks noChangeAspect="1"/>
          </p:cNvPicPr>
          <p:nvPr/>
        </p:nvPicPr>
        <p:blipFill>
          <a:blip r:embed="rId7"/>
          <a:stretch>
            <a:fillRect/>
          </a:stretch>
        </p:blipFill>
        <p:spPr>
          <a:xfrm>
            <a:off x="6717451" y="3775166"/>
            <a:ext cx="4869597" cy="2651761"/>
          </a:xfrm>
          <a:prstGeom prst="rect">
            <a:avLst/>
          </a:prstGeom>
        </p:spPr>
      </p:pic>
      <p:pic>
        <p:nvPicPr>
          <p:cNvPr id="9" name="Picture 2" descr="Your Daily Challenge – Gurnard Preschoo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9721" y="300446"/>
            <a:ext cx="2193472" cy="1927856"/>
          </a:xfrm>
          <a:prstGeom prst="rect">
            <a:avLst/>
          </a:prstGeom>
          <a:noFill/>
          <a:extLst>
            <a:ext uri="{909E8E84-426E-40DD-AFC4-6F175D3DCCD1}">
              <a14:hiddenFill xmlns:a14="http://schemas.microsoft.com/office/drawing/2010/main">
                <a:solidFill>
                  <a:srgbClr val="FFFFFF"/>
                </a:solidFill>
              </a14:hiddenFill>
            </a:ext>
          </a:extLst>
        </p:spPr>
      </p:pic>
      <p:pic>
        <p:nvPicPr>
          <p:cNvPr id="1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041657" y="2450843"/>
            <a:ext cx="609600" cy="609600"/>
          </a:xfrm>
          <a:prstGeom prst="rect">
            <a:avLst/>
          </a:prstGeom>
        </p:spPr>
      </p:pic>
    </p:spTree>
    <p:extLst>
      <p:ext uri="{BB962C8B-B14F-4D97-AF65-F5344CB8AC3E}">
        <p14:creationId xmlns:p14="http://schemas.microsoft.com/office/powerpoint/2010/main" val="22356677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12"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279</Words>
  <Application>Microsoft Office PowerPoint</Application>
  <PresentationFormat>Widescreen</PresentationFormat>
  <Paragraphs>17</Paragraphs>
  <Slides>4</Slides>
  <Notes>0</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home</cp:lastModifiedBy>
  <cp:revision>13</cp:revision>
  <dcterms:created xsi:type="dcterms:W3CDTF">2020-11-15T19:46:50Z</dcterms:created>
  <dcterms:modified xsi:type="dcterms:W3CDTF">2021-01-07T10:17:49Z</dcterms:modified>
</cp:coreProperties>
</file>